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6" r:id="rId2"/>
    <p:sldId id="301" r:id="rId3"/>
    <p:sldId id="304" r:id="rId4"/>
    <p:sldId id="305" r:id="rId5"/>
    <p:sldId id="306" r:id="rId6"/>
    <p:sldId id="271" r:id="rId7"/>
    <p:sldId id="335" r:id="rId8"/>
    <p:sldId id="307" r:id="rId9"/>
    <p:sldId id="298" r:id="rId10"/>
    <p:sldId id="299" r:id="rId11"/>
    <p:sldId id="300" r:id="rId12"/>
    <p:sldId id="295" r:id="rId13"/>
    <p:sldId id="260" r:id="rId14"/>
    <p:sldId id="323" r:id="rId15"/>
    <p:sldId id="293" r:id="rId16"/>
    <p:sldId id="262" r:id="rId17"/>
    <p:sldId id="324" r:id="rId18"/>
    <p:sldId id="302" r:id="rId19"/>
    <p:sldId id="264" r:id="rId20"/>
    <p:sldId id="303" r:id="rId21"/>
    <p:sldId id="325" r:id="rId22"/>
    <p:sldId id="336" r:id="rId23"/>
    <p:sldId id="338" r:id="rId24"/>
    <p:sldId id="326" r:id="rId25"/>
    <p:sldId id="267" r:id="rId26"/>
    <p:sldId id="308" r:id="rId27"/>
    <p:sldId id="331" r:id="rId28"/>
    <p:sldId id="337" r:id="rId29"/>
    <p:sldId id="322" r:id="rId30"/>
    <p:sldId id="273" r:id="rId31"/>
    <p:sldId id="275" r:id="rId32"/>
    <p:sldId id="278" r:id="rId33"/>
    <p:sldId id="280" r:id="rId34"/>
    <p:sldId id="321" r:id="rId35"/>
    <p:sldId id="339" r:id="rId36"/>
    <p:sldId id="287" r:id="rId37"/>
    <p:sldId id="332" r:id="rId38"/>
    <p:sldId id="340" r:id="rId39"/>
    <p:sldId id="333" r:id="rId40"/>
    <p:sldId id="334" r:id="rId41"/>
  </p:sldIdLst>
  <p:sldSz cx="9144000" cy="6858000" type="letter"/>
  <p:notesSz cx="6813550" cy="9947275"/>
  <p:defaultTextStyle>
    <a:defPPr>
      <a:defRPr lang="en-GB"/>
    </a:defPPr>
    <a:lvl1pPr algn="l" defTabSz="400782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sz="2100" kern="1200">
        <a:solidFill>
          <a:schemeClr val="bg1"/>
        </a:solidFill>
        <a:latin typeface="Calibri" charset="0"/>
        <a:ea typeface="ＭＳ Ｐゴシック" charset="0"/>
        <a:cs typeface="ＭＳ Ｐゴシック" charset="0"/>
      </a:defRPr>
    </a:lvl1pPr>
    <a:lvl2pPr marL="651270" indent="-250488" algn="l" defTabSz="400782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sz="2100" kern="1200">
        <a:solidFill>
          <a:schemeClr val="bg1"/>
        </a:solidFill>
        <a:latin typeface="Calibri" charset="0"/>
        <a:ea typeface="ＭＳ Ｐゴシック" charset="0"/>
        <a:cs typeface="ＭＳ Ｐゴシック" charset="0"/>
      </a:defRPr>
    </a:lvl2pPr>
    <a:lvl3pPr marL="1001954" indent="-200391" algn="l" defTabSz="400782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sz="2100" kern="1200">
        <a:solidFill>
          <a:schemeClr val="bg1"/>
        </a:solidFill>
        <a:latin typeface="Calibri" charset="0"/>
        <a:ea typeface="ＭＳ Ｐゴシック" charset="0"/>
        <a:cs typeface="ＭＳ Ｐゴシック" charset="0"/>
      </a:defRPr>
    </a:lvl3pPr>
    <a:lvl4pPr marL="1402735" indent="-200391" algn="l" defTabSz="400782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sz="2100" kern="1200">
        <a:solidFill>
          <a:schemeClr val="bg1"/>
        </a:solidFill>
        <a:latin typeface="Calibri" charset="0"/>
        <a:ea typeface="ＭＳ Ｐゴシック" charset="0"/>
        <a:cs typeface="ＭＳ Ｐゴシック" charset="0"/>
      </a:defRPr>
    </a:lvl4pPr>
    <a:lvl5pPr marL="1803517" indent="-200391" algn="l" defTabSz="400782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sz="2100" kern="1200">
        <a:solidFill>
          <a:schemeClr val="bg1"/>
        </a:solidFill>
        <a:latin typeface="Calibri" charset="0"/>
        <a:ea typeface="ＭＳ Ｐゴシック" charset="0"/>
        <a:cs typeface="ＭＳ Ｐゴシック" charset="0"/>
      </a:defRPr>
    </a:lvl5pPr>
    <a:lvl6pPr marL="2003908" algn="l" defTabSz="400782" rtl="0" eaLnBrk="1" latinLnBrk="0" hangingPunct="1">
      <a:defRPr sz="2100" kern="1200">
        <a:solidFill>
          <a:schemeClr val="bg1"/>
        </a:solidFill>
        <a:latin typeface="Calibri" charset="0"/>
        <a:ea typeface="ＭＳ Ｐゴシック" charset="0"/>
        <a:cs typeface="ＭＳ Ｐゴシック" charset="0"/>
      </a:defRPr>
    </a:lvl6pPr>
    <a:lvl7pPr marL="2404689" algn="l" defTabSz="400782" rtl="0" eaLnBrk="1" latinLnBrk="0" hangingPunct="1">
      <a:defRPr sz="2100" kern="1200">
        <a:solidFill>
          <a:schemeClr val="bg1"/>
        </a:solidFill>
        <a:latin typeface="Calibri" charset="0"/>
        <a:ea typeface="ＭＳ Ｐゴシック" charset="0"/>
        <a:cs typeface="ＭＳ Ｐゴシック" charset="0"/>
      </a:defRPr>
    </a:lvl7pPr>
    <a:lvl8pPr marL="2805471" algn="l" defTabSz="400782" rtl="0" eaLnBrk="1" latinLnBrk="0" hangingPunct="1">
      <a:defRPr sz="2100" kern="1200">
        <a:solidFill>
          <a:schemeClr val="bg1"/>
        </a:solidFill>
        <a:latin typeface="Calibri" charset="0"/>
        <a:ea typeface="ＭＳ Ｐゴシック" charset="0"/>
        <a:cs typeface="ＭＳ Ｐゴシック" charset="0"/>
      </a:defRPr>
    </a:lvl8pPr>
    <a:lvl9pPr marL="3206252" algn="l" defTabSz="400782" rtl="0" eaLnBrk="1" latinLnBrk="0" hangingPunct="1">
      <a:defRPr sz="2100" kern="1200">
        <a:solidFill>
          <a:schemeClr val="bg1"/>
        </a:solidFill>
        <a:latin typeface="Calibri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9CC"/>
    <a:srgbClr val="804000"/>
    <a:srgbClr val="FFCC66"/>
    <a:srgbClr val="226402"/>
    <a:srgbClr val="AFC7E6"/>
    <a:srgbClr val="66FC86"/>
    <a:srgbClr val="F0F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18" autoAdjust="0"/>
    <p:restoredTop sz="90053" autoAdjust="0"/>
  </p:normalViewPr>
  <p:slideViewPr>
    <p:cSldViewPr>
      <p:cViewPr>
        <p:scale>
          <a:sx n="80" d="100"/>
          <a:sy n="80" d="100"/>
        </p:scale>
        <p:origin x="-2328" y="-498"/>
      </p:cViewPr>
      <p:guideLst>
        <p:guide orient="horz" pos="1959"/>
        <p:guide pos="2463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3136" y="-112"/>
      </p:cViewPr>
      <p:guideLst>
        <p:guide orient="horz" pos="3133"/>
        <p:guide pos="214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764" cy="49650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9660" y="0"/>
            <a:ext cx="2952764" cy="49650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522F48-13CE-4ADA-B42B-DE2554FCC1C4}" type="datetimeFigureOut">
              <a:rPr lang="ru-RU" smtClean="0"/>
              <a:t>24.06.2014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618"/>
            <a:ext cx="2952764" cy="4965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9660" y="9448618"/>
            <a:ext cx="2952764" cy="4965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18AB7F-2652-4F0C-84F7-6C7A338ED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66181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813550" cy="994727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6661" tIns="48331" rIns="96661" bIns="48331" anchor="ctr"/>
          <a:lstStyle/>
          <a:p>
            <a:endParaRPr lang="en-US"/>
          </a:p>
        </p:txBody>
      </p: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0" y="0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6661" tIns="48331" rIns="96661" bIns="48331" anchor="ctr"/>
          <a:lstStyle/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59435" y="1"/>
            <a:ext cx="2950961" cy="49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5139" tIns="49472" rIns="95139" bIns="49472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  <a:tab pos="3383143" algn="l"/>
                <a:tab pos="3866449" algn="l"/>
                <a:tab pos="4349755" algn="l"/>
                <a:tab pos="4833061" algn="l"/>
                <a:tab pos="5316367" algn="l"/>
                <a:tab pos="5799673" algn="l"/>
                <a:tab pos="6282980" algn="l"/>
                <a:tab pos="6766286" algn="l"/>
                <a:tab pos="7249592" algn="l"/>
                <a:tab pos="7732898" algn="l"/>
                <a:tab pos="8216204" algn="l"/>
                <a:tab pos="8699510" algn="l"/>
                <a:tab pos="9182816" algn="l"/>
                <a:tab pos="9666122" algn="l"/>
              </a:tabLst>
              <a:defRPr sz="13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0463" cy="372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1356" y="4724957"/>
            <a:ext cx="5449263" cy="4474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9448185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6661" tIns="48331" rIns="96661" bIns="48331" anchor="ctr"/>
          <a:lstStyle/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59435" y="9448187"/>
            <a:ext cx="2950961" cy="49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5139" tIns="49472" rIns="95139" bIns="49472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  <a:tab pos="3383143" algn="l"/>
                <a:tab pos="3866449" algn="l"/>
                <a:tab pos="4349755" algn="l"/>
                <a:tab pos="4833061" algn="l"/>
                <a:tab pos="5316367" algn="l"/>
                <a:tab pos="5799673" algn="l"/>
                <a:tab pos="6282980" algn="l"/>
                <a:tab pos="6766286" algn="l"/>
                <a:tab pos="7249592" algn="l"/>
                <a:tab pos="7732898" algn="l"/>
                <a:tab pos="8216204" algn="l"/>
                <a:tab pos="8699510" algn="l"/>
                <a:tab pos="9182816" algn="l"/>
                <a:tab pos="9666122" algn="l"/>
              </a:tabLst>
              <a:defRPr sz="1300">
                <a:solidFill>
                  <a:srgbClr val="000000"/>
                </a:solidFill>
              </a:defRPr>
            </a:lvl1pPr>
          </a:lstStyle>
          <a:p>
            <a:fld id="{A07BA166-6160-8348-9019-D2F08714AB6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77430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00782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1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1pPr>
    <a:lvl2pPr marL="651270" indent="-250488" algn="l" defTabSz="400782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1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2pPr>
    <a:lvl3pPr marL="1001954" indent="-200391" algn="l" defTabSz="400782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1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3pPr>
    <a:lvl4pPr marL="1402735" indent="-200391" algn="l" defTabSz="400782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1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4pPr>
    <a:lvl5pPr marL="1803517" indent="-200391" algn="l" defTabSz="400782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1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5pPr>
    <a:lvl6pPr marL="2003908" algn="l" defTabSz="40078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4689" algn="l" defTabSz="40078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05471" algn="l" defTabSz="40078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06252" algn="l" defTabSz="40078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3859435" y="9448185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139" tIns="49472" rIns="95139" bIns="49472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buClrTx/>
              <a:buFontTx/>
              <a:buNone/>
            </a:pPr>
            <a:fld id="{9475F5A9-7848-9C4F-BE3D-5069A0665214}" type="slidenum">
              <a:rPr lang="en-US" sz="1300">
                <a:latin typeface="Arial" charset="0"/>
              </a:rPr>
              <a:pPr algn="r">
                <a:buClrTx/>
                <a:buFontTx/>
                <a:buNone/>
              </a:pPr>
              <a:t>1</a:t>
            </a:fld>
            <a:endParaRPr lang="en-US" sz="1300">
              <a:latin typeface="Arial" charset="0"/>
            </a:endParaRPr>
          </a:p>
        </p:txBody>
      </p:sp>
      <p:sp>
        <p:nvSpPr>
          <p:cNvPr id="38914" name="Text Box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8915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ts val="476"/>
              </a:spcBef>
            </a:pPr>
            <a:endParaRPr lang="es-PE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3859435" y="9448185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139" tIns="49472" rIns="95139" bIns="49472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buClrTx/>
              <a:buFontTx/>
              <a:buNone/>
            </a:pPr>
            <a:fld id="{E230AB43-2878-964C-AFF1-5B31E56836FB}" type="slidenum">
              <a:rPr lang="en-US" sz="1300">
                <a:latin typeface="Arial" charset="0"/>
              </a:rPr>
              <a:pPr algn="r">
                <a:buClrTx/>
                <a:buFontTx/>
                <a:buNone/>
              </a:pPr>
              <a:t>10</a:t>
            </a:fld>
            <a:endParaRPr lang="en-US" sz="1300">
              <a:latin typeface="Arial" charset="0"/>
            </a:endParaRPr>
          </a:p>
        </p:txBody>
      </p:sp>
      <p:sp>
        <p:nvSpPr>
          <p:cNvPr id="39938" name="Text Box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993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3859435" y="9448185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139" tIns="49472" rIns="95139" bIns="49472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buClrTx/>
              <a:buFontTx/>
              <a:buNone/>
            </a:pPr>
            <a:fld id="{E230AB43-2878-964C-AFF1-5B31E56836FB}" type="slidenum">
              <a:rPr lang="en-US" sz="1300">
                <a:latin typeface="Arial" charset="0"/>
              </a:rPr>
              <a:pPr algn="r">
                <a:buClrTx/>
                <a:buFontTx/>
                <a:buNone/>
              </a:pPr>
              <a:t>11</a:t>
            </a:fld>
            <a:endParaRPr lang="en-US" sz="1300">
              <a:latin typeface="Arial" charset="0"/>
            </a:endParaRPr>
          </a:p>
        </p:txBody>
      </p:sp>
      <p:sp>
        <p:nvSpPr>
          <p:cNvPr id="39938" name="Text Box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993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3859435" y="9448185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139" tIns="49472" rIns="95139" bIns="49472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buClrTx/>
              <a:buFontTx/>
              <a:buNone/>
            </a:pPr>
            <a:fld id="{E230AB43-2878-964C-AFF1-5B31E56836FB}" type="slidenum">
              <a:rPr lang="en-US" sz="1300">
                <a:latin typeface="Arial" charset="0"/>
              </a:rPr>
              <a:pPr algn="r">
                <a:buClrTx/>
                <a:buFontTx/>
                <a:buNone/>
              </a:pPr>
              <a:t>12</a:t>
            </a:fld>
            <a:endParaRPr lang="en-US" sz="1300">
              <a:latin typeface="Arial" charset="0"/>
            </a:endParaRPr>
          </a:p>
        </p:txBody>
      </p:sp>
      <p:sp>
        <p:nvSpPr>
          <p:cNvPr id="39938" name="Text Box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993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4301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noFill/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476"/>
              </a:spcBef>
              <a:buClrTx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4301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noFill/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476"/>
              </a:spcBef>
              <a:buClrTx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70463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9779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4505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4301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noFill/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476"/>
              </a:spcBef>
              <a:buClrTx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3859435" y="9448185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139" tIns="49472" rIns="95139" bIns="49472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buClrTx/>
              <a:buFontTx/>
              <a:buNone/>
            </a:pPr>
            <a:fld id="{E230AB43-2878-964C-AFF1-5B31E56836FB}" type="slidenum">
              <a:rPr lang="en-US" sz="1300">
                <a:latin typeface="Arial" charset="0"/>
              </a:rPr>
              <a:pPr algn="r">
                <a:buClrTx/>
                <a:buFontTx/>
                <a:buNone/>
              </a:pPr>
              <a:t>18</a:t>
            </a:fld>
            <a:endParaRPr lang="en-US" sz="1300">
              <a:latin typeface="Arial" charset="0"/>
            </a:endParaRPr>
          </a:p>
        </p:txBody>
      </p:sp>
      <p:sp>
        <p:nvSpPr>
          <p:cNvPr id="39938" name="Text Box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993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1"/>
          <p:cNvSpPr txBox="1">
            <a:spLocks noChangeArrowheads="1"/>
          </p:cNvSpPr>
          <p:nvPr/>
        </p:nvSpPr>
        <p:spPr bwMode="auto">
          <a:xfrm>
            <a:off x="3859435" y="9448185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139" tIns="49472" rIns="95139" bIns="49472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buClrTx/>
              <a:buFontTx/>
              <a:buNone/>
            </a:pPr>
            <a:fld id="{CF215484-9F93-E74F-AD3B-DF1B4D018240}" type="slidenum">
              <a:rPr lang="en-US" sz="1300">
                <a:latin typeface="Arial" charset="0"/>
              </a:rPr>
              <a:pPr algn="r">
                <a:buClrTx/>
                <a:buFontTx/>
                <a:buNone/>
              </a:pPr>
              <a:t>19</a:t>
            </a:fld>
            <a:endParaRPr lang="en-US" sz="1300">
              <a:latin typeface="Arial" charset="0"/>
            </a:endParaRPr>
          </a:p>
        </p:txBody>
      </p:sp>
      <p:sp>
        <p:nvSpPr>
          <p:cNvPr id="47106" name="Text Box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47107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4301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noFill/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marL="181240" indent="-181240" eaLnBrk="1" hangingPunct="1">
              <a:spcBef>
                <a:spcPts val="476"/>
              </a:spcBef>
              <a:buClrTx/>
              <a:buFontTx/>
              <a:buChar char="-"/>
            </a:pPr>
            <a:endParaRPr lang="en-US" dirty="0" smtClean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2572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4301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noFill/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476"/>
              </a:spcBef>
              <a:buClrTx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49154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49154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4301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noFill/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476"/>
              </a:spcBef>
              <a:buClrTx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1"/>
          <p:cNvSpPr txBox="1">
            <a:spLocks noChangeArrowheads="1"/>
          </p:cNvSpPr>
          <p:nvPr/>
        </p:nvSpPr>
        <p:spPr bwMode="auto">
          <a:xfrm>
            <a:off x="3859435" y="9448185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139" tIns="49472" rIns="95139" bIns="49472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buClrTx/>
              <a:buFontTx/>
              <a:buNone/>
            </a:pPr>
            <a:fld id="{241D03DA-B158-D54F-9569-33FDEEFF842F}" type="slidenum">
              <a:rPr lang="en-US" sz="1300">
                <a:latin typeface="Arial" charset="0"/>
              </a:rPr>
              <a:pPr algn="r">
                <a:buClrTx/>
                <a:buFontTx/>
                <a:buNone/>
              </a:pPr>
              <a:t>25</a:t>
            </a:fld>
            <a:endParaRPr lang="en-US" sz="1300">
              <a:latin typeface="Arial" charset="0"/>
            </a:endParaRPr>
          </a:p>
        </p:txBody>
      </p:sp>
      <p:sp>
        <p:nvSpPr>
          <p:cNvPr id="50178" name="Text Box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5017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1"/>
          <p:cNvSpPr txBox="1">
            <a:spLocks noChangeArrowheads="1"/>
          </p:cNvSpPr>
          <p:nvPr/>
        </p:nvSpPr>
        <p:spPr bwMode="auto">
          <a:xfrm>
            <a:off x="3859435" y="9448185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139" tIns="49472" rIns="95139" bIns="49472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buClrTx/>
              <a:buFontTx/>
              <a:buNone/>
            </a:pPr>
            <a:fld id="{241D03DA-B158-D54F-9569-33FDEEFF842F}" type="slidenum">
              <a:rPr lang="en-US" sz="1300">
                <a:latin typeface="Arial" charset="0"/>
              </a:rPr>
              <a:pPr algn="r">
                <a:buClrTx/>
                <a:buFontTx/>
                <a:buNone/>
              </a:pPr>
              <a:t>26</a:t>
            </a:fld>
            <a:endParaRPr lang="en-US" sz="1300">
              <a:latin typeface="Arial" charset="0"/>
            </a:endParaRPr>
          </a:p>
        </p:txBody>
      </p:sp>
      <p:sp>
        <p:nvSpPr>
          <p:cNvPr id="50178" name="Text Box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5017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5325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ts val="476"/>
              </a:spcBef>
              <a:buClrTx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5325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ts val="476"/>
              </a:spcBef>
              <a:buClrTx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08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1096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56322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aseline="0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5837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61442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aseline="0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6349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70463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17570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49154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 Box 1"/>
          <p:cNvSpPr txBox="1">
            <a:spLocks noChangeArrowheads="1"/>
          </p:cNvSpPr>
          <p:nvPr/>
        </p:nvSpPr>
        <p:spPr bwMode="auto">
          <a:xfrm>
            <a:off x="3859435" y="9448185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139" tIns="49472" rIns="95139" bIns="49472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buClrTx/>
              <a:buFontTx/>
              <a:buNone/>
            </a:pPr>
            <a:fld id="{32F36A04-8F7C-3F4E-A237-05CB5434D725}" type="slidenum">
              <a:rPr lang="en-US" sz="1300">
                <a:latin typeface="Arial" charset="0"/>
              </a:rPr>
              <a:pPr algn="r">
                <a:buClrTx/>
                <a:buFontTx/>
                <a:buNone/>
              </a:pPr>
              <a:t>36</a:t>
            </a:fld>
            <a:endParaRPr lang="en-US" sz="1300">
              <a:latin typeface="Arial" charset="0"/>
            </a:endParaRPr>
          </a:p>
        </p:txBody>
      </p:sp>
      <p:sp>
        <p:nvSpPr>
          <p:cNvPr id="70658" name="Text Box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7065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ts val="476"/>
              </a:spcBef>
            </a:pPr>
            <a:endParaRPr lang="es-PE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3859435" y="9448185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139" tIns="49472" rIns="95139" bIns="49472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buClrTx/>
              <a:buFontTx/>
              <a:buNone/>
            </a:pPr>
            <a:fld id="{E230AB43-2878-964C-AFF1-5B31E56836FB}" type="slidenum">
              <a:rPr lang="en-US" sz="1300">
                <a:latin typeface="Arial" charset="0"/>
              </a:rPr>
              <a:pPr algn="r">
                <a:buClrTx/>
                <a:buFontTx/>
                <a:buNone/>
              </a:pPr>
              <a:t>37</a:t>
            </a:fld>
            <a:endParaRPr lang="en-US" sz="1300">
              <a:latin typeface="Arial" charset="0"/>
            </a:endParaRPr>
          </a:p>
        </p:txBody>
      </p:sp>
      <p:sp>
        <p:nvSpPr>
          <p:cNvPr id="39938" name="Text Box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993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defTabSz="483306" eaLnBrk="1" hangingPunct="1">
              <a:spcBef>
                <a:spcPct val="0"/>
              </a:spcBef>
              <a:buClrTx/>
              <a:tabLst>
                <a:tab pos="0" algn="l"/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  <a:tab pos="3383143" algn="l"/>
                <a:tab pos="3866449" algn="l"/>
                <a:tab pos="4349755" algn="l"/>
                <a:tab pos="4833061" algn="l"/>
                <a:tab pos="5316367" algn="l"/>
                <a:tab pos="5799673" algn="l"/>
                <a:tab pos="6282980" algn="l"/>
                <a:tab pos="6766286" algn="l"/>
                <a:tab pos="7249592" algn="l"/>
                <a:tab pos="7732898" algn="l"/>
                <a:tab pos="8216204" algn="l"/>
                <a:tab pos="8699510" algn="l"/>
                <a:tab pos="9182816" algn="l"/>
                <a:tab pos="9666122" algn="l"/>
              </a:tabLst>
              <a:defRPr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3859435" y="9448185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139" tIns="49472" rIns="95139" bIns="49472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buClrTx/>
              <a:buFontTx/>
              <a:buNone/>
            </a:pPr>
            <a:fld id="{E230AB43-2878-964C-AFF1-5B31E56836FB}" type="slidenum">
              <a:rPr lang="en-US" sz="1300">
                <a:latin typeface="Arial" charset="0"/>
              </a:rPr>
              <a:pPr algn="r">
                <a:buClrTx/>
                <a:buFontTx/>
                <a:buNone/>
              </a:pPr>
              <a:t>38</a:t>
            </a:fld>
            <a:endParaRPr lang="en-US" sz="1300">
              <a:latin typeface="Arial" charset="0"/>
            </a:endParaRPr>
          </a:p>
        </p:txBody>
      </p:sp>
      <p:sp>
        <p:nvSpPr>
          <p:cNvPr id="39938" name="Text Box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993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defTabSz="483306" eaLnBrk="1" hangingPunct="1">
              <a:spcBef>
                <a:spcPct val="0"/>
              </a:spcBef>
              <a:buClrTx/>
              <a:tabLst>
                <a:tab pos="0" algn="l"/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  <a:tab pos="3383143" algn="l"/>
                <a:tab pos="3866449" algn="l"/>
                <a:tab pos="4349755" algn="l"/>
                <a:tab pos="4833061" algn="l"/>
                <a:tab pos="5316367" algn="l"/>
                <a:tab pos="5799673" algn="l"/>
                <a:tab pos="6282980" algn="l"/>
                <a:tab pos="6766286" algn="l"/>
                <a:tab pos="7249592" algn="l"/>
                <a:tab pos="7732898" algn="l"/>
                <a:tab pos="8216204" algn="l"/>
                <a:tab pos="8699510" algn="l"/>
                <a:tab pos="9182816" algn="l"/>
                <a:tab pos="9666122" algn="l"/>
              </a:tabLst>
              <a:defRPr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566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1175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1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784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1"/>
          <p:cNvSpPr txBox="1">
            <a:spLocks noChangeArrowheads="1"/>
          </p:cNvSpPr>
          <p:nvPr/>
        </p:nvSpPr>
        <p:spPr bwMode="auto">
          <a:xfrm>
            <a:off x="3859435" y="9448185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139" tIns="49472" rIns="95139" bIns="49472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buClrTx/>
              <a:buFontTx/>
              <a:buNone/>
            </a:pPr>
            <a:fld id="{27AD2E5D-60D7-FD46-B754-FCFFC02CD7B5}" type="slidenum">
              <a:rPr lang="en-US" sz="1300">
                <a:latin typeface="Arial" charset="0"/>
              </a:rPr>
              <a:pPr algn="r">
                <a:buClrTx/>
                <a:buFontTx/>
                <a:buNone/>
              </a:pPr>
              <a:t>6</a:t>
            </a:fld>
            <a:endParaRPr lang="en-US" sz="1300">
              <a:latin typeface="Arial" charset="0"/>
            </a:endParaRPr>
          </a:p>
        </p:txBody>
      </p:sp>
      <p:sp>
        <p:nvSpPr>
          <p:cNvPr id="54274" name="Text Box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54275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defTabSz="483306" eaLnBrk="1" hangingPunct="1">
              <a:spcBef>
                <a:spcPct val="0"/>
              </a:spcBef>
              <a:buClrTx/>
              <a:tabLst>
                <a:tab pos="0" algn="l"/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  <a:tab pos="3383143" algn="l"/>
                <a:tab pos="3866449" algn="l"/>
                <a:tab pos="4349755" algn="l"/>
                <a:tab pos="4833061" algn="l"/>
                <a:tab pos="5316367" algn="l"/>
                <a:tab pos="5799673" algn="l"/>
                <a:tab pos="6282980" algn="l"/>
                <a:tab pos="6766286" algn="l"/>
                <a:tab pos="7249592" algn="l"/>
                <a:tab pos="7732898" algn="l"/>
                <a:tab pos="8216204" algn="l"/>
                <a:tab pos="8699510" algn="l"/>
                <a:tab pos="9182816" algn="l"/>
                <a:tab pos="9666122" algn="l"/>
              </a:tabLst>
              <a:defRPr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3859435" y="9448185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139" tIns="49472" rIns="95139" bIns="49472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buClrTx/>
              <a:buFontTx/>
              <a:buNone/>
            </a:pPr>
            <a:fld id="{E230AB43-2878-964C-AFF1-5B31E56836FB}" type="slidenum">
              <a:rPr lang="en-US" sz="1300">
                <a:latin typeface="Arial" charset="0"/>
              </a:rPr>
              <a:pPr algn="r">
                <a:buClrTx/>
                <a:buFontTx/>
                <a:buNone/>
              </a:pPr>
              <a:t>7</a:t>
            </a:fld>
            <a:endParaRPr lang="en-US" sz="1300">
              <a:latin typeface="Arial" charset="0"/>
            </a:endParaRPr>
          </a:p>
        </p:txBody>
      </p:sp>
      <p:sp>
        <p:nvSpPr>
          <p:cNvPr id="39938" name="Text Box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993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defTabSz="483306" eaLnBrk="1" hangingPunct="1">
              <a:spcBef>
                <a:spcPct val="0"/>
              </a:spcBef>
              <a:buClrTx/>
              <a:tabLst>
                <a:tab pos="0" algn="l"/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  <a:tab pos="3383143" algn="l"/>
                <a:tab pos="3866449" algn="l"/>
                <a:tab pos="4349755" algn="l"/>
                <a:tab pos="4833061" algn="l"/>
                <a:tab pos="5316367" algn="l"/>
                <a:tab pos="5799673" algn="l"/>
                <a:tab pos="6282980" algn="l"/>
                <a:tab pos="6766286" algn="l"/>
                <a:tab pos="7249592" algn="l"/>
                <a:tab pos="7732898" algn="l"/>
                <a:tab pos="8216204" algn="l"/>
                <a:tab pos="8699510" algn="l"/>
                <a:tab pos="9182816" algn="l"/>
                <a:tab pos="9666122" algn="l"/>
              </a:tabLst>
              <a:defRPr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3859435" y="9448185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139" tIns="49472" rIns="95139" bIns="49472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buClrTx/>
              <a:buFontTx/>
              <a:buNone/>
            </a:pPr>
            <a:fld id="{E230AB43-2878-964C-AFF1-5B31E56836FB}" type="slidenum">
              <a:rPr lang="en-US" sz="1300">
                <a:latin typeface="Arial" charset="0"/>
              </a:rPr>
              <a:pPr algn="r">
                <a:buClrTx/>
                <a:buFontTx/>
                <a:buNone/>
              </a:pPr>
              <a:t>8</a:t>
            </a:fld>
            <a:endParaRPr lang="en-US" sz="1300">
              <a:latin typeface="Arial" charset="0"/>
            </a:endParaRPr>
          </a:p>
        </p:txBody>
      </p:sp>
      <p:sp>
        <p:nvSpPr>
          <p:cNvPr id="39938" name="Text Box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993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baseline="0" dirty="0" smtClean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3859435" y="9448185"/>
            <a:ext cx="2952538" cy="4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139" tIns="49472" rIns="95139" bIns="49472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buClrTx/>
              <a:buFontTx/>
              <a:buNone/>
            </a:pPr>
            <a:fld id="{E230AB43-2878-964C-AFF1-5B31E56836FB}" type="slidenum">
              <a:rPr lang="en-US" sz="1300">
                <a:latin typeface="Arial" charset="0"/>
              </a:rPr>
              <a:pPr algn="r">
                <a:buClrTx/>
                <a:buFontTx/>
                <a:buNone/>
              </a:pPr>
              <a:t>9</a:t>
            </a:fld>
            <a:endParaRPr lang="en-US" sz="1300">
              <a:latin typeface="Arial" charset="0"/>
            </a:endParaRPr>
          </a:p>
        </p:txBody>
      </p:sp>
      <p:sp>
        <p:nvSpPr>
          <p:cNvPr id="39938" name="Text Box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46125"/>
            <a:ext cx="4972050" cy="3730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993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1355" y="4724956"/>
            <a:ext cx="5450840" cy="4476274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dirty="0">
              <a:latin typeface="Calibri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32" y="2130529"/>
            <a:ext cx="7772536" cy="146977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464" y="3886776"/>
            <a:ext cx="6401072" cy="1751929"/>
          </a:xfrm>
        </p:spPr>
        <p:txBody>
          <a:bodyPr/>
          <a:lstStyle>
            <a:lvl1pPr marL="0" indent="0" algn="ctr">
              <a:buNone/>
              <a:defRPr/>
            </a:lvl1pPr>
            <a:lvl2pPr marL="400782" indent="0" algn="ctr">
              <a:buNone/>
              <a:defRPr/>
            </a:lvl2pPr>
            <a:lvl3pPr marL="801563" indent="0" algn="ctr">
              <a:buNone/>
              <a:defRPr/>
            </a:lvl3pPr>
            <a:lvl4pPr marL="1202345" indent="0" algn="ctr">
              <a:buNone/>
              <a:defRPr/>
            </a:lvl4pPr>
            <a:lvl5pPr marL="1603126" indent="0" algn="ctr">
              <a:buNone/>
              <a:defRPr/>
            </a:lvl5pPr>
            <a:lvl6pPr marL="2003908" indent="0" algn="ctr">
              <a:buNone/>
              <a:defRPr/>
            </a:lvl6pPr>
            <a:lvl7pPr marL="2404689" indent="0" algn="ctr">
              <a:buNone/>
              <a:defRPr/>
            </a:lvl7pPr>
            <a:lvl8pPr marL="2805471" indent="0" algn="ctr">
              <a:buNone/>
              <a:defRPr/>
            </a:lvl8pPr>
            <a:lvl9pPr marL="3206252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3DF0B76-A7B2-BC4C-81F7-DEA11A7B1EB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55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B15A18A-456F-CD48-9192-B2000201C3E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080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2051" y="440502"/>
            <a:ext cx="1918692" cy="49318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1901" y="440502"/>
            <a:ext cx="5629793" cy="49318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4868A7F-904E-064B-8371-7ABA5713AB1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5796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901" y="440501"/>
            <a:ext cx="7678841" cy="12970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730543" y="6036020"/>
            <a:ext cx="1989302" cy="414589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>
          <a:xfrm>
            <a:off x="6420082" y="6036020"/>
            <a:ext cx="1989302" cy="414589"/>
          </a:xfrm>
        </p:spPr>
        <p:txBody>
          <a:bodyPr/>
          <a:lstStyle>
            <a:lvl1pPr>
              <a:defRPr/>
            </a:lvl1pPr>
          </a:lstStyle>
          <a:p>
            <a:fld id="{A91547F8-F709-274D-AB23-7A5544F667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670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F7A5360-E287-8649-8E0A-1AF32BE0B64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806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95" y="4406453"/>
            <a:ext cx="7772536" cy="1361811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95" y="2906445"/>
            <a:ext cx="7772536" cy="1500008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82" indent="0">
              <a:buNone/>
              <a:defRPr sz="1600"/>
            </a:lvl2pPr>
            <a:lvl3pPr marL="801563" indent="0">
              <a:buNone/>
              <a:defRPr sz="1400"/>
            </a:lvl3pPr>
            <a:lvl4pPr marL="1202345" indent="0">
              <a:buNone/>
              <a:defRPr sz="1200"/>
            </a:lvl4pPr>
            <a:lvl5pPr marL="1603126" indent="0">
              <a:buNone/>
              <a:defRPr sz="1200"/>
            </a:lvl5pPr>
            <a:lvl6pPr marL="2003908" indent="0">
              <a:buNone/>
              <a:defRPr sz="1200"/>
            </a:lvl6pPr>
            <a:lvl7pPr marL="2404689" indent="0">
              <a:buNone/>
              <a:defRPr sz="1200"/>
            </a:lvl7pPr>
            <a:lvl8pPr marL="2805471" indent="0">
              <a:buNone/>
              <a:defRPr sz="1200"/>
            </a:lvl8pPr>
            <a:lvl9pPr marL="3206252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B00A7EDB-9CA9-7440-B2AA-3942874139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772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901" y="1772083"/>
            <a:ext cx="3773563" cy="360030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5821" y="1772083"/>
            <a:ext cx="3774921" cy="360030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696F249-8EB8-F245-9066-CFB6A1AC61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711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08" y="274954"/>
            <a:ext cx="822878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08" y="1534557"/>
            <a:ext cx="4039709" cy="640599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82" indent="0">
              <a:buNone/>
              <a:defRPr sz="1800" b="1"/>
            </a:lvl2pPr>
            <a:lvl3pPr marL="801563" indent="0">
              <a:buNone/>
              <a:defRPr sz="1600" b="1"/>
            </a:lvl3pPr>
            <a:lvl4pPr marL="1202345" indent="0">
              <a:buNone/>
              <a:defRPr sz="1400" b="1"/>
            </a:lvl4pPr>
            <a:lvl5pPr marL="1603126" indent="0">
              <a:buNone/>
              <a:defRPr sz="1400" b="1"/>
            </a:lvl5pPr>
            <a:lvl6pPr marL="2003908" indent="0">
              <a:buNone/>
              <a:defRPr sz="1400" b="1"/>
            </a:lvl6pPr>
            <a:lvl7pPr marL="2404689" indent="0">
              <a:buNone/>
              <a:defRPr sz="1400" b="1"/>
            </a:lvl7pPr>
            <a:lvl8pPr marL="2805471" indent="0">
              <a:buNone/>
              <a:defRPr sz="1400" b="1"/>
            </a:lvl8pPr>
            <a:lvl9pPr marL="3206252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08" y="2175156"/>
            <a:ext cx="4039709" cy="395155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26" y="1534557"/>
            <a:ext cx="4041067" cy="640599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82" indent="0">
              <a:buNone/>
              <a:defRPr sz="1800" b="1"/>
            </a:lvl2pPr>
            <a:lvl3pPr marL="801563" indent="0">
              <a:buNone/>
              <a:defRPr sz="1600" b="1"/>
            </a:lvl3pPr>
            <a:lvl4pPr marL="1202345" indent="0">
              <a:buNone/>
              <a:defRPr sz="1400" b="1"/>
            </a:lvl4pPr>
            <a:lvl5pPr marL="1603126" indent="0">
              <a:buNone/>
              <a:defRPr sz="1400" b="1"/>
            </a:lvl5pPr>
            <a:lvl6pPr marL="2003908" indent="0">
              <a:buNone/>
              <a:defRPr sz="1400" b="1"/>
            </a:lvl6pPr>
            <a:lvl7pPr marL="2404689" indent="0">
              <a:buNone/>
              <a:defRPr sz="1400" b="1"/>
            </a:lvl7pPr>
            <a:lvl8pPr marL="2805471" indent="0">
              <a:buNone/>
              <a:defRPr sz="1400" b="1"/>
            </a:lvl8pPr>
            <a:lvl9pPr marL="3206252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26" y="2175156"/>
            <a:ext cx="4041067" cy="395155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CFB9E0B-AC58-4D42-BD1F-A547BD6164E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485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72FC9ED-1B3F-C645-B2CD-701C9D0DDB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903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A11654D-51DE-0944-B8D9-C21CE8534E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493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08" y="273514"/>
            <a:ext cx="3007716" cy="1161715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313" y="273515"/>
            <a:ext cx="5111080" cy="585319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08" y="1435228"/>
            <a:ext cx="3007716" cy="4691482"/>
          </a:xfrm>
        </p:spPr>
        <p:txBody>
          <a:bodyPr/>
          <a:lstStyle>
            <a:lvl1pPr marL="0" indent="0">
              <a:buNone/>
              <a:defRPr sz="1200"/>
            </a:lvl1pPr>
            <a:lvl2pPr marL="400782" indent="0">
              <a:buNone/>
              <a:defRPr sz="1100"/>
            </a:lvl2pPr>
            <a:lvl3pPr marL="801563" indent="0">
              <a:buNone/>
              <a:defRPr sz="900"/>
            </a:lvl3pPr>
            <a:lvl4pPr marL="1202345" indent="0">
              <a:buNone/>
              <a:defRPr sz="800"/>
            </a:lvl4pPr>
            <a:lvl5pPr marL="1603126" indent="0">
              <a:buNone/>
              <a:defRPr sz="800"/>
            </a:lvl5pPr>
            <a:lvl6pPr marL="2003908" indent="0">
              <a:buNone/>
              <a:defRPr sz="800"/>
            </a:lvl6pPr>
            <a:lvl7pPr marL="2404689" indent="0">
              <a:buNone/>
              <a:defRPr sz="800"/>
            </a:lvl7pPr>
            <a:lvl8pPr marL="2805471" indent="0">
              <a:buNone/>
              <a:defRPr sz="800"/>
            </a:lvl8pPr>
            <a:lvl9pPr marL="3206252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F985E36-734D-3E43-8E73-9249B465D6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8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09" y="4800889"/>
            <a:ext cx="5485857" cy="565741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09" y="613247"/>
            <a:ext cx="5485857" cy="4114224"/>
          </a:xfrm>
        </p:spPr>
        <p:txBody>
          <a:bodyPr/>
          <a:lstStyle>
            <a:lvl1pPr marL="0" indent="0">
              <a:buNone/>
              <a:defRPr sz="2800"/>
            </a:lvl1pPr>
            <a:lvl2pPr marL="400782" indent="0">
              <a:buNone/>
              <a:defRPr sz="2500"/>
            </a:lvl2pPr>
            <a:lvl3pPr marL="801563" indent="0">
              <a:buNone/>
              <a:defRPr sz="2100"/>
            </a:lvl3pPr>
            <a:lvl4pPr marL="1202345" indent="0">
              <a:buNone/>
              <a:defRPr sz="1800"/>
            </a:lvl4pPr>
            <a:lvl5pPr marL="1603126" indent="0">
              <a:buNone/>
              <a:defRPr sz="1800"/>
            </a:lvl5pPr>
            <a:lvl6pPr marL="2003908" indent="0">
              <a:buNone/>
              <a:defRPr sz="1800"/>
            </a:lvl6pPr>
            <a:lvl7pPr marL="2404689" indent="0">
              <a:buNone/>
              <a:defRPr sz="1800"/>
            </a:lvl7pPr>
            <a:lvl8pPr marL="2805471" indent="0">
              <a:buNone/>
              <a:defRPr sz="1800"/>
            </a:lvl8pPr>
            <a:lvl9pPr marL="3206252" indent="0">
              <a:buNone/>
              <a:defRPr sz="1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09" y="5366630"/>
            <a:ext cx="5485857" cy="806146"/>
          </a:xfrm>
        </p:spPr>
        <p:txBody>
          <a:bodyPr/>
          <a:lstStyle>
            <a:lvl1pPr marL="0" indent="0">
              <a:buNone/>
              <a:defRPr sz="1200"/>
            </a:lvl1pPr>
            <a:lvl2pPr marL="400782" indent="0">
              <a:buNone/>
              <a:defRPr sz="1100"/>
            </a:lvl2pPr>
            <a:lvl3pPr marL="801563" indent="0">
              <a:buNone/>
              <a:defRPr sz="900"/>
            </a:lvl3pPr>
            <a:lvl4pPr marL="1202345" indent="0">
              <a:buNone/>
              <a:defRPr sz="800"/>
            </a:lvl4pPr>
            <a:lvl5pPr marL="1603126" indent="0">
              <a:buNone/>
              <a:defRPr sz="800"/>
            </a:lvl5pPr>
            <a:lvl6pPr marL="2003908" indent="0">
              <a:buNone/>
              <a:defRPr sz="800"/>
            </a:lvl6pPr>
            <a:lvl7pPr marL="2404689" indent="0">
              <a:buNone/>
              <a:defRPr sz="800"/>
            </a:lvl7pPr>
            <a:lvl8pPr marL="2805471" indent="0">
              <a:buNone/>
              <a:defRPr sz="800"/>
            </a:lvl8pPr>
            <a:lvl9pPr marL="3206252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226691B-5584-B640-8C0B-67B94926BF8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017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31901" y="440501"/>
            <a:ext cx="7678841" cy="129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78894" tIns="41025" rIns="78894" bIns="4102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31901" y="1772083"/>
            <a:ext cx="7678841" cy="3600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78894" tIns="41025" rIns="78894" bIns="410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730543" y="6036020"/>
            <a:ext cx="1989302" cy="414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78894" tIns="41025" rIns="78894" bIns="41025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219547" y="6036020"/>
            <a:ext cx="2702192" cy="416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420082" y="6036020"/>
            <a:ext cx="1989302" cy="414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78894" tIns="41025" rIns="78894" bIns="41025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  <a:defRPr>
                <a:solidFill>
                  <a:srgbClr val="000000"/>
                </a:solidFill>
              </a:defRPr>
            </a:lvl1pPr>
          </a:lstStyle>
          <a:p>
            <a:fld id="{3DC87CC4-1FC7-5144-AA03-111A4EC5683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400782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900">
          <a:solidFill>
            <a:srgbClr val="000000"/>
          </a:solidFill>
          <a:latin typeface="+mj-lt"/>
          <a:ea typeface="+mj-ea"/>
          <a:cs typeface="+mj-cs"/>
        </a:defRPr>
      </a:lvl1pPr>
      <a:lvl2pPr marL="651270" indent="-250488" algn="ctr" defTabSz="400782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900">
          <a:solidFill>
            <a:srgbClr val="000000"/>
          </a:solidFill>
          <a:latin typeface="Calibri" charset="0"/>
          <a:ea typeface="ＭＳ Ｐゴシック" charset="0"/>
          <a:cs typeface="ＭＳ Ｐゴシック" charset="0"/>
        </a:defRPr>
      </a:lvl2pPr>
      <a:lvl3pPr marL="1001954" indent="-200391" algn="ctr" defTabSz="400782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900">
          <a:solidFill>
            <a:srgbClr val="000000"/>
          </a:solidFill>
          <a:latin typeface="Calibri" charset="0"/>
          <a:ea typeface="ＭＳ Ｐゴシック" charset="0"/>
          <a:cs typeface="ＭＳ Ｐゴシック" charset="0"/>
        </a:defRPr>
      </a:lvl3pPr>
      <a:lvl4pPr marL="1402735" indent="-200391" algn="ctr" defTabSz="400782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900">
          <a:solidFill>
            <a:srgbClr val="000000"/>
          </a:solidFill>
          <a:latin typeface="Calibri" charset="0"/>
          <a:ea typeface="ＭＳ Ｐゴシック" charset="0"/>
          <a:cs typeface="ＭＳ Ｐゴシック" charset="0"/>
        </a:defRPr>
      </a:lvl4pPr>
      <a:lvl5pPr marL="1803517" indent="-200391" algn="ctr" defTabSz="400782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900">
          <a:solidFill>
            <a:srgbClr val="000000"/>
          </a:solidFill>
          <a:latin typeface="Calibri" charset="0"/>
          <a:ea typeface="ＭＳ Ｐゴシック" charset="0"/>
          <a:cs typeface="ＭＳ Ｐゴシック" charset="0"/>
        </a:defRPr>
      </a:lvl5pPr>
      <a:lvl6pPr marL="2204298" indent="-200391" algn="ctr" defTabSz="400782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900">
          <a:solidFill>
            <a:srgbClr val="000000"/>
          </a:solidFill>
          <a:latin typeface="Calibri" charset="0"/>
          <a:ea typeface="ＭＳ Ｐゴシック" charset="0"/>
          <a:cs typeface="ＭＳ Ｐゴシック" charset="0"/>
        </a:defRPr>
      </a:lvl6pPr>
      <a:lvl7pPr marL="2605080" indent="-200391" algn="ctr" defTabSz="400782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900">
          <a:solidFill>
            <a:srgbClr val="000000"/>
          </a:solidFill>
          <a:latin typeface="Calibri" charset="0"/>
          <a:ea typeface="ＭＳ Ｐゴシック" charset="0"/>
          <a:cs typeface="ＭＳ Ｐゴシック" charset="0"/>
        </a:defRPr>
      </a:lvl7pPr>
      <a:lvl8pPr marL="3005861" indent="-200391" algn="ctr" defTabSz="400782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900">
          <a:solidFill>
            <a:srgbClr val="000000"/>
          </a:solidFill>
          <a:latin typeface="Calibri" charset="0"/>
          <a:ea typeface="ＭＳ Ｐゴシック" charset="0"/>
          <a:cs typeface="ＭＳ Ｐゴシック" charset="0"/>
        </a:defRPr>
      </a:lvl8pPr>
      <a:lvl9pPr marL="3406643" indent="-200391" algn="ctr" defTabSz="400782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900">
          <a:solidFill>
            <a:srgbClr val="000000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00586" indent="-300586" algn="l" defTabSz="400782" rtl="0" eaLnBrk="0" fontAlgn="base" hangingPunct="0">
        <a:spcBef>
          <a:spcPts val="701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651270" indent="-250488" algn="l" defTabSz="400782" rtl="0" eaLnBrk="0" fontAlgn="base" hangingPunct="0">
        <a:spcBef>
          <a:spcPts val="614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500">
          <a:solidFill>
            <a:srgbClr val="000000"/>
          </a:solidFill>
          <a:latin typeface="+mn-lt"/>
          <a:ea typeface="+mn-ea"/>
          <a:cs typeface="+mn-cs"/>
        </a:defRPr>
      </a:lvl2pPr>
      <a:lvl3pPr marL="1001954" indent="-200391" algn="l" defTabSz="400782" rtl="0" eaLnBrk="0" fontAlgn="base" hangingPunct="0">
        <a:spcBef>
          <a:spcPts val="526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100">
          <a:solidFill>
            <a:srgbClr val="000000"/>
          </a:solidFill>
          <a:latin typeface="+mn-lt"/>
          <a:ea typeface="+mn-ea"/>
          <a:cs typeface="+mn-cs"/>
        </a:defRPr>
      </a:lvl3pPr>
      <a:lvl4pPr marL="1402735" indent="-200391" algn="l" defTabSz="400782" rtl="0" eaLnBrk="0" fontAlgn="base" hangingPunct="0">
        <a:spcBef>
          <a:spcPts val="438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1800">
          <a:solidFill>
            <a:srgbClr val="000000"/>
          </a:solidFill>
          <a:latin typeface="+mn-lt"/>
          <a:ea typeface="+mn-ea"/>
          <a:cs typeface="+mn-cs"/>
        </a:defRPr>
      </a:lvl4pPr>
      <a:lvl5pPr marL="1803517" indent="-200391" algn="l" defTabSz="400782" rtl="0" eaLnBrk="0" fontAlgn="base" hangingPunct="0">
        <a:spcBef>
          <a:spcPts val="438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1800">
          <a:solidFill>
            <a:srgbClr val="000000"/>
          </a:solidFill>
          <a:latin typeface="+mn-lt"/>
          <a:ea typeface="+mn-ea"/>
          <a:cs typeface="+mn-cs"/>
        </a:defRPr>
      </a:lvl5pPr>
      <a:lvl6pPr marL="2204298" indent="-200391" algn="l" defTabSz="400782" rtl="0" eaLnBrk="0" fontAlgn="base" hangingPunct="0">
        <a:spcBef>
          <a:spcPts val="438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1800">
          <a:solidFill>
            <a:srgbClr val="000000"/>
          </a:solidFill>
          <a:latin typeface="+mn-lt"/>
          <a:ea typeface="+mn-ea"/>
          <a:cs typeface="+mn-cs"/>
        </a:defRPr>
      </a:lvl6pPr>
      <a:lvl7pPr marL="2605080" indent="-200391" algn="l" defTabSz="400782" rtl="0" eaLnBrk="0" fontAlgn="base" hangingPunct="0">
        <a:spcBef>
          <a:spcPts val="438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1800">
          <a:solidFill>
            <a:srgbClr val="000000"/>
          </a:solidFill>
          <a:latin typeface="+mn-lt"/>
          <a:ea typeface="+mn-ea"/>
          <a:cs typeface="+mn-cs"/>
        </a:defRPr>
      </a:lvl7pPr>
      <a:lvl8pPr marL="3005861" indent="-200391" algn="l" defTabSz="400782" rtl="0" eaLnBrk="0" fontAlgn="base" hangingPunct="0">
        <a:spcBef>
          <a:spcPts val="438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1800">
          <a:solidFill>
            <a:srgbClr val="000000"/>
          </a:solidFill>
          <a:latin typeface="+mn-lt"/>
          <a:ea typeface="+mn-ea"/>
          <a:cs typeface="+mn-cs"/>
        </a:defRPr>
      </a:lvl8pPr>
      <a:lvl9pPr marL="3406643" indent="-200391" algn="l" defTabSz="400782" rtl="0" eaLnBrk="0" fontAlgn="base" hangingPunct="0">
        <a:spcBef>
          <a:spcPts val="438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18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078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82" algn="l" defTabSz="40078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563" algn="l" defTabSz="40078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345" algn="l" defTabSz="40078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3126" algn="l" defTabSz="40078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908" algn="l" defTabSz="40078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689" algn="l" defTabSz="40078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471" algn="l" defTabSz="40078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6252" algn="l" defTabSz="40078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97" y="4949162"/>
            <a:ext cx="3584817" cy="1159067"/>
          </a:xfrm>
          <a:prstGeom prst="rect">
            <a:avLst/>
          </a:prstGeom>
        </p:spPr>
      </p:pic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2847487" y="1828225"/>
            <a:ext cx="3721963" cy="3528329"/>
            <a:chOff x="2097" y="1270"/>
            <a:chExt cx="2741" cy="2451"/>
          </a:xfrm>
        </p:grpSpPr>
        <p:sp>
          <p:nvSpPr>
            <p:cNvPr id="3075" name="Freeform 3"/>
            <p:cNvSpPr>
              <a:spLocks noChangeArrowheads="1"/>
            </p:cNvSpPr>
            <p:nvPr/>
          </p:nvSpPr>
          <p:spPr bwMode="auto">
            <a:xfrm>
              <a:off x="2097" y="1270"/>
              <a:ext cx="2741" cy="2451"/>
            </a:xfrm>
            <a:custGeom>
              <a:avLst/>
              <a:gdLst>
                <a:gd name="T0" fmla="*/ 0 w 3600001"/>
                <a:gd name="T1" fmla="*/ 1800000 h 3600000"/>
                <a:gd name="T2" fmla="*/ 1800001 w 3600001"/>
                <a:gd name="T3" fmla="*/ 0 h 3600000"/>
                <a:gd name="T4" fmla="*/ 3600002 w 3600001"/>
                <a:gd name="T5" fmla="*/ 1800000 h 3600000"/>
                <a:gd name="T6" fmla="*/ 1800001 w 3600001"/>
                <a:gd name="T7" fmla="*/ 3600000 h 3600000"/>
                <a:gd name="T8" fmla="*/ 0 w 3600001"/>
                <a:gd name="T9" fmla="*/ 1800000 h 3600000"/>
                <a:gd name="T10" fmla="*/ 1226448 w 3600001"/>
                <a:gd name="T11" fmla="*/ 1800000 h 3600000"/>
                <a:gd name="T12" fmla="*/ 1800001 w 3600001"/>
                <a:gd name="T13" fmla="*/ 2373552 h 3600000"/>
                <a:gd name="T14" fmla="*/ 2373554 w 3600001"/>
                <a:gd name="T15" fmla="*/ 1800000 h 3600000"/>
                <a:gd name="T16" fmla="*/ 1800001 w 3600001"/>
                <a:gd name="T17" fmla="*/ 1226448 h 3600000"/>
                <a:gd name="T18" fmla="*/ 1226448 w 3600001"/>
                <a:gd name="T19" fmla="*/ 1800000 h 360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0001" h="3600000">
                  <a:moveTo>
                    <a:pt x="0" y="1800000"/>
                  </a:moveTo>
                  <a:cubicBezTo>
                    <a:pt x="0" y="805887"/>
                    <a:pt x="805888" y="0"/>
                    <a:pt x="1800001" y="0"/>
                  </a:cubicBezTo>
                  <a:cubicBezTo>
                    <a:pt x="2794114" y="0"/>
                    <a:pt x="3600002" y="805887"/>
                    <a:pt x="3600002" y="1800000"/>
                  </a:cubicBezTo>
                  <a:cubicBezTo>
                    <a:pt x="3600002" y="2794113"/>
                    <a:pt x="2794114" y="3600000"/>
                    <a:pt x="1800001" y="3600000"/>
                  </a:cubicBezTo>
                  <a:cubicBezTo>
                    <a:pt x="805888" y="3600000"/>
                    <a:pt x="0" y="2794113"/>
                    <a:pt x="0" y="1800000"/>
                  </a:cubicBezTo>
                  <a:close/>
                  <a:moveTo>
                    <a:pt x="1226448" y="1800000"/>
                  </a:moveTo>
                  <a:cubicBezTo>
                    <a:pt x="1226448" y="2116764"/>
                    <a:pt x="1483236" y="2373552"/>
                    <a:pt x="1800001" y="2373552"/>
                  </a:cubicBezTo>
                  <a:cubicBezTo>
                    <a:pt x="2116766" y="2373552"/>
                    <a:pt x="2373554" y="2116764"/>
                    <a:pt x="2373554" y="1800000"/>
                  </a:cubicBezTo>
                  <a:cubicBezTo>
                    <a:pt x="2373554" y="1483236"/>
                    <a:pt x="2116766" y="1226448"/>
                    <a:pt x="1800001" y="1226448"/>
                  </a:cubicBezTo>
                  <a:cubicBezTo>
                    <a:pt x="1483236" y="1226448"/>
                    <a:pt x="1226448" y="1483236"/>
                    <a:pt x="1226448" y="1800000"/>
                  </a:cubicBezTo>
                  <a:close/>
                </a:path>
              </a:pathLst>
            </a:custGeom>
            <a:solidFill>
              <a:srgbClr val="000000"/>
            </a:solidFill>
            <a:ln w="9360" cap="flat">
              <a:solidFill>
                <a:srgbClr val="000000"/>
              </a:solidFill>
              <a:round/>
              <a:headEnd/>
              <a:tailEnd/>
            </a:ln>
            <a:effectLst>
              <a:outerShdw blurRad="63500" dist="75597" dir="1064680" algn="ctr" rotWithShape="0">
                <a:srgbClr val="000000">
                  <a:alpha val="35036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82" t="21608" r="48839" b="22122"/>
            <a:stretch>
              <a:fillRect/>
            </a:stretch>
          </p:blipFill>
          <p:spPr bwMode="auto">
            <a:xfrm>
              <a:off x="2742" y="1743"/>
              <a:ext cx="1413" cy="14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 l="3882" t="21608" r="48839" b="22122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3077" name="Freeform 5"/>
            <p:cNvSpPr>
              <a:spLocks noChangeArrowheads="1"/>
            </p:cNvSpPr>
            <p:nvPr/>
          </p:nvSpPr>
          <p:spPr bwMode="auto">
            <a:xfrm>
              <a:off x="2412" y="1484"/>
              <a:ext cx="2074" cy="1989"/>
            </a:xfrm>
            <a:custGeom>
              <a:avLst/>
              <a:gdLst>
                <a:gd name="T0" fmla="*/ 0 w 2724713"/>
                <a:gd name="T1" fmla="*/ 1460530 h 2921059"/>
                <a:gd name="T2" fmla="*/ 1362357 w 2724713"/>
                <a:gd name="T3" fmla="*/ 0 h 2921059"/>
                <a:gd name="T4" fmla="*/ 2724714 w 2724713"/>
                <a:gd name="T5" fmla="*/ 1460530 h 2921059"/>
                <a:gd name="T6" fmla="*/ 1362357 w 2724713"/>
                <a:gd name="T7" fmla="*/ 2921060 h 2921059"/>
                <a:gd name="T8" fmla="*/ 0 w 2724713"/>
                <a:gd name="T9" fmla="*/ 1460530 h 2921059"/>
                <a:gd name="T10" fmla="*/ 428897 w 2724713"/>
                <a:gd name="T11" fmla="*/ 1460530 h 2921059"/>
                <a:gd name="T12" fmla="*/ 1362356 w 2724713"/>
                <a:gd name="T13" fmla="*/ 2492162 h 2921059"/>
                <a:gd name="T14" fmla="*/ 2295815 w 2724713"/>
                <a:gd name="T15" fmla="*/ 1460530 h 2921059"/>
                <a:gd name="T16" fmla="*/ 1362356 w 2724713"/>
                <a:gd name="T17" fmla="*/ 428898 h 2921059"/>
                <a:gd name="T18" fmla="*/ 428897 w 2724713"/>
                <a:gd name="T19" fmla="*/ 1460530 h 292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4713" h="2921059">
                  <a:moveTo>
                    <a:pt x="0" y="1460530"/>
                  </a:moveTo>
                  <a:cubicBezTo>
                    <a:pt x="0" y="653902"/>
                    <a:pt x="609948" y="0"/>
                    <a:pt x="1362357" y="0"/>
                  </a:cubicBezTo>
                  <a:cubicBezTo>
                    <a:pt x="2114766" y="0"/>
                    <a:pt x="2724714" y="653902"/>
                    <a:pt x="2724714" y="1460530"/>
                  </a:cubicBezTo>
                  <a:cubicBezTo>
                    <a:pt x="2724714" y="2267158"/>
                    <a:pt x="2114766" y="2921060"/>
                    <a:pt x="1362357" y="2921060"/>
                  </a:cubicBezTo>
                  <a:cubicBezTo>
                    <a:pt x="609948" y="2921060"/>
                    <a:pt x="0" y="2267158"/>
                    <a:pt x="0" y="1460530"/>
                  </a:cubicBezTo>
                  <a:close/>
                  <a:moveTo>
                    <a:pt x="428897" y="1460530"/>
                  </a:moveTo>
                  <a:cubicBezTo>
                    <a:pt x="428897" y="2030285"/>
                    <a:pt x="846821" y="2492162"/>
                    <a:pt x="1362356" y="2492162"/>
                  </a:cubicBezTo>
                  <a:cubicBezTo>
                    <a:pt x="1877891" y="2492162"/>
                    <a:pt x="2295815" y="2030285"/>
                    <a:pt x="2295815" y="1460530"/>
                  </a:cubicBezTo>
                  <a:cubicBezTo>
                    <a:pt x="2295815" y="890775"/>
                    <a:pt x="1877891" y="428898"/>
                    <a:pt x="1362356" y="428898"/>
                  </a:cubicBezTo>
                  <a:cubicBezTo>
                    <a:pt x="846821" y="428898"/>
                    <a:pt x="428897" y="890775"/>
                    <a:pt x="428897" y="1460530"/>
                  </a:cubicBezTo>
                  <a:close/>
                </a:path>
              </a:pathLst>
            </a:custGeom>
            <a:solidFill>
              <a:srgbClr val="000000"/>
            </a:solidFill>
            <a:ln w="9360" cap="flat">
              <a:solidFill>
                <a:srgbClr val="000000"/>
              </a:solidFill>
              <a:round/>
              <a:headEnd/>
              <a:tailEnd/>
            </a:ln>
            <a:effectLst>
              <a:outerShdw blurRad="63500" dist="75597" dir="1064680" algn="ctr" rotWithShape="0">
                <a:srgbClr val="000000">
                  <a:alpha val="35036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-464397" y="5925174"/>
            <a:ext cx="9266210" cy="36921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0156" tIns="40078" rIns="80156" bIns="40078">
            <a:spAutoFit/>
          </a:bodyPr>
          <a:lstStyle>
            <a:lvl1pPr>
              <a:tabLst>
                <a:tab pos="13989050" algn="l"/>
                <a:tab pos="14446250" algn="l"/>
                <a:tab pos="14903450" algn="l"/>
                <a:tab pos="15360650" algn="l"/>
                <a:tab pos="15817850" algn="l"/>
                <a:tab pos="16275050" algn="l"/>
                <a:tab pos="16732250" algn="l"/>
                <a:tab pos="17189450" algn="l"/>
                <a:tab pos="17646650" algn="l"/>
                <a:tab pos="18103850" algn="l"/>
                <a:tab pos="18561050" algn="l"/>
                <a:tab pos="19018250" algn="l"/>
                <a:tab pos="19475450" algn="l"/>
                <a:tab pos="19932650" algn="l"/>
                <a:tab pos="20389850" algn="l"/>
                <a:tab pos="20847050" algn="l"/>
                <a:tab pos="21304250" algn="l"/>
                <a:tab pos="21761450" algn="l"/>
                <a:tab pos="22218650" algn="l"/>
                <a:tab pos="22675850" algn="l"/>
                <a:tab pos="2313305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13989050" indent="9717088">
              <a:tabLst>
                <a:tab pos="13989050" algn="l"/>
                <a:tab pos="14446250" algn="l"/>
                <a:tab pos="14903450" algn="l"/>
                <a:tab pos="15360650" algn="l"/>
                <a:tab pos="15817850" algn="l"/>
                <a:tab pos="16275050" algn="l"/>
                <a:tab pos="16732250" algn="l"/>
                <a:tab pos="17189450" algn="l"/>
                <a:tab pos="17646650" algn="l"/>
                <a:tab pos="18103850" algn="l"/>
                <a:tab pos="18561050" algn="l"/>
                <a:tab pos="19018250" algn="l"/>
                <a:tab pos="19475450" algn="l"/>
                <a:tab pos="19932650" algn="l"/>
                <a:tab pos="20389850" algn="l"/>
                <a:tab pos="20847050" algn="l"/>
                <a:tab pos="21304250" algn="l"/>
                <a:tab pos="21761450" algn="l"/>
                <a:tab pos="22218650" algn="l"/>
                <a:tab pos="22675850" algn="l"/>
                <a:tab pos="2313305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13989050" algn="l"/>
                <a:tab pos="14446250" algn="l"/>
                <a:tab pos="14903450" algn="l"/>
                <a:tab pos="15360650" algn="l"/>
                <a:tab pos="15817850" algn="l"/>
                <a:tab pos="16275050" algn="l"/>
                <a:tab pos="16732250" algn="l"/>
                <a:tab pos="17189450" algn="l"/>
                <a:tab pos="17646650" algn="l"/>
                <a:tab pos="18103850" algn="l"/>
                <a:tab pos="18561050" algn="l"/>
                <a:tab pos="19018250" algn="l"/>
                <a:tab pos="19475450" algn="l"/>
                <a:tab pos="19932650" algn="l"/>
                <a:tab pos="20389850" algn="l"/>
                <a:tab pos="20847050" algn="l"/>
                <a:tab pos="21304250" algn="l"/>
                <a:tab pos="21761450" algn="l"/>
                <a:tab pos="22218650" algn="l"/>
                <a:tab pos="22675850" algn="l"/>
                <a:tab pos="2313305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13989050" algn="l"/>
                <a:tab pos="14446250" algn="l"/>
                <a:tab pos="14903450" algn="l"/>
                <a:tab pos="15360650" algn="l"/>
                <a:tab pos="15817850" algn="l"/>
                <a:tab pos="16275050" algn="l"/>
                <a:tab pos="16732250" algn="l"/>
                <a:tab pos="17189450" algn="l"/>
                <a:tab pos="17646650" algn="l"/>
                <a:tab pos="18103850" algn="l"/>
                <a:tab pos="18561050" algn="l"/>
                <a:tab pos="19018250" algn="l"/>
                <a:tab pos="19475450" algn="l"/>
                <a:tab pos="19932650" algn="l"/>
                <a:tab pos="20389850" algn="l"/>
                <a:tab pos="20847050" algn="l"/>
                <a:tab pos="21304250" algn="l"/>
                <a:tab pos="21761450" algn="l"/>
                <a:tab pos="22218650" algn="l"/>
                <a:tab pos="22675850" algn="l"/>
                <a:tab pos="2313305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13989050" algn="l"/>
                <a:tab pos="14446250" algn="l"/>
                <a:tab pos="14903450" algn="l"/>
                <a:tab pos="15360650" algn="l"/>
                <a:tab pos="15817850" algn="l"/>
                <a:tab pos="16275050" algn="l"/>
                <a:tab pos="16732250" algn="l"/>
                <a:tab pos="17189450" algn="l"/>
                <a:tab pos="17646650" algn="l"/>
                <a:tab pos="18103850" algn="l"/>
                <a:tab pos="18561050" algn="l"/>
                <a:tab pos="19018250" algn="l"/>
                <a:tab pos="19475450" algn="l"/>
                <a:tab pos="19932650" algn="l"/>
                <a:tab pos="20389850" algn="l"/>
                <a:tab pos="20847050" algn="l"/>
                <a:tab pos="21304250" algn="l"/>
                <a:tab pos="21761450" algn="l"/>
                <a:tab pos="22218650" algn="l"/>
                <a:tab pos="22675850" algn="l"/>
                <a:tab pos="2313305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13989050" algn="l"/>
                <a:tab pos="14446250" algn="l"/>
                <a:tab pos="14903450" algn="l"/>
                <a:tab pos="15360650" algn="l"/>
                <a:tab pos="15817850" algn="l"/>
                <a:tab pos="16275050" algn="l"/>
                <a:tab pos="16732250" algn="l"/>
                <a:tab pos="17189450" algn="l"/>
                <a:tab pos="17646650" algn="l"/>
                <a:tab pos="18103850" algn="l"/>
                <a:tab pos="18561050" algn="l"/>
                <a:tab pos="19018250" algn="l"/>
                <a:tab pos="19475450" algn="l"/>
                <a:tab pos="19932650" algn="l"/>
                <a:tab pos="20389850" algn="l"/>
                <a:tab pos="20847050" algn="l"/>
                <a:tab pos="21304250" algn="l"/>
                <a:tab pos="21761450" algn="l"/>
                <a:tab pos="22218650" algn="l"/>
                <a:tab pos="22675850" algn="l"/>
                <a:tab pos="2313305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13989050" algn="l"/>
                <a:tab pos="14446250" algn="l"/>
                <a:tab pos="14903450" algn="l"/>
                <a:tab pos="15360650" algn="l"/>
                <a:tab pos="15817850" algn="l"/>
                <a:tab pos="16275050" algn="l"/>
                <a:tab pos="16732250" algn="l"/>
                <a:tab pos="17189450" algn="l"/>
                <a:tab pos="17646650" algn="l"/>
                <a:tab pos="18103850" algn="l"/>
                <a:tab pos="18561050" algn="l"/>
                <a:tab pos="19018250" algn="l"/>
                <a:tab pos="19475450" algn="l"/>
                <a:tab pos="19932650" algn="l"/>
                <a:tab pos="20389850" algn="l"/>
                <a:tab pos="20847050" algn="l"/>
                <a:tab pos="21304250" algn="l"/>
                <a:tab pos="21761450" algn="l"/>
                <a:tab pos="22218650" algn="l"/>
                <a:tab pos="22675850" algn="l"/>
                <a:tab pos="2313305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13989050" algn="l"/>
                <a:tab pos="14446250" algn="l"/>
                <a:tab pos="14903450" algn="l"/>
                <a:tab pos="15360650" algn="l"/>
                <a:tab pos="15817850" algn="l"/>
                <a:tab pos="16275050" algn="l"/>
                <a:tab pos="16732250" algn="l"/>
                <a:tab pos="17189450" algn="l"/>
                <a:tab pos="17646650" algn="l"/>
                <a:tab pos="18103850" algn="l"/>
                <a:tab pos="18561050" algn="l"/>
                <a:tab pos="19018250" algn="l"/>
                <a:tab pos="19475450" algn="l"/>
                <a:tab pos="19932650" algn="l"/>
                <a:tab pos="20389850" algn="l"/>
                <a:tab pos="20847050" algn="l"/>
                <a:tab pos="21304250" algn="l"/>
                <a:tab pos="21761450" algn="l"/>
                <a:tab pos="22218650" algn="l"/>
                <a:tab pos="22675850" algn="l"/>
                <a:tab pos="2313305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13989050" algn="l"/>
                <a:tab pos="14446250" algn="l"/>
                <a:tab pos="14903450" algn="l"/>
                <a:tab pos="15360650" algn="l"/>
                <a:tab pos="15817850" algn="l"/>
                <a:tab pos="16275050" algn="l"/>
                <a:tab pos="16732250" algn="l"/>
                <a:tab pos="17189450" algn="l"/>
                <a:tab pos="17646650" algn="l"/>
                <a:tab pos="18103850" algn="l"/>
                <a:tab pos="18561050" algn="l"/>
                <a:tab pos="19018250" algn="l"/>
                <a:tab pos="19475450" algn="l"/>
                <a:tab pos="19932650" algn="l"/>
                <a:tab pos="20389850" algn="l"/>
                <a:tab pos="20847050" algn="l"/>
                <a:tab pos="21304250" algn="l"/>
                <a:tab pos="21761450" algn="l"/>
                <a:tab pos="22218650" algn="l"/>
                <a:tab pos="22675850" algn="l"/>
                <a:tab pos="2313305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lvl="1" algn="r">
              <a:buClrTx/>
              <a:buFontTx/>
              <a:buNone/>
            </a:pPr>
            <a:r>
              <a:rPr lang="en-US" sz="1400" i="1">
                <a:solidFill>
                  <a:srgbClr val="7F7F7F"/>
                </a:solidFill>
                <a:latin typeface="Arial" charset="0"/>
                <a:cs typeface="Arial" charset="0"/>
              </a:rPr>
              <a:t>designed by Pablo Suarez &amp; Janot Mendler de Suarez (Red Cross / Red Crescent Climate Centre)</a:t>
            </a:r>
          </a:p>
          <a:p>
            <a:pPr lvl="1" algn="r">
              <a:buClrTx/>
              <a:buFontTx/>
              <a:buNone/>
            </a:pPr>
            <a:r>
              <a:rPr lang="en-US" sz="1400" i="1">
                <a:solidFill>
                  <a:srgbClr val="7F7F7F"/>
                </a:solidFill>
                <a:latin typeface="Arial" charset="0"/>
                <a:cs typeface="Arial" charset="0"/>
              </a:rPr>
              <a:t>for the World Bank (Office of the Chief Economist for Sustainable Development)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446745" y="529754"/>
            <a:ext cx="8249153" cy="896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35660" bIns="0"/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  <a:tab pos="8249420" algn="l"/>
              </a:tabLst>
            </a:pPr>
            <a:r>
              <a:rPr lang="ru-RU" sz="3500" b="1" dirty="0" smtClean="0">
                <a:solidFill>
                  <a:srgbClr val="DA0000"/>
                </a:solidFill>
                <a:latin typeface="Arial" charset="0"/>
                <a:cs typeface="Arial" charset="0"/>
              </a:rPr>
              <a:t>Решения на декаду вперед</a:t>
            </a:r>
            <a:endParaRPr lang="es-PE" sz="3500" b="1" dirty="0">
              <a:solidFill>
                <a:srgbClr val="DA0000"/>
              </a:solidFill>
              <a:latin typeface="Arial" charset="0"/>
              <a:cs typeface="Arial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3522355" y="2234176"/>
            <a:ext cx="2270384" cy="2573909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en-US" sz="15800" b="1">
                <a:solidFill>
                  <a:srgbClr val="DA0000"/>
                </a:solidFill>
                <a:latin typeface="Arial" charset="0"/>
                <a:cs typeface="Arial" charset="0"/>
              </a:rPr>
              <a:t>?</a:t>
            </a: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5" t="27322" r="16571" b="27667"/>
          <a:stretch>
            <a:fillRect/>
          </a:stretch>
        </p:blipFill>
        <p:spPr bwMode="auto">
          <a:xfrm>
            <a:off x="4866661" y="5357992"/>
            <a:ext cx="3842816" cy="519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6435" t="27322" r="16571" b="27667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082" name="Rectangle 10"/>
          <p:cNvSpPr>
            <a:spLocks noChangeArrowheads="1"/>
          </p:cNvSpPr>
          <p:nvPr/>
        </p:nvSpPr>
        <p:spPr bwMode="auto">
          <a:xfrm rot="19980000">
            <a:off x="-224559" y="2538361"/>
            <a:ext cx="9609416" cy="1729456"/>
          </a:xfrm>
          <a:prstGeom prst="rect">
            <a:avLst/>
          </a:prstGeom>
          <a:solidFill>
            <a:srgbClr val="FFFF99">
              <a:alpha val="57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  <a:tab pos="8249420" algn="l"/>
                <a:tab pos="8883990" algn="l"/>
              </a:tabLst>
            </a:pPr>
            <a:r>
              <a:rPr lang="ru-RU" sz="6300" b="1" i="1" dirty="0" smtClean="0">
                <a:solidFill>
                  <a:srgbClr val="BF0000"/>
                </a:solidFill>
                <a:latin typeface="Arial" charset="0"/>
              </a:rPr>
              <a:t>Участвуют все</a:t>
            </a:r>
            <a:endParaRPr lang="en-GB" sz="6300" b="1" i="1" dirty="0">
              <a:solidFill>
                <a:srgbClr val="BF0000"/>
              </a:solidFill>
              <a:latin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  <a:tab pos="8249420" algn="l"/>
                <a:tab pos="8883990" algn="l"/>
              </a:tabLst>
            </a:pPr>
            <a:r>
              <a:rPr lang="en-GB" sz="4400" b="1" i="1" dirty="0" smtClean="0">
                <a:solidFill>
                  <a:srgbClr val="BF0000"/>
                </a:solidFill>
                <a:latin typeface="Arial" charset="0"/>
              </a:rPr>
              <a:t>(...</a:t>
            </a:r>
            <a:r>
              <a:rPr lang="ru-RU" sz="4400" b="1" i="1" dirty="0" smtClean="0">
                <a:solidFill>
                  <a:srgbClr val="BF0000"/>
                </a:solidFill>
                <a:latin typeface="Arial" charset="0"/>
              </a:rPr>
              <a:t>замешательство ожидаемо</a:t>
            </a:r>
            <a:r>
              <a:rPr lang="en-GB" sz="4400" b="1" i="1" dirty="0" smtClean="0">
                <a:solidFill>
                  <a:srgbClr val="BF0000"/>
                </a:solidFill>
                <a:latin typeface="Arial" charset="0"/>
              </a:rPr>
              <a:t>...)</a:t>
            </a:r>
            <a:endParaRPr lang="en-GB" sz="4400" b="1" i="1" dirty="0">
              <a:solidFill>
                <a:srgbClr val="BF0000"/>
              </a:solidFill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0156" y="1010562"/>
            <a:ext cx="8554303" cy="404104"/>
          </a:xfrm>
          <a:prstGeom prst="rect">
            <a:avLst/>
          </a:prstGeom>
          <a:noFill/>
        </p:spPr>
        <p:txBody>
          <a:bodyPr wrap="none" lIns="80156" tIns="40078" rIns="80156" bIns="40078" rtlCol="0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  <a:tab pos="8249420" algn="l"/>
              </a:tabLst>
            </a:pP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>Как принимаются интеллектуальные долгосрочные решения</a:t>
            </a:r>
            <a:r>
              <a:rPr lang="es-PE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>?</a:t>
            </a:r>
            <a:endParaRPr lang="es-PE" b="1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repl">
                                        <p:cTn id="7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3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4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720"/>
                                          </p:val>
                                        </p:tav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886" y="477930"/>
            <a:ext cx="711532" cy="75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65" y="2406922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477976" y="467853"/>
            <a:ext cx="6008643" cy="781673"/>
          </a:xfrm>
          <a:prstGeom prst="roundRect">
            <a:avLst>
              <a:gd name="adj" fmla="val 16667"/>
            </a:avLst>
          </a:prstGeom>
          <a:solidFill>
            <a:srgbClr val="558ED5">
              <a:alpha val="34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477976" y="1402119"/>
            <a:ext cx="6008643" cy="781674"/>
          </a:xfrm>
          <a:prstGeom prst="roundRect">
            <a:avLst>
              <a:gd name="adj" fmla="val 16667"/>
            </a:avLst>
          </a:prstGeom>
          <a:solidFill>
            <a:srgbClr val="23FF23">
              <a:alpha val="45000"/>
            </a:srgbClr>
          </a:solidFill>
          <a:ln w="57240" cap="flat">
            <a:solidFill>
              <a:srgbClr val="9BBB59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492913" y="2336385"/>
            <a:ext cx="6007285" cy="781673"/>
          </a:xfrm>
          <a:prstGeom prst="roundRect">
            <a:avLst>
              <a:gd name="adj" fmla="val 16667"/>
            </a:avLst>
          </a:prstGeom>
          <a:solidFill>
            <a:srgbClr val="FFFF00">
              <a:alpha val="34000"/>
            </a:srgbClr>
          </a:solidFill>
          <a:ln w="57240" cap="flat">
            <a:solidFill>
              <a:srgbClr val="FFFF00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501115" y="1619491"/>
            <a:ext cx="3766085" cy="49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РАЗВИТИЕ</a:t>
            </a:r>
            <a:endParaRPr lang="en-US" sz="9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Получаете по одному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очку за процветание за каждую </a:t>
            </a:r>
            <a:r>
              <a:rPr lang="ru-RU" sz="900" i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, </a:t>
            </a: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FF0000"/>
                </a:solidFill>
                <a:latin typeface="Arial" charset="0"/>
                <a:cs typeface="Arial" charset="0"/>
              </a:rPr>
              <a:t>Но только если не было кризиса</a:t>
            </a:r>
            <a:endParaRPr lang="en-US" sz="900" i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480102" y="2565272"/>
            <a:ext cx="3025499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ЗАЩИТА ОТ ЗАСУХ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засуха, 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509015" y="699620"/>
            <a:ext cx="3605785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мероприятия по ЗАЩИТЕ ОТ НАВОДНЕНИЙ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наводнение, 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4" name="Freeform 11"/>
          <p:cNvSpPr>
            <a:spLocks noChangeArrowheads="1"/>
          </p:cNvSpPr>
          <p:nvPr/>
        </p:nvSpPr>
        <p:spPr bwMode="auto">
          <a:xfrm>
            <a:off x="3985393" y="1488491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25" name="Freeform 12"/>
          <p:cNvSpPr>
            <a:spLocks noChangeArrowheads="1"/>
          </p:cNvSpPr>
          <p:nvPr/>
        </p:nvSpPr>
        <p:spPr bwMode="auto">
          <a:xfrm>
            <a:off x="5056765" y="148561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26" name="Freeform 13"/>
          <p:cNvSpPr>
            <a:spLocks noChangeArrowheads="1"/>
          </p:cNvSpPr>
          <p:nvPr/>
        </p:nvSpPr>
        <p:spPr bwMode="auto">
          <a:xfrm>
            <a:off x="856826" y="1487052"/>
            <a:ext cx="535007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27" name="Freeform 14"/>
          <p:cNvSpPr>
            <a:spLocks noChangeArrowheads="1"/>
          </p:cNvSpPr>
          <p:nvPr/>
        </p:nvSpPr>
        <p:spPr bwMode="auto">
          <a:xfrm>
            <a:off x="1342948" y="148705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28" name="Freeform 15"/>
          <p:cNvSpPr>
            <a:spLocks noChangeArrowheads="1"/>
          </p:cNvSpPr>
          <p:nvPr/>
        </p:nvSpPr>
        <p:spPr bwMode="auto">
          <a:xfrm>
            <a:off x="1805988" y="1487052"/>
            <a:ext cx="535007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29" name="Freeform 16"/>
          <p:cNvSpPr>
            <a:spLocks noChangeArrowheads="1"/>
          </p:cNvSpPr>
          <p:nvPr/>
        </p:nvSpPr>
        <p:spPr bwMode="auto">
          <a:xfrm>
            <a:off x="2733423" y="148705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30" name="Freeform 17"/>
          <p:cNvSpPr>
            <a:spLocks noChangeArrowheads="1"/>
          </p:cNvSpPr>
          <p:nvPr/>
        </p:nvSpPr>
        <p:spPr bwMode="auto">
          <a:xfrm>
            <a:off x="3506060" y="2417898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31" name="Freeform 18"/>
          <p:cNvSpPr>
            <a:spLocks noChangeArrowheads="1"/>
          </p:cNvSpPr>
          <p:nvPr/>
        </p:nvSpPr>
        <p:spPr bwMode="auto">
          <a:xfrm>
            <a:off x="4521758" y="148561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32" name="Freeform 19"/>
          <p:cNvSpPr>
            <a:spLocks noChangeArrowheads="1"/>
          </p:cNvSpPr>
          <p:nvPr/>
        </p:nvSpPr>
        <p:spPr bwMode="auto">
          <a:xfrm>
            <a:off x="5591772" y="148561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33" name="Freeform 20"/>
          <p:cNvSpPr>
            <a:spLocks noChangeArrowheads="1"/>
          </p:cNvSpPr>
          <p:nvPr/>
        </p:nvSpPr>
        <p:spPr bwMode="auto">
          <a:xfrm>
            <a:off x="2275816" y="148705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34" name="Freeform 17"/>
          <p:cNvSpPr>
            <a:spLocks noChangeArrowheads="1"/>
          </p:cNvSpPr>
          <p:nvPr/>
        </p:nvSpPr>
        <p:spPr bwMode="auto">
          <a:xfrm>
            <a:off x="3499778" y="2417898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ys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0156" tIns="40078" rIns="80156" bIns="40078" anchor="ctr"/>
          <a:lstStyle/>
          <a:p>
            <a:pPr algn="ctr"/>
            <a:endParaRPr lang="en-US"/>
          </a:p>
        </p:txBody>
      </p:sp>
      <p:sp>
        <p:nvSpPr>
          <p:cNvPr id="37" name="Text Box 22"/>
          <p:cNvSpPr txBox="1">
            <a:spLocks noChangeArrowheads="1"/>
          </p:cNvSpPr>
          <p:nvPr/>
        </p:nvSpPr>
        <p:spPr bwMode="auto">
          <a:xfrm>
            <a:off x="270219" y="3359902"/>
            <a:ext cx="8285817" cy="62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39447" rIns="78894" bIns="39447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</a:rPr>
              <a:t>Давайте выделим средства на защиту от одной засухи</a:t>
            </a:r>
            <a:r>
              <a:rPr lang="es-PE" b="1" dirty="0" smtClean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lang="es-PE" b="1" dirty="0">
              <a:solidFill>
                <a:schemeClr val="bg1">
                  <a:lumMod val="50000"/>
                </a:schemeClr>
              </a:solidFill>
            </a:endParaRPr>
          </a:p>
          <a:p>
            <a:endParaRPr lang="es-PE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70219" y="4290706"/>
            <a:ext cx="8408026" cy="450271"/>
          </a:xfrm>
          <a:prstGeom prst="rect">
            <a:avLst/>
          </a:prstGeom>
        </p:spPr>
        <p:txBody>
          <a:bodyPr wrap="square" lIns="80156" tIns="40078" rIns="80156" bIns="40078">
            <a:spAutoFit/>
          </a:bodyPr>
          <a:lstStyle/>
          <a:p>
            <a:pPr lvl="0"/>
            <a:r>
              <a:rPr lang="ru-RU" sz="2400" b="1" dirty="0" smtClean="0">
                <a:solidFill>
                  <a:schemeClr val="tx1"/>
                </a:solidFill>
              </a:rPr>
              <a:t>В случае засухи используйте выделенную </a:t>
            </a:r>
            <a:r>
              <a:rPr lang="ru-RU" sz="2400" b="1" dirty="0" err="1" smtClean="0">
                <a:solidFill>
                  <a:schemeClr val="tx1"/>
                </a:solidFill>
              </a:rPr>
              <a:t>фасолину</a:t>
            </a:r>
            <a:r>
              <a:rPr lang="es-PE" sz="2400" b="1" dirty="0" smtClean="0">
                <a:solidFill>
                  <a:schemeClr val="tx1"/>
                </a:solidFill>
              </a:rPr>
              <a:t>…</a:t>
            </a:r>
            <a:endParaRPr lang="es-PE" sz="2400" b="1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 bwMode="auto">
          <a:xfrm flipV="1">
            <a:off x="3855036" y="2668919"/>
            <a:ext cx="5136564" cy="1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918641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 animBg="1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886" y="477930"/>
            <a:ext cx="711532" cy="75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65" y="2406922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477976" y="467853"/>
            <a:ext cx="6008643" cy="781673"/>
          </a:xfrm>
          <a:prstGeom prst="roundRect">
            <a:avLst>
              <a:gd name="adj" fmla="val 16667"/>
            </a:avLst>
          </a:prstGeom>
          <a:solidFill>
            <a:srgbClr val="558ED5">
              <a:alpha val="34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477976" y="1402119"/>
            <a:ext cx="6008643" cy="781674"/>
          </a:xfrm>
          <a:prstGeom prst="roundRect">
            <a:avLst>
              <a:gd name="adj" fmla="val 16667"/>
            </a:avLst>
          </a:prstGeom>
          <a:solidFill>
            <a:srgbClr val="23FF23">
              <a:alpha val="45000"/>
            </a:srgbClr>
          </a:solidFill>
          <a:ln w="57240" cap="flat">
            <a:solidFill>
              <a:srgbClr val="9BBB59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492913" y="2336385"/>
            <a:ext cx="6007285" cy="781673"/>
          </a:xfrm>
          <a:prstGeom prst="roundRect">
            <a:avLst>
              <a:gd name="adj" fmla="val 16667"/>
            </a:avLst>
          </a:prstGeom>
          <a:solidFill>
            <a:srgbClr val="FFFF00">
              <a:alpha val="34000"/>
            </a:srgbClr>
          </a:solidFill>
          <a:ln w="57240" cap="flat">
            <a:solidFill>
              <a:srgbClr val="FFFF00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501115" y="1619491"/>
            <a:ext cx="3766085" cy="49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РАЗВИТИЕ</a:t>
            </a:r>
            <a:endParaRPr lang="en-US" sz="9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Получаете по одному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очку за процветание за каждую </a:t>
            </a:r>
            <a:r>
              <a:rPr lang="ru-RU" sz="900" i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, </a:t>
            </a: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FF0000"/>
                </a:solidFill>
                <a:latin typeface="Arial" charset="0"/>
                <a:cs typeface="Arial" charset="0"/>
              </a:rPr>
              <a:t>Но только если не было кризиса</a:t>
            </a:r>
            <a:endParaRPr lang="en-US" sz="900" i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480102" y="2565272"/>
            <a:ext cx="3025499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ЗАЩИТА ОТ ЗАСУХ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засуха, 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509015" y="699620"/>
            <a:ext cx="3605785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мероприятия по ЗАЩИТЕ ОТ НАВОДНЕНИЙ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наводнение, 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4" name="Freeform 11"/>
          <p:cNvSpPr>
            <a:spLocks noChangeArrowheads="1"/>
          </p:cNvSpPr>
          <p:nvPr/>
        </p:nvSpPr>
        <p:spPr bwMode="auto">
          <a:xfrm>
            <a:off x="3985393" y="1488491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25" name="Freeform 12"/>
          <p:cNvSpPr>
            <a:spLocks noChangeArrowheads="1"/>
          </p:cNvSpPr>
          <p:nvPr/>
        </p:nvSpPr>
        <p:spPr bwMode="auto">
          <a:xfrm>
            <a:off x="5056765" y="148561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26" name="Freeform 13"/>
          <p:cNvSpPr>
            <a:spLocks noChangeArrowheads="1"/>
          </p:cNvSpPr>
          <p:nvPr/>
        </p:nvSpPr>
        <p:spPr bwMode="auto">
          <a:xfrm>
            <a:off x="856826" y="1487052"/>
            <a:ext cx="535007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27" name="Freeform 14"/>
          <p:cNvSpPr>
            <a:spLocks noChangeArrowheads="1"/>
          </p:cNvSpPr>
          <p:nvPr/>
        </p:nvSpPr>
        <p:spPr bwMode="auto">
          <a:xfrm>
            <a:off x="1342948" y="148705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28" name="Freeform 15"/>
          <p:cNvSpPr>
            <a:spLocks noChangeArrowheads="1"/>
          </p:cNvSpPr>
          <p:nvPr/>
        </p:nvSpPr>
        <p:spPr bwMode="auto">
          <a:xfrm>
            <a:off x="1805988" y="1487052"/>
            <a:ext cx="535007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29" name="Freeform 16"/>
          <p:cNvSpPr>
            <a:spLocks noChangeArrowheads="1"/>
          </p:cNvSpPr>
          <p:nvPr/>
        </p:nvSpPr>
        <p:spPr bwMode="auto">
          <a:xfrm>
            <a:off x="2733423" y="148705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31" name="Freeform 18"/>
          <p:cNvSpPr>
            <a:spLocks noChangeArrowheads="1"/>
          </p:cNvSpPr>
          <p:nvPr/>
        </p:nvSpPr>
        <p:spPr bwMode="auto">
          <a:xfrm>
            <a:off x="4521758" y="148561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32" name="Freeform 19"/>
          <p:cNvSpPr>
            <a:spLocks noChangeArrowheads="1"/>
          </p:cNvSpPr>
          <p:nvPr/>
        </p:nvSpPr>
        <p:spPr bwMode="auto">
          <a:xfrm>
            <a:off x="5591772" y="148561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33" name="Freeform 20"/>
          <p:cNvSpPr>
            <a:spLocks noChangeArrowheads="1"/>
          </p:cNvSpPr>
          <p:nvPr/>
        </p:nvSpPr>
        <p:spPr bwMode="auto">
          <a:xfrm>
            <a:off x="2275816" y="148705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37" name="Text Box 22"/>
          <p:cNvSpPr txBox="1">
            <a:spLocks noChangeArrowheads="1"/>
          </p:cNvSpPr>
          <p:nvPr/>
        </p:nvSpPr>
        <p:spPr bwMode="auto">
          <a:xfrm>
            <a:off x="270219" y="3359902"/>
            <a:ext cx="8285817" cy="62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39447" rIns="78894" bIns="39447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</a:rPr>
              <a:t>Давайте выделим средства на защиту от одной засухи</a:t>
            </a:r>
            <a:r>
              <a:rPr lang="es-PE" b="1" dirty="0">
                <a:solidFill>
                  <a:schemeClr val="bg1">
                    <a:lumMod val="50000"/>
                  </a:schemeClr>
                </a:solidFill>
              </a:rPr>
              <a:t>…</a:t>
            </a:r>
          </a:p>
          <a:p>
            <a:endParaRPr lang="es-PE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70219" y="3912688"/>
            <a:ext cx="8408026" cy="450271"/>
          </a:xfrm>
          <a:prstGeom prst="rect">
            <a:avLst/>
          </a:prstGeom>
        </p:spPr>
        <p:txBody>
          <a:bodyPr wrap="square" lIns="80156" tIns="40078" rIns="80156" bIns="40078">
            <a:spAutoFit/>
          </a:bodyPr>
          <a:lstStyle/>
          <a:p>
            <a:pPr lvl="0"/>
            <a:r>
              <a:rPr lang="ru-RU" sz="2400" b="1" dirty="0">
                <a:solidFill>
                  <a:srgbClr val="7F7F7F"/>
                </a:solidFill>
              </a:rPr>
              <a:t>В случае засухи используйте </a:t>
            </a:r>
            <a:r>
              <a:rPr lang="ru-RU" sz="2400" b="1" dirty="0" smtClean="0">
                <a:solidFill>
                  <a:srgbClr val="7F7F7F"/>
                </a:solidFill>
              </a:rPr>
              <a:t>выделенную </a:t>
            </a:r>
            <a:r>
              <a:rPr lang="ru-RU" sz="2400" b="1" dirty="0" err="1">
                <a:solidFill>
                  <a:srgbClr val="7F7F7F"/>
                </a:solidFill>
              </a:rPr>
              <a:t>фасолину</a:t>
            </a:r>
            <a:r>
              <a:rPr lang="ru-RU" sz="2400" b="1" dirty="0">
                <a:solidFill>
                  <a:srgbClr val="7F7F7F"/>
                </a:solidFill>
              </a:rPr>
              <a:t>…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922004" y="1559300"/>
            <a:ext cx="5090751" cy="415498"/>
            <a:chOff x="1104737" y="1114425"/>
            <a:chExt cx="5951582" cy="458202"/>
          </a:xfrm>
        </p:grpSpPr>
        <p:sp>
          <p:nvSpPr>
            <p:cNvPr id="38" name="TextBox 37"/>
            <p:cNvSpPr txBox="1"/>
            <p:nvPr/>
          </p:nvSpPr>
          <p:spPr>
            <a:xfrm>
              <a:off x="1104737" y="1114425"/>
              <a:ext cx="375466" cy="458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1</a:t>
              </a:r>
              <a:endParaRPr lang="en-US" b="1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26681" y="1114425"/>
              <a:ext cx="375466" cy="458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2</a:t>
              </a:r>
              <a:endParaRPr lang="en-US" b="1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272425" y="1114425"/>
              <a:ext cx="375466" cy="458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3</a:t>
              </a:r>
              <a:endParaRPr lang="en-US" b="1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781137" y="1114425"/>
              <a:ext cx="375466" cy="458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4</a:t>
              </a:r>
              <a:endParaRPr lang="en-US" b="1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326880" y="1114425"/>
              <a:ext cx="375466" cy="458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5</a:t>
              </a:r>
              <a:endParaRPr lang="en-US" b="1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811711" y="1114425"/>
              <a:ext cx="375466" cy="458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6</a:t>
              </a:r>
              <a:endParaRPr lang="en-US" b="1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34760" y="1114425"/>
              <a:ext cx="375466" cy="458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7</a:t>
              </a:r>
              <a:endParaRPr lang="en-US" b="1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057807" y="1114425"/>
              <a:ext cx="375466" cy="458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8</a:t>
              </a:r>
              <a:endParaRPr lang="en-US" b="1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680853" y="1114425"/>
              <a:ext cx="375466" cy="458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9</a:t>
              </a:r>
              <a:endParaRPr lang="en-US" b="1" dirty="0"/>
            </a:p>
          </p:txBody>
        </p:sp>
      </p:grpSp>
      <p:sp>
        <p:nvSpPr>
          <p:cNvPr id="48" name="Rectangle 47"/>
          <p:cNvSpPr/>
          <p:nvPr/>
        </p:nvSpPr>
        <p:spPr>
          <a:xfrm>
            <a:off x="270219" y="4465474"/>
            <a:ext cx="8733919" cy="450271"/>
          </a:xfrm>
          <a:prstGeom prst="rect">
            <a:avLst/>
          </a:prstGeom>
        </p:spPr>
        <p:txBody>
          <a:bodyPr wrap="square" lIns="80156" tIns="40078" rIns="80156" bIns="40078">
            <a:spAutoFit/>
          </a:bodyPr>
          <a:lstStyle/>
          <a:p>
            <a:pPr lvl="0"/>
            <a:r>
              <a:rPr lang="ru-RU" sz="2400" b="1" dirty="0" smtClean="0">
                <a:solidFill>
                  <a:srgbClr val="000000"/>
                </a:solidFill>
              </a:rPr>
              <a:t>Если была только одна засуха</a:t>
            </a:r>
            <a:r>
              <a:rPr lang="es-PE" sz="2400" b="1" dirty="0" smtClean="0">
                <a:solidFill>
                  <a:srgbClr val="000000"/>
                </a:solidFill>
              </a:rPr>
              <a:t>…</a:t>
            </a:r>
            <a:endParaRPr lang="es-PE" sz="2400" b="1" dirty="0">
              <a:solidFill>
                <a:srgbClr val="0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47001" y="5018260"/>
            <a:ext cx="6162238" cy="450271"/>
          </a:xfrm>
          <a:prstGeom prst="rect">
            <a:avLst/>
          </a:prstGeom>
        </p:spPr>
        <p:txBody>
          <a:bodyPr wrap="none" lIns="80156" tIns="40078" rIns="80156" bIns="40078">
            <a:spAutoFit/>
          </a:bodyPr>
          <a:lstStyle/>
          <a:p>
            <a:r>
              <a:rPr lang="es-PE" sz="2400" b="1" dirty="0" smtClean="0">
                <a:solidFill>
                  <a:srgbClr val="000000"/>
                </a:solidFill>
              </a:rPr>
              <a:t>…</a:t>
            </a:r>
            <a:r>
              <a:rPr lang="ru-RU" sz="2400" b="1" dirty="0" smtClean="0">
                <a:solidFill>
                  <a:srgbClr val="000000"/>
                </a:solidFill>
              </a:rPr>
              <a:t>мы зарабатываем </a:t>
            </a:r>
            <a:r>
              <a:rPr lang="es-PE" sz="2400" b="1" dirty="0" smtClean="0">
                <a:solidFill>
                  <a:srgbClr val="000000"/>
                </a:solidFill>
              </a:rPr>
              <a:t>9 </a:t>
            </a:r>
            <a:r>
              <a:rPr lang="ru-RU" sz="2400" b="1" dirty="0" smtClean="0">
                <a:solidFill>
                  <a:srgbClr val="000000"/>
                </a:solidFill>
              </a:rPr>
              <a:t>очков за процветание</a:t>
            </a:r>
            <a:r>
              <a:rPr lang="es-PE" sz="2400" b="1" dirty="0" smtClean="0">
                <a:solidFill>
                  <a:srgbClr val="000000"/>
                </a:solidFill>
              </a:rPr>
              <a:t>!</a:t>
            </a:r>
            <a:endParaRPr lang="en-US" sz="1800" dirty="0"/>
          </a:p>
        </p:txBody>
      </p:sp>
      <p:sp>
        <p:nvSpPr>
          <p:cNvPr id="39" name="Freeform 17"/>
          <p:cNvSpPr>
            <a:spLocks noChangeArrowheads="1"/>
          </p:cNvSpPr>
          <p:nvPr/>
        </p:nvSpPr>
        <p:spPr bwMode="auto">
          <a:xfrm>
            <a:off x="3499778" y="2417898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ys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0156" tIns="40078" rIns="80156" bIns="40078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6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886" y="477930"/>
            <a:ext cx="711532" cy="75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65" y="2406922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477976" y="467853"/>
            <a:ext cx="6008643" cy="781673"/>
          </a:xfrm>
          <a:prstGeom prst="roundRect">
            <a:avLst>
              <a:gd name="adj" fmla="val 16667"/>
            </a:avLst>
          </a:prstGeom>
          <a:solidFill>
            <a:srgbClr val="558ED5">
              <a:alpha val="34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477976" y="1402119"/>
            <a:ext cx="6008643" cy="781674"/>
          </a:xfrm>
          <a:prstGeom prst="roundRect">
            <a:avLst>
              <a:gd name="adj" fmla="val 16667"/>
            </a:avLst>
          </a:prstGeom>
          <a:solidFill>
            <a:srgbClr val="23FF23">
              <a:alpha val="45000"/>
            </a:srgbClr>
          </a:solidFill>
          <a:ln w="57240" cap="flat">
            <a:solidFill>
              <a:srgbClr val="9BBB59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492913" y="2336385"/>
            <a:ext cx="6007285" cy="781673"/>
          </a:xfrm>
          <a:prstGeom prst="roundRect">
            <a:avLst>
              <a:gd name="adj" fmla="val 16667"/>
            </a:avLst>
          </a:prstGeom>
          <a:solidFill>
            <a:srgbClr val="FFFF00">
              <a:alpha val="34000"/>
            </a:srgbClr>
          </a:solidFill>
          <a:ln w="57240" cap="flat">
            <a:solidFill>
              <a:srgbClr val="FFFF00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501115" y="1619491"/>
            <a:ext cx="3766085" cy="49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РАЗВИТИЕ</a:t>
            </a:r>
            <a:endParaRPr lang="en-US" sz="9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Получаете по одному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очку за процветание за каждую </a:t>
            </a:r>
            <a:r>
              <a:rPr lang="ru-RU" sz="900" i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, </a:t>
            </a: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FF0000"/>
                </a:solidFill>
                <a:latin typeface="Arial" charset="0"/>
                <a:cs typeface="Arial" charset="0"/>
              </a:rPr>
              <a:t>Но только если не было кризиса</a:t>
            </a:r>
            <a:endParaRPr lang="en-US" sz="900" i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480102" y="2565272"/>
            <a:ext cx="3025499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ЗАЩИТА ОТ ЗАСУХ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засуха, 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509015" y="699620"/>
            <a:ext cx="3605785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мероприятия по ЗАЩИТЕ ОТ НАВОДНЕНИЙ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наводнение, 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56826" y="1485612"/>
            <a:ext cx="5268595" cy="630521"/>
            <a:chOff x="856826" y="1485612"/>
            <a:chExt cx="5268595" cy="630521"/>
          </a:xfrm>
        </p:grpSpPr>
        <p:sp>
          <p:nvSpPr>
            <p:cNvPr id="4107" name="Freeform 11"/>
            <p:cNvSpPr>
              <a:spLocks noChangeArrowheads="1"/>
            </p:cNvSpPr>
            <p:nvPr/>
          </p:nvSpPr>
          <p:spPr bwMode="auto">
            <a:xfrm>
              <a:off x="3985393" y="1488491"/>
              <a:ext cx="533649" cy="627642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lIns="80156" tIns="40078" rIns="80156" bIns="40078" anchor="ctr"/>
            <a:lstStyle/>
            <a:p>
              <a:pPr algn="ctr"/>
              <a:endParaRPr lang="en-US" dirty="0"/>
            </a:p>
          </p:txBody>
        </p:sp>
        <p:sp>
          <p:nvSpPr>
            <p:cNvPr id="4108" name="Freeform 12"/>
            <p:cNvSpPr>
              <a:spLocks noChangeArrowheads="1"/>
            </p:cNvSpPr>
            <p:nvPr/>
          </p:nvSpPr>
          <p:spPr bwMode="auto">
            <a:xfrm>
              <a:off x="5056765" y="1485612"/>
              <a:ext cx="533649" cy="627642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lIns="80156" tIns="40078" rIns="80156" bIns="40078" anchor="ctr"/>
            <a:lstStyle/>
            <a:p>
              <a:pPr algn="ctr"/>
              <a:endParaRPr lang="en-US" dirty="0"/>
            </a:p>
          </p:txBody>
        </p:sp>
        <p:sp>
          <p:nvSpPr>
            <p:cNvPr id="4109" name="Freeform 13"/>
            <p:cNvSpPr>
              <a:spLocks noChangeArrowheads="1"/>
            </p:cNvSpPr>
            <p:nvPr/>
          </p:nvSpPr>
          <p:spPr bwMode="auto">
            <a:xfrm>
              <a:off x="856826" y="1487052"/>
              <a:ext cx="535007" cy="627642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lIns="80156" tIns="40078" rIns="80156" bIns="40078" anchor="ctr"/>
            <a:lstStyle/>
            <a:p>
              <a:pPr algn="ctr"/>
              <a:endParaRPr lang="en-US" dirty="0"/>
            </a:p>
          </p:txBody>
        </p:sp>
        <p:sp>
          <p:nvSpPr>
            <p:cNvPr id="4110" name="Freeform 14"/>
            <p:cNvSpPr>
              <a:spLocks noChangeArrowheads="1"/>
            </p:cNvSpPr>
            <p:nvPr/>
          </p:nvSpPr>
          <p:spPr bwMode="auto">
            <a:xfrm>
              <a:off x="1342948" y="1487052"/>
              <a:ext cx="533649" cy="627642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lIns="80156" tIns="40078" rIns="80156" bIns="40078" anchor="ctr"/>
            <a:lstStyle/>
            <a:p>
              <a:pPr algn="ctr"/>
              <a:endParaRPr lang="en-US" dirty="0"/>
            </a:p>
          </p:txBody>
        </p:sp>
        <p:sp>
          <p:nvSpPr>
            <p:cNvPr id="4111" name="Freeform 15"/>
            <p:cNvSpPr>
              <a:spLocks noChangeArrowheads="1"/>
            </p:cNvSpPr>
            <p:nvPr/>
          </p:nvSpPr>
          <p:spPr bwMode="auto">
            <a:xfrm>
              <a:off x="1805988" y="1487052"/>
              <a:ext cx="535007" cy="627642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lIns="80156" tIns="40078" rIns="80156" bIns="40078" anchor="ctr"/>
            <a:lstStyle/>
            <a:p>
              <a:pPr algn="ctr"/>
              <a:endParaRPr lang="en-US" dirty="0"/>
            </a:p>
          </p:txBody>
        </p:sp>
        <p:sp>
          <p:nvSpPr>
            <p:cNvPr id="4112" name="Freeform 16"/>
            <p:cNvSpPr>
              <a:spLocks noChangeArrowheads="1"/>
            </p:cNvSpPr>
            <p:nvPr/>
          </p:nvSpPr>
          <p:spPr bwMode="auto">
            <a:xfrm>
              <a:off x="2733423" y="1487052"/>
              <a:ext cx="533649" cy="627642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lIns="80156" tIns="40078" rIns="80156" bIns="40078" anchor="ctr"/>
            <a:lstStyle/>
            <a:p>
              <a:pPr algn="ctr"/>
              <a:endParaRPr lang="en-US" dirty="0"/>
            </a:p>
          </p:txBody>
        </p:sp>
        <p:sp>
          <p:nvSpPr>
            <p:cNvPr id="4114" name="Freeform 18"/>
            <p:cNvSpPr>
              <a:spLocks noChangeArrowheads="1"/>
            </p:cNvSpPr>
            <p:nvPr/>
          </p:nvSpPr>
          <p:spPr bwMode="auto">
            <a:xfrm>
              <a:off x="4521758" y="1485612"/>
              <a:ext cx="533649" cy="627642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lIns="80156" tIns="40078" rIns="80156" bIns="40078" anchor="ctr"/>
            <a:lstStyle/>
            <a:p>
              <a:pPr algn="ctr"/>
              <a:endParaRPr lang="en-US" dirty="0"/>
            </a:p>
          </p:txBody>
        </p:sp>
        <p:sp>
          <p:nvSpPr>
            <p:cNvPr id="4115" name="Freeform 19"/>
            <p:cNvSpPr>
              <a:spLocks noChangeArrowheads="1"/>
            </p:cNvSpPr>
            <p:nvPr/>
          </p:nvSpPr>
          <p:spPr bwMode="auto">
            <a:xfrm>
              <a:off x="5591772" y="1485612"/>
              <a:ext cx="533649" cy="627642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lIns="80156" tIns="40078" rIns="80156" bIns="40078" anchor="ctr"/>
            <a:lstStyle/>
            <a:p>
              <a:pPr algn="ctr"/>
              <a:endParaRPr lang="en-US" dirty="0"/>
            </a:p>
          </p:txBody>
        </p:sp>
        <p:sp>
          <p:nvSpPr>
            <p:cNvPr id="4116" name="Freeform 20"/>
            <p:cNvSpPr>
              <a:spLocks noChangeArrowheads="1"/>
            </p:cNvSpPr>
            <p:nvPr/>
          </p:nvSpPr>
          <p:spPr bwMode="auto">
            <a:xfrm>
              <a:off x="2275816" y="1487052"/>
              <a:ext cx="533649" cy="627642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lIns="80156" tIns="40078" rIns="80156" bIns="40078" anchor="ctr"/>
            <a:lstStyle/>
            <a:p>
              <a:pPr algn="ctr"/>
              <a:endParaRPr lang="en-US" dirty="0"/>
            </a:p>
          </p:txBody>
        </p:sp>
      </p:grpSp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270219" y="3359902"/>
            <a:ext cx="8285817" cy="62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39447" rIns="78894" bIns="39447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ru-RU" sz="2800" b="1" dirty="0" smtClean="0"/>
              <a:t>Но что если была еще одна засуха</a:t>
            </a:r>
            <a:r>
              <a:rPr lang="es-PE" sz="2800" b="1" dirty="0" smtClean="0"/>
              <a:t>?</a:t>
            </a:r>
            <a:endParaRPr lang="es-PE" sz="2800" b="1" dirty="0"/>
          </a:p>
          <a:p>
            <a:endParaRPr lang="es-PE" sz="2800" b="1" dirty="0"/>
          </a:p>
        </p:txBody>
      </p:sp>
      <p:sp>
        <p:nvSpPr>
          <p:cNvPr id="20" name="Rectangle 19"/>
          <p:cNvSpPr/>
          <p:nvPr/>
        </p:nvSpPr>
        <p:spPr>
          <a:xfrm>
            <a:off x="270219" y="3843590"/>
            <a:ext cx="8733919" cy="511826"/>
          </a:xfrm>
          <a:prstGeom prst="rect">
            <a:avLst/>
          </a:prstGeom>
        </p:spPr>
        <p:txBody>
          <a:bodyPr wrap="square" lIns="80156" tIns="40078" rIns="80156" bIns="40078">
            <a:spAutoFit/>
          </a:bodyPr>
          <a:lstStyle/>
          <a:p>
            <a:pPr lvl="0"/>
            <a:r>
              <a:rPr lang="ru-RU" sz="2800" b="1" dirty="0" smtClean="0">
                <a:solidFill>
                  <a:srgbClr val="000000"/>
                </a:solidFill>
              </a:rPr>
              <a:t>Отсутствие достаточной защиты</a:t>
            </a:r>
            <a:r>
              <a:rPr lang="es-PE" sz="2800" b="1" dirty="0" smtClean="0">
                <a:solidFill>
                  <a:srgbClr val="000000"/>
                </a:solidFill>
              </a:rPr>
              <a:t>… </a:t>
            </a:r>
            <a:endParaRPr lang="es-PE" sz="2800" b="1" dirty="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35927" y="4293970"/>
            <a:ext cx="7886598" cy="511826"/>
          </a:xfrm>
          <a:prstGeom prst="rect">
            <a:avLst/>
          </a:prstGeom>
        </p:spPr>
        <p:txBody>
          <a:bodyPr wrap="square" lIns="80156" tIns="40078" rIns="80156" bIns="40078">
            <a:spAutoFit/>
          </a:bodyPr>
          <a:lstStyle/>
          <a:p>
            <a:pPr lvl="0"/>
            <a:r>
              <a:rPr lang="es-PE" sz="2800" b="1" dirty="0" smtClean="0">
                <a:solidFill>
                  <a:srgbClr val="000000"/>
                </a:solidFill>
              </a:rPr>
              <a:t>…</a:t>
            </a:r>
            <a:r>
              <a:rPr lang="ru-RU" sz="2800" b="1" dirty="0" smtClean="0">
                <a:solidFill>
                  <a:srgbClr val="000000"/>
                </a:solidFill>
              </a:rPr>
              <a:t>означает гуманитарный </a:t>
            </a:r>
            <a:r>
              <a:rPr lang="ru-RU" sz="2800" b="1" u="sng" dirty="0" smtClean="0">
                <a:solidFill>
                  <a:srgbClr val="000000"/>
                </a:solidFill>
              </a:rPr>
              <a:t>кризис</a:t>
            </a:r>
            <a:endParaRPr lang="es-PE" sz="2800" b="1" u="sng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47897" y="4708559"/>
            <a:ext cx="4516596" cy="511826"/>
          </a:xfrm>
          <a:prstGeom prst="rect">
            <a:avLst/>
          </a:prstGeom>
        </p:spPr>
        <p:txBody>
          <a:bodyPr wrap="none" lIns="80156" tIns="40078" rIns="80156" bIns="40078">
            <a:spAutoFit/>
          </a:bodyPr>
          <a:lstStyle/>
          <a:p>
            <a:pPr lvl="0"/>
            <a:r>
              <a:rPr lang="es-PE" sz="2800" b="1" dirty="0" smtClean="0">
                <a:solidFill>
                  <a:srgbClr val="000000"/>
                </a:solidFill>
              </a:rPr>
              <a:t>…</a:t>
            </a:r>
            <a:r>
              <a:rPr lang="ru-RU" sz="2800" b="1" dirty="0" smtClean="0">
                <a:solidFill>
                  <a:srgbClr val="000000"/>
                </a:solidFill>
              </a:rPr>
              <a:t>и </a:t>
            </a:r>
            <a:r>
              <a:rPr lang="es-PE" sz="2800" b="1" u="sng" dirty="0" smtClean="0">
                <a:solidFill>
                  <a:srgbClr val="000000"/>
                </a:solidFill>
              </a:rPr>
              <a:t>0 </a:t>
            </a:r>
            <a:r>
              <a:rPr lang="ru-RU" sz="2800" b="1" u="sng" dirty="0" smtClean="0">
                <a:solidFill>
                  <a:srgbClr val="000000"/>
                </a:solidFill>
              </a:rPr>
              <a:t>очков за процветание</a:t>
            </a:r>
            <a:r>
              <a:rPr lang="es-PE" sz="2800" b="1" u="sng" dirty="0" smtClean="0">
                <a:solidFill>
                  <a:srgbClr val="000000"/>
                </a:solidFill>
              </a:rPr>
              <a:t>!</a:t>
            </a:r>
            <a:endParaRPr lang="es-PE" sz="2800" b="1" u="sng" dirty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85046" y="4231186"/>
            <a:ext cx="983769" cy="783113"/>
          </a:xfrm>
          <a:prstGeom prst="rect">
            <a:avLst/>
          </a:prstGeom>
        </p:spPr>
      </p:pic>
      <p:sp>
        <p:nvSpPr>
          <p:cNvPr id="30" name="Freeform 17"/>
          <p:cNvSpPr>
            <a:spLocks noChangeArrowheads="1"/>
          </p:cNvSpPr>
          <p:nvPr/>
        </p:nvSpPr>
        <p:spPr bwMode="auto">
          <a:xfrm>
            <a:off x="3499778" y="2417898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ys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0156" tIns="40078" rIns="80156" bIns="40078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55854" y="5258550"/>
            <a:ext cx="6986823" cy="942713"/>
          </a:xfrm>
          <a:prstGeom prst="rect">
            <a:avLst/>
          </a:prstGeom>
        </p:spPr>
        <p:txBody>
          <a:bodyPr wrap="none" lIns="80156" tIns="40078" rIns="80156" bIns="40078">
            <a:spAutoFit/>
          </a:bodyPr>
          <a:lstStyle/>
          <a:p>
            <a:pPr lvl="0"/>
            <a:r>
              <a:rPr lang="ru-RU" sz="2800" b="1" dirty="0" smtClean="0">
                <a:solidFill>
                  <a:srgbClr val="000000"/>
                </a:solidFill>
              </a:rPr>
              <a:t>В каждом случае, когда защита отсутствует,</a:t>
            </a:r>
            <a:br>
              <a:rPr lang="ru-RU" sz="2800" b="1" dirty="0" smtClean="0">
                <a:solidFill>
                  <a:srgbClr val="000000"/>
                </a:solidFill>
              </a:rPr>
            </a:br>
            <a:r>
              <a:rPr lang="ru-RU" sz="2800" b="1" dirty="0" smtClean="0">
                <a:solidFill>
                  <a:srgbClr val="000000"/>
                </a:solidFill>
              </a:rPr>
              <a:t>наступает новый кризис</a:t>
            </a:r>
            <a:r>
              <a:rPr lang="es-PE" sz="2800" b="1" dirty="0" smtClean="0">
                <a:solidFill>
                  <a:srgbClr val="000000"/>
                </a:solidFill>
              </a:rPr>
              <a:t>!</a:t>
            </a:r>
            <a:endParaRPr lang="es-PE" sz="2800" b="1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76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  <p:bldP spid="4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1941775" y="388678"/>
            <a:ext cx="6997184" cy="950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78894" tIns="41025" rIns="78894" bIns="41025">
            <a:spAutoFit/>
          </a:bodyPr>
          <a:lstStyle/>
          <a:p>
            <a:pPr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en-US" sz="32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1. </a:t>
            </a:r>
            <a:r>
              <a:rPr lang="ru-RU" sz="3200" b="1" u="sng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Научные данные</a:t>
            </a:r>
            <a:endParaRPr lang="en-US" sz="32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Вероятность</a:t>
            </a:r>
            <a:r>
              <a:rPr lang="en-US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, </a:t>
            </a:r>
            <a:r>
              <a:rPr lang="ru-RU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прогнозы и </a:t>
            </a:r>
            <a:r>
              <a:rPr lang="ru-RU" sz="1400" b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т.д</a:t>
            </a:r>
            <a:r>
              <a:rPr lang="en-US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.</a:t>
            </a:r>
            <a:endParaRPr lang="en-US" sz="14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pSp>
        <p:nvGrpSpPr>
          <p:cNvPr id="7187" name="Group 19"/>
          <p:cNvGrpSpPr>
            <a:grpSpLocks/>
          </p:cNvGrpSpPr>
          <p:nvPr/>
        </p:nvGrpSpPr>
        <p:grpSpPr bwMode="auto">
          <a:xfrm>
            <a:off x="1964860" y="3152607"/>
            <a:ext cx="7777967" cy="951540"/>
            <a:chOff x="664" y="3023"/>
            <a:chExt cx="5728" cy="661"/>
          </a:xfrm>
        </p:grpSpPr>
        <p:sp>
          <p:nvSpPr>
            <p:cNvPr id="7188" name="Rectangle 20"/>
            <p:cNvSpPr>
              <a:spLocks noChangeArrowheads="1"/>
            </p:cNvSpPr>
            <p:nvPr/>
          </p:nvSpPr>
          <p:spPr bwMode="auto">
            <a:xfrm>
              <a:off x="664" y="3023"/>
              <a:ext cx="5728" cy="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Aft>
                  <a:spcPts val="1052"/>
                </a:spcAft>
                <a:buClrTx/>
                <a:tabLst>
                  <a:tab pos="0" algn="l"/>
                  <a:tab pos="400782" algn="l"/>
                  <a:tab pos="801563" algn="l"/>
                  <a:tab pos="1202345" algn="l"/>
                  <a:tab pos="1603126" algn="l"/>
                  <a:tab pos="2003908" algn="l"/>
                  <a:tab pos="2404689" algn="l"/>
                  <a:tab pos="2805471" algn="l"/>
                  <a:tab pos="3206252" algn="l"/>
                  <a:tab pos="3607034" algn="l"/>
                  <a:tab pos="4007815" algn="l"/>
                  <a:tab pos="4408597" algn="l"/>
                  <a:tab pos="4809378" algn="l"/>
                  <a:tab pos="5210160" algn="l"/>
                  <a:tab pos="5610941" algn="l"/>
                  <a:tab pos="6011723" algn="l"/>
                  <a:tab pos="6412504" algn="l"/>
                  <a:tab pos="6813286" algn="l"/>
                  <a:tab pos="7214067" algn="l"/>
                  <a:tab pos="7614849" algn="l"/>
                  <a:tab pos="8015630" algn="l"/>
                </a:tabLst>
              </a:pPr>
              <a:r>
                <a:rPr lang="en-US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3. </a:t>
              </a:r>
              <a:r>
                <a:rPr lang="ru-RU" sz="3200" b="1" u="sng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Наблюдения</a:t>
              </a:r>
              <a:endParaRPr lang="en-US" sz="3200" b="1" u="sng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  <a:p>
              <a:pPr>
                <a:spcAft>
                  <a:spcPts val="1052"/>
                </a:spcAft>
                <a:buClrTx/>
                <a:tabLst>
                  <a:tab pos="0" algn="l"/>
                  <a:tab pos="400782" algn="l"/>
                  <a:tab pos="801563" algn="l"/>
                  <a:tab pos="1202345" algn="l"/>
                  <a:tab pos="1603126" algn="l"/>
                  <a:tab pos="2003908" algn="l"/>
                  <a:tab pos="2404689" algn="l"/>
                  <a:tab pos="2805471" algn="l"/>
                  <a:tab pos="3206252" algn="l"/>
                  <a:tab pos="3607034" algn="l"/>
                  <a:tab pos="4007815" algn="l"/>
                  <a:tab pos="4408597" algn="l"/>
                  <a:tab pos="4809378" algn="l"/>
                  <a:tab pos="5210160" algn="l"/>
                  <a:tab pos="5610941" algn="l"/>
                  <a:tab pos="6011723" algn="l"/>
                  <a:tab pos="6412504" algn="l"/>
                  <a:tab pos="6813286" algn="l"/>
                  <a:tab pos="7214067" algn="l"/>
                  <a:tab pos="7614849" algn="l"/>
                  <a:tab pos="8015630" algn="l"/>
                </a:tabLst>
              </a:pPr>
              <a:r>
                <a:rPr lang="ru-RU" sz="1400" b="1" u="sng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Осадки</a:t>
              </a:r>
              <a:r>
                <a:rPr lang="en-US" sz="1400" b="1" u="sng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, </a:t>
              </a:r>
              <a:r>
                <a:rPr lang="ru-RU" sz="1400" b="1" u="sng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решения команды</a:t>
              </a:r>
              <a:endParaRPr lang="en-US" sz="1400" b="1" u="sng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7193" name="Group 25"/>
            <p:cNvGrpSpPr>
              <a:grpSpLocks/>
            </p:cNvGrpSpPr>
            <p:nvPr/>
          </p:nvGrpSpPr>
          <p:grpSpPr bwMode="auto">
            <a:xfrm>
              <a:off x="3104" y="3111"/>
              <a:ext cx="504" cy="451"/>
              <a:chOff x="3104" y="3111"/>
              <a:chExt cx="504" cy="451"/>
            </a:xfrm>
          </p:grpSpPr>
          <p:sp>
            <p:nvSpPr>
              <p:cNvPr id="7194" name="Freeform 26"/>
              <p:cNvSpPr>
                <a:spLocks noChangeArrowheads="1"/>
              </p:cNvSpPr>
              <p:nvPr/>
            </p:nvSpPr>
            <p:spPr bwMode="auto">
              <a:xfrm>
                <a:off x="3104" y="3111"/>
                <a:ext cx="504" cy="451"/>
              </a:xfrm>
              <a:custGeom>
                <a:avLst/>
                <a:gdLst>
                  <a:gd name="T0" fmla="*/ 0 w 3599609"/>
                  <a:gd name="T1" fmla="*/ 1801924 h 3603848"/>
                  <a:gd name="T2" fmla="*/ 1799805 w 3599609"/>
                  <a:gd name="T3" fmla="*/ 0 h 3603848"/>
                  <a:gd name="T4" fmla="*/ 3599610 w 3599609"/>
                  <a:gd name="T5" fmla="*/ 1801924 h 3603848"/>
                  <a:gd name="T6" fmla="*/ 1799805 w 3599609"/>
                  <a:gd name="T7" fmla="*/ 3603848 h 3603848"/>
                  <a:gd name="T8" fmla="*/ 0 w 3599609"/>
                  <a:gd name="T9" fmla="*/ 1801924 h 3603848"/>
                  <a:gd name="T10" fmla="*/ 1226315 w 3599609"/>
                  <a:gd name="T11" fmla="*/ 1801924 h 3603848"/>
                  <a:gd name="T12" fmla="*/ 1799805 w 3599609"/>
                  <a:gd name="T13" fmla="*/ 2377533 h 3603848"/>
                  <a:gd name="T14" fmla="*/ 2373295 w 3599609"/>
                  <a:gd name="T15" fmla="*/ 1801924 h 3603848"/>
                  <a:gd name="T16" fmla="*/ 1799805 w 3599609"/>
                  <a:gd name="T17" fmla="*/ 1226315 h 3603848"/>
                  <a:gd name="T18" fmla="*/ 1226315 w 3599609"/>
                  <a:gd name="T19" fmla="*/ 1801924 h 3603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99609" h="3603848">
                    <a:moveTo>
                      <a:pt x="0" y="1801924"/>
                    </a:moveTo>
                    <a:cubicBezTo>
                      <a:pt x="0" y="806749"/>
                      <a:pt x="805800" y="0"/>
                      <a:pt x="1799805" y="0"/>
                    </a:cubicBezTo>
                    <a:cubicBezTo>
                      <a:pt x="2793810" y="0"/>
                      <a:pt x="3599610" y="806749"/>
                      <a:pt x="3599610" y="1801924"/>
                    </a:cubicBezTo>
                    <a:cubicBezTo>
                      <a:pt x="3599610" y="2797099"/>
                      <a:pt x="2793810" y="3603848"/>
                      <a:pt x="1799805" y="3603848"/>
                    </a:cubicBezTo>
                    <a:cubicBezTo>
                      <a:pt x="805800" y="3603848"/>
                      <a:pt x="0" y="2797099"/>
                      <a:pt x="0" y="1801924"/>
                    </a:cubicBezTo>
                    <a:close/>
                    <a:moveTo>
                      <a:pt x="1226315" y="1801924"/>
                    </a:moveTo>
                    <a:cubicBezTo>
                      <a:pt x="1226315" y="2119824"/>
                      <a:pt x="1483075" y="2377533"/>
                      <a:pt x="1799805" y="2377533"/>
                    </a:cubicBezTo>
                    <a:cubicBezTo>
                      <a:pt x="2116535" y="2377533"/>
                      <a:pt x="2373295" y="2119824"/>
                      <a:pt x="2373295" y="1801924"/>
                    </a:cubicBezTo>
                    <a:cubicBezTo>
                      <a:pt x="2373295" y="1484024"/>
                      <a:pt x="2116535" y="1226315"/>
                      <a:pt x="1799805" y="1226315"/>
                    </a:cubicBezTo>
                    <a:cubicBezTo>
                      <a:pt x="1483075" y="1226315"/>
                      <a:pt x="1226315" y="1484024"/>
                      <a:pt x="1226315" y="18019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360" cap="flat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63500" dist="75597" dir="1064680" algn="ctr" rotWithShape="0">
                  <a:srgbClr val="000000">
                    <a:alpha val="35036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7195" name="Picture 2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82" t="21608" r="48839" b="22122"/>
              <a:stretch>
                <a:fillRect/>
              </a:stretch>
            </p:blipFill>
            <p:spPr bwMode="auto">
              <a:xfrm>
                <a:off x="3223" y="3198"/>
                <a:ext cx="260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 l="3882" t="21608" r="48839" b="22122"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7196" name="Freeform 28"/>
              <p:cNvSpPr>
                <a:spLocks noChangeArrowheads="1"/>
              </p:cNvSpPr>
              <p:nvPr/>
            </p:nvSpPr>
            <p:spPr bwMode="auto">
              <a:xfrm>
                <a:off x="3161" y="3143"/>
                <a:ext cx="381" cy="367"/>
              </a:xfrm>
              <a:custGeom>
                <a:avLst/>
                <a:gdLst>
                  <a:gd name="T0" fmla="*/ 0 w 2721085"/>
                  <a:gd name="T1" fmla="*/ 1463814 h 2927627"/>
                  <a:gd name="T2" fmla="*/ 1360543 w 2721085"/>
                  <a:gd name="T3" fmla="*/ 0 h 2927627"/>
                  <a:gd name="T4" fmla="*/ 2721086 w 2721085"/>
                  <a:gd name="T5" fmla="*/ 1463814 h 2927627"/>
                  <a:gd name="T6" fmla="*/ 1360543 w 2721085"/>
                  <a:gd name="T7" fmla="*/ 2927628 h 2927627"/>
                  <a:gd name="T8" fmla="*/ 0 w 2721085"/>
                  <a:gd name="T9" fmla="*/ 1463814 h 2927627"/>
                  <a:gd name="T10" fmla="*/ 428326 w 2721085"/>
                  <a:gd name="T11" fmla="*/ 1463814 h 2927627"/>
                  <a:gd name="T12" fmla="*/ 1360543 w 2721085"/>
                  <a:gd name="T13" fmla="*/ 2499302 h 2927627"/>
                  <a:gd name="T14" fmla="*/ 2292760 w 2721085"/>
                  <a:gd name="T15" fmla="*/ 1463814 h 2927627"/>
                  <a:gd name="T16" fmla="*/ 1360543 w 2721085"/>
                  <a:gd name="T17" fmla="*/ 428326 h 2927627"/>
                  <a:gd name="T18" fmla="*/ 428326 w 2721085"/>
                  <a:gd name="T19" fmla="*/ 1463814 h 2927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21085" h="2927627">
                    <a:moveTo>
                      <a:pt x="0" y="1463814"/>
                    </a:moveTo>
                    <a:cubicBezTo>
                      <a:pt x="0" y="655372"/>
                      <a:pt x="609136" y="0"/>
                      <a:pt x="1360543" y="0"/>
                    </a:cubicBezTo>
                    <a:cubicBezTo>
                      <a:pt x="2111950" y="0"/>
                      <a:pt x="2721086" y="655372"/>
                      <a:pt x="2721086" y="1463814"/>
                    </a:cubicBezTo>
                    <a:cubicBezTo>
                      <a:pt x="2721086" y="2272256"/>
                      <a:pt x="2111950" y="2927628"/>
                      <a:pt x="1360543" y="2927628"/>
                    </a:cubicBezTo>
                    <a:cubicBezTo>
                      <a:pt x="609136" y="2927628"/>
                      <a:pt x="0" y="2272256"/>
                      <a:pt x="0" y="1463814"/>
                    </a:cubicBezTo>
                    <a:close/>
                    <a:moveTo>
                      <a:pt x="428326" y="1463814"/>
                    </a:moveTo>
                    <a:cubicBezTo>
                      <a:pt x="428326" y="2035698"/>
                      <a:pt x="845694" y="2499302"/>
                      <a:pt x="1360543" y="2499302"/>
                    </a:cubicBezTo>
                    <a:cubicBezTo>
                      <a:pt x="1875392" y="2499302"/>
                      <a:pt x="2292760" y="2035698"/>
                      <a:pt x="2292760" y="1463814"/>
                    </a:cubicBezTo>
                    <a:cubicBezTo>
                      <a:pt x="2292760" y="891930"/>
                      <a:pt x="1875392" y="428326"/>
                      <a:pt x="1360543" y="428326"/>
                    </a:cubicBezTo>
                    <a:cubicBezTo>
                      <a:pt x="845694" y="428326"/>
                      <a:pt x="428326" y="891930"/>
                      <a:pt x="428326" y="14638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360" cap="flat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63500" dist="75597" dir="1064680" algn="ctr" rotWithShape="0">
                  <a:srgbClr val="000000">
                    <a:alpha val="35036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008312" y="4534572"/>
            <a:ext cx="7777967" cy="951540"/>
            <a:chOff x="2347912" y="5000625"/>
            <a:chExt cx="9093200" cy="1049337"/>
          </a:xfrm>
        </p:grpSpPr>
        <p:grpSp>
          <p:nvGrpSpPr>
            <p:cNvPr id="7197" name="Group 29"/>
            <p:cNvGrpSpPr>
              <a:grpSpLocks/>
            </p:cNvGrpSpPr>
            <p:nvPr/>
          </p:nvGrpSpPr>
          <p:grpSpPr bwMode="auto">
            <a:xfrm>
              <a:off x="2347912" y="5000625"/>
              <a:ext cx="9093200" cy="1049337"/>
              <a:chOff x="664" y="3713"/>
              <a:chExt cx="5728" cy="661"/>
            </a:xfrm>
          </p:grpSpPr>
          <p:sp>
            <p:nvSpPr>
              <p:cNvPr id="7198" name="Rectangle 30"/>
              <p:cNvSpPr>
                <a:spLocks noChangeArrowheads="1"/>
              </p:cNvSpPr>
              <p:nvPr/>
            </p:nvSpPr>
            <p:spPr bwMode="auto">
              <a:xfrm>
                <a:off x="664" y="3713"/>
                <a:ext cx="5728" cy="6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es-PE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4. </a:t>
                </a:r>
                <a:r>
                  <a:rPr lang="ru-RU" sz="3200" b="1" u="sng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Результаты</a:t>
                </a:r>
                <a:endParaRPr lang="es-PE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ru-RU" sz="1400" b="1" u="sng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Кризис</a:t>
                </a:r>
                <a:r>
                  <a:rPr lang="es-PE" sz="1400" b="1" u="sng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….</a:t>
                </a:r>
                <a:r>
                  <a:rPr lang="ru-RU" sz="1400" b="1" u="sng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или очки за процветание</a:t>
                </a:r>
                <a:r>
                  <a:rPr lang="es-PE" sz="1400" b="1" u="sng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?</a:t>
                </a:r>
                <a:endParaRPr lang="es-PE" sz="1400" b="1" u="sng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pic>
          <p:nvPicPr>
            <p:cNvPr id="7201" name="Picture 3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5569" y="5076825"/>
              <a:ext cx="1303867" cy="838200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7202" name="Picture 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4836" y="5076825"/>
              <a:ext cx="1221271" cy="838128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1964860" y="1701544"/>
            <a:ext cx="5996422" cy="942904"/>
            <a:chOff x="2297112" y="1876425"/>
            <a:chExt cx="7010400" cy="1039813"/>
          </a:xfrm>
        </p:grpSpPr>
        <p:grpSp>
          <p:nvGrpSpPr>
            <p:cNvPr id="7199" name="Group 31"/>
            <p:cNvGrpSpPr>
              <a:grpSpLocks/>
            </p:cNvGrpSpPr>
            <p:nvPr/>
          </p:nvGrpSpPr>
          <p:grpSpPr bwMode="auto">
            <a:xfrm>
              <a:off x="2297112" y="1876425"/>
              <a:ext cx="7010400" cy="1039813"/>
              <a:chOff x="664" y="2294"/>
              <a:chExt cx="5728" cy="655"/>
            </a:xfrm>
          </p:grpSpPr>
          <p:sp>
            <p:nvSpPr>
              <p:cNvPr id="7200" name="Rectangle 32"/>
              <p:cNvSpPr>
                <a:spLocks noChangeArrowheads="1"/>
              </p:cNvSpPr>
              <p:nvPr/>
            </p:nvSpPr>
            <p:spPr bwMode="auto">
              <a:xfrm>
                <a:off x="664" y="2294"/>
                <a:ext cx="5728" cy="6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en-US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2. </a:t>
                </a:r>
                <a:r>
                  <a:rPr lang="ru-RU" sz="3200" b="1" u="sng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Решение</a:t>
                </a:r>
                <a:endParaRPr lang="en-US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ru-RU" sz="1400" b="1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Ваши инвестиции в развитие и защиту на 10 лет</a:t>
                </a:r>
                <a:endParaRPr lang="en-US" sz="1400" b="1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7203" name="Freeform 35"/>
            <p:cNvSpPr>
              <a:spLocks noChangeArrowheads="1"/>
            </p:cNvSpPr>
            <p:nvPr/>
          </p:nvSpPr>
          <p:spPr bwMode="auto">
            <a:xfrm>
              <a:off x="8528050" y="1944687"/>
              <a:ext cx="627062" cy="693738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4" name="Freeform 36"/>
            <p:cNvSpPr>
              <a:spLocks noChangeArrowheads="1"/>
            </p:cNvSpPr>
            <p:nvPr/>
          </p:nvSpPr>
          <p:spPr bwMode="auto">
            <a:xfrm>
              <a:off x="8070850" y="2020887"/>
              <a:ext cx="627063" cy="693738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7205" name="Picture 3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854" y="457776"/>
            <a:ext cx="1023846" cy="74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206" name="Picture 3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355" y="388678"/>
            <a:ext cx="866331" cy="94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 bwMode="auto">
          <a:xfrm>
            <a:off x="335397" y="250481"/>
            <a:ext cx="8603562" cy="1243768"/>
          </a:xfrm>
          <a:prstGeom prst="rect">
            <a:avLst/>
          </a:prstGeom>
          <a:solidFill>
            <a:srgbClr val="FFCC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0156" tIns="40078" rIns="80156" bIns="40078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1941775" y="388678"/>
            <a:ext cx="6997184" cy="950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78894" tIns="41025" rIns="78894" bIns="41025">
            <a:spAutoFit/>
          </a:bodyPr>
          <a:lstStyle/>
          <a:p>
            <a:pPr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en-US" sz="32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1. </a:t>
            </a:r>
            <a:r>
              <a:rPr lang="ru-RU" sz="32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Научные данные</a:t>
            </a:r>
            <a:endParaRPr lang="en-US" sz="32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Вероятность</a:t>
            </a:r>
            <a:r>
              <a:rPr lang="en-US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, </a:t>
            </a:r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прогнозы и </a:t>
            </a:r>
            <a:r>
              <a:rPr lang="ru-RU" sz="1400" b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т.д</a:t>
            </a:r>
            <a:r>
              <a:rPr lang="en-US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.</a:t>
            </a:r>
          </a:p>
        </p:txBody>
      </p:sp>
      <p:grpSp>
        <p:nvGrpSpPr>
          <p:cNvPr id="7187" name="Group 19"/>
          <p:cNvGrpSpPr>
            <a:grpSpLocks/>
          </p:cNvGrpSpPr>
          <p:nvPr/>
        </p:nvGrpSpPr>
        <p:grpSpPr bwMode="auto">
          <a:xfrm>
            <a:off x="1964860" y="3152607"/>
            <a:ext cx="7777967" cy="951540"/>
            <a:chOff x="664" y="3023"/>
            <a:chExt cx="5728" cy="661"/>
          </a:xfrm>
        </p:grpSpPr>
        <p:sp>
          <p:nvSpPr>
            <p:cNvPr id="7188" name="Rectangle 20"/>
            <p:cNvSpPr>
              <a:spLocks noChangeArrowheads="1"/>
            </p:cNvSpPr>
            <p:nvPr/>
          </p:nvSpPr>
          <p:spPr bwMode="auto">
            <a:xfrm>
              <a:off x="664" y="3023"/>
              <a:ext cx="5728" cy="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Aft>
                  <a:spcPts val="1052"/>
                </a:spcAft>
                <a:buClrTx/>
                <a:tabLst>
                  <a:tab pos="0" algn="l"/>
                  <a:tab pos="400782" algn="l"/>
                  <a:tab pos="801563" algn="l"/>
                  <a:tab pos="1202345" algn="l"/>
                  <a:tab pos="1603126" algn="l"/>
                  <a:tab pos="2003908" algn="l"/>
                  <a:tab pos="2404689" algn="l"/>
                  <a:tab pos="2805471" algn="l"/>
                  <a:tab pos="3206252" algn="l"/>
                  <a:tab pos="3607034" algn="l"/>
                  <a:tab pos="4007815" algn="l"/>
                  <a:tab pos="4408597" algn="l"/>
                  <a:tab pos="4809378" algn="l"/>
                  <a:tab pos="5210160" algn="l"/>
                  <a:tab pos="5610941" algn="l"/>
                  <a:tab pos="6011723" algn="l"/>
                  <a:tab pos="6412504" algn="l"/>
                  <a:tab pos="6813286" algn="l"/>
                  <a:tab pos="7214067" algn="l"/>
                  <a:tab pos="7614849" algn="l"/>
                  <a:tab pos="8015630" algn="l"/>
                </a:tabLst>
              </a:pPr>
              <a:r>
                <a:rPr lang="en-US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3. </a:t>
              </a:r>
              <a:r>
                <a:rPr lang="ru-RU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Наблюдения</a:t>
              </a:r>
              <a:endParaRPr lang="en-US" sz="3200" b="1" u="sng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  <a:p>
              <a:pPr>
                <a:spcAft>
                  <a:spcPts val="1052"/>
                </a:spcAft>
                <a:buClrTx/>
                <a:tabLst>
                  <a:tab pos="0" algn="l"/>
                  <a:tab pos="400782" algn="l"/>
                  <a:tab pos="801563" algn="l"/>
                  <a:tab pos="1202345" algn="l"/>
                  <a:tab pos="1603126" algn="l"/>
                  <a:tab pos="2003908" algn="l"/>
                  <a:tab pos="2404689" algn="l"/>
                  <a:tab pos="2805471" algn="l"/>
                  <a:tab pos="3206252" algn="l"/>
                  <a:tab pos="3607034" algn="l"/>
                  <a:tab pos="4007815" algn="l"/>
                  <a:tab pos="4408597" algn="l"/>
                  <a:tab pos="4809378" algn="l"/>
                  <a:tab pos="5210160" algn="l"/>
                  <a:tab pos="5610941" algn="l"/>
                  <a:tab pos="6011723" algn="l"/>
                  <a:tab pos="6412504" algn="l"/>
                  <a:tab pos="6813286" algn="l"/>
                  <a:tab pos="7214067" algn="l"/>
                  <a:tab pos="7614849" algn="l"/>
                  <a:tab pos="8015630" algn="l"/>
                </a:tabLst>
              </a:pPr>
              <a:r>
                <a:rPr lang="ru-RU" sz="1400" b="1" u="sng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Осадки</a:t>
              </a:r>
              <a:r>
                <a:rPr lang="en-US" sz="1400" b="1" u="sng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, </a:t>
              </a:r>
              <a:r>
                <a:rPr lang="ru-RU" sz="1400" b="1" u="sng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решения команды</a:t>
              </a:r>
              <a:endParaRPr lang="en-US" sz="1400" b="1" u="sng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7193" name="Group 25"/>
            <p:cNvGrpSpPr>
              <a:grpSpLocks/>
            </p:cNvGrpSpPr>
            <p:nvPr/>
          </p:nvGrpSpPr>
          <p:grpSpPr bwMode="auto">
            <a:xfrm>
              <a:off x="3104" y="3111"/>
              <a:ext cx="504" cy="451"/>
              <a:chOff x="3104" y="3111"/>
              <a:chExt cx="504" cy="451"/>
            </a:xfrm>
          </p:grpSpPr>
          <p:sp>
            <p:nvSpPr>
              <p:cNvPr id="7194" name="Freeform 26"/>
              <p:cNvSpPr>
                <a:spLocks noChangeArrowheads="1"/>
              </p:cNvSpPr>
              <p:nvPr/>
            </p:nvSpPr>
            <p:spPr bwMode="auto">
              <a:xfrm>
                <a:off x="3104" y="3111"/>
                <a:ext cx="504" cy="451"/>
              </a:xfrm>
              <a:custGeom>
                <a:avLst/>
                <a:gdLst>
                  <a:gd name="T0" fmla="*/ 0 w 3599609"/>
                  <a:gd name="T1" fmla="*/ 1801924 h 3603848"/>
                  <a:gd name="T2" fmla="*/ 1799805 w 3599609"/>
                  <a:gd name="T3" fmla="*/ 0 h 3603848"/>
                  <a:gd name="T4" fmla="*/ 3599610 w 3599609"/>
                  <a:gd name="T5" fmla="*/ 1801924 h 3603848"/>
                  <a:gd name="T6" fmla="*/ 1799805 w 3599609"/>
                  <a:gd name="T7" fmla="*/ 3603848 h 3603848"/>
                  <a:gd name="T8" fmla="*/ 0 w 3599609"/>
                  <a:gd name="T9" fmla="*/ 1801924 h 3603848"/>
                  <a:gd name="T10" fmla="*/ 1226315 w 3599609"/>
                  <a:gd name="T11" fmla="*/ 1801924 h 3603848"/>
                  <a:gd name="T12" fmla="*/ 1799805 w 3599609"/>
                  <a:gd name="T13" fmla="*/ 2377533 h 3603848"/>
                  <a:gd name="T14" fmla="*/ 2373295 w 3599609"/>
                  <a:gd name="T15" fmla="*/ 1801924 h 3603848"/>
                  <a:gd name="T16" fmla="*/ 1799805 w 3599609"/>
                  <a:gd name="T17" fmla="*/ 1226315 h 3603848"/>
                  <a:gd name="T18" fmla="*/ 1226315 w 3599609"/>
                  <a:gd name="T19" fmla="*/ 1801924 h 3603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99609" h="3603848">
                    <a:moveTo>
                      <a:pt x="0" y="1801924"/>
                    </a:moveTo>
                    <a:cubicBezTo>
                      <a:pt x="0" y="806749"/>
                      <a:pt x="805800" y="0"/>
                      <a:pt x="1799805" y="0"/>
                    </a:cubicBezTo>
                    <a:cubicBezTo>
                      <a:pt x="2793810" y="0"/>
                      <a:pt x="3599610" y="806749"/>
                      <a:pt x="3599610" y="1801924"/>
                    </a:cubicBezTo>
                    <a:cubicBezTo>
                      <a:pt x="3599610" y="2797099"/>
                      <a:pt x="2793810" y="3603848"/>
                      <a:pt x="1799805" y="3603848"/>
                    </a:cubicBezTo>
                    <a:cubicBezTo>
                      <a:pt x="805800" y="3603848"/>
                      <a:pt x="0" y="2797099"/>
                      <a:pt x="0" y="1801924"/>
                    </a:cubicBezTo>
                    <a:close/>
                    <a:moveTo>
                      <a:pt x="1226315" y="1801924"/>
                    </a:moveTo>
                    <a:cubicBezTo>
                      <a:pt x="1226315" y="2119824"/>
                      <a:pt x="1483075" y="2377533"/>
                      <a:pt x="1799805" y="2377533"/>
                    </a:cubicBezTo>
                    <a:cubicBezTo>
                      <a:pt x="2116535" y="2377533"/>
                      <a:pt x="2373295" y="2119824"/>
                      <a:pt x="2373295" y="1801924"/>
                    </a:cubicBezTo>
                    <a:cubicBezTo>
                      <a:pt x="2373295" y="1484024"/>
                      <a:pt x="2116535" y="1226315"/>
                      <a:pt x="1799805" y="1226315"/>
                    </a:cubicBezTo>
                    <a:cubicBezTo>
                      <a:pt x="1483075" y="1226315"/>
                      <a:pt x="1226315" y="1484024"/>
                      <a:pt x="1226315" y="18019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360" cap="flat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63500" dist="75597" dir="1064680" algn="ctr" rotWithShape="0">
                  <a:srgbClr val="000000">
                    <a:alpha val="35036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7195" name="Picture 2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82" t="21608" r="48839" b="22122"/>
              <a:stretch>
                <a:fillRect/>
              </a:stretch>
            </p:blipFill>
            <p:spPr bwMode="auto">
              <a:xfrm>
                <a:off x="3223" y="3198"/>
                <a:ext cx="260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 l="3882" t="21608" r="48839" b="22122"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7196" name="Freeform 28"/>
              <p:cNvSpPr>
                <a:spLocks noChangeArrowheads="1"/>
              </p:cNvSpPr>
              <p:nvPr/>
            </p:nvSpPr>
            <p:spPr bwMode="auto">
              <a:xfrm>
                <a:off x="3161" y="3143"/>
                <a:ext cx="381" cy="367"/>
              </a:xfrm>
              <a:custGeom>
                <a:avLst/>
                <a:gdLst>
                  <a:gd name="T0" fmla="*/ 0 w 2721085"/>
                  <a:gd name="T1" fmla="*/ 1463814 h 2927627"/>
                  <a:gd name="T2" fmla="*/ 1360543 w 2721085"/>
                  <a:gd name="T3" fmla="*/ 0 h 2927627"/>
                  <a:gd name="T4" fmla="*/ 2721086 w 2721085"/>
                  <a:gd name="T5" fmla="*/ 1463814 h 2927627"/>
                  <a:gd name="T6" fmla="*/ 1360543 w 2721085"/>
                  <a:gd name="T7" fmla="*/ 2927628 h 2927627"/>
                  <a:gd name="T8" fmla="*/ 0 w 2721085"/>
                  <a:gd name="T9" fmla="*/ 1463814 h 2927627"/>
                  <a:gd name="T10" fmla="*/ 428326 w 2721085"/>
                  <a:gd name="T11" fmla="*/ 1463814 h 2927627"/>
                  <a:gd name="T12" fmla="*/ 1360543 w 2721085"/>
                  <a:gd name="T13" fmla="*/ 2499302 h 2927627"/>
                  <a:gd name="T14" fmla="*/ 2292760 w 2721085"/>
                  <a:gd name="T15" fmla="*/ 1463814 h 2927627"/>
                  <a:gd name="T16" fmla="*/ 1360543 w 2721085"/>
                  <a:gd name="T17" fmla="*/ 428326 h 2927627"/>
                  <a:gd name="T18" fmla="*/ 428326 w 2721085"/>
                  <a:gd name="T19" fmla="*/ 1463814 h 2927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21085" h="2927627">
                    <a:moveTo>
                      <a:pt x="0" y="1463814"/>
                    </a:moveTo>
                    <a:cubicBezTo>
                      <a:pt x="0" y="655372"/>
                      <a:pt x="609136" y="0"/>
                      <a:pt x="1360543" y="0"/>
                    </a:cubicBezTo>
                    <a:cubicBezTo>
                      <a:pt x="2111950" y="0"/>
                      <a:pt x="2721086" y="655372"/>
                      <a:pt x="2721086" y="1463814"/>
                    </a:cubicBezTo>
                    <a:cubicBezTo>
                      <a:pt x="2721086" y="2272256"/>
                      <a:pt x="2111950" y="2927628"/>
                      <a:pt x="1360543" y="2927628"/>
                    </a:cubicBezTo>
                    <a:cubicBezTo>
                      <a:pt x="609136" y="2927628"/>
                      <a:pt x="0" y="2272256"/>
                      <a:pt x="0" y="1463814"/>
                    </a:cubicBezTo>
                    <a:close/>
                    <a:moveTo>
                      <a:pt x="428326" y="1463814"/>
                    </a:moveTo>
                    <a:cubicBezTo>
                      <a:pt x="428326" y="2035698"/>
                      <a:pt x="845694" y="2499302"/>
                      <a:pt x="1360543" y="2499302"/>
                    </a:cubicBezTo>
                    <a:cubicBezTo>
                      <a:pt x="1875392" y="2499302"/>
                      <a:pt x="2292760" y="2035698"/>
                      <a:pt x="2292760" y="1463814"/>
                    </a:cubicBezTo>
                    <a:cubicBezTo>
                      <a:pt x="2292760" y="891930"/>
                      <a:pt x="1875392" y="428326"/>
                      <a:pt x="1360543" y="428326"/>
                    </a:cubicBezTo>
                    <a:cubicBezTo>
                      <a:pt x="845694" y="428326"/>
                      <a:pt x="428326" y="891930"/>
                      <a:pt x="428326" y="14638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360" cap="flat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63500" dist="75597" dir="1064680" algn="ctr" rotWithShape="0">
                  <a:srgbClr val="000000">
                    <a:alpha val="35036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008312" y="4534572"/>
            <a:ext cx="7777967" cy="951540"/>
            <a:chOff x="2347912" y="5000625"/>
            <a:chExt cx="9093200" cy="1049337"/>
          </a:xfrm>
        </p:grpSpPr>
        <p:grpSp>
          <p:nvGrpSpPr>
            <p:cNvPr id="7197" name="Group 29"/>
            <p:cNvGrpSpPr>
              <a:grpSpLocks/>
            </p:cNvGrpSpPr>
            <p:nvPr/>
          </p:nvGrpSpPr>
          <p:grpSpPr bwMode="auto">
            <a:xfrm>
              <a:off x="2347912" y="5000625"/>
              <a:ext cx="9093200" cy="1049337"/>
              <a:chOff x="664" y="3713"/>
              <a:chExt cx="5728" cy="661"/>
            </a:xfrm>
          </p:grpSpPr>
          <p:sp>
            <p:nvSpPr>
              <p:cNvPr id="7198" name="Rectangle 30"/>
              <p:cNvSpPr>
                <a:spLocks noChangeArrowheads="1"/>
              </p:cNvSpPr>
              <p:nvPr/>
            </p:nvSpPr>
            <p:spPr bwMode="auto">
              <a:xfrm>
                <a:off x="664" y="3713"/>
                <a:ext cx="5728" cy="6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es-PE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4. </a:t>
                </a:r>
                <a:r>
                  <a:rPr lang="ru-RU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Результаты</a:t>
                </a:r>
                <a:endParaRPr lang="es-PE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ru-RU" sz="14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Кризис</a:t>
                </a:r>
                <a:r>
                  <a:rPr lang="es-PE" sz="14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….</a:t>
                </a:r>
                <a:r>
                  <a:rPr lang="ru-RU" sz="14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или очки за процветание</a:t>
                </a:r>
                <a:r>
                  <a:rPr lang="es-PE" sz="14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?</a:t>
                </a:r>
              </a:p>
            </p:txBody>
          </p:sp>
        </p:grpSp>
        <p:pic>
          <p:nvPicPr>
            <p:cNvPr id="7201" name="Picture 3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4654" y="5076825"/>
              <a:ext cx="1303867" cy="838200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7202" name="Picture 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3922" y="5076825"/>
              <a:ext cx="1221271" cy="838128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1964860" y="1701544"/>
            <a:ext cx="5996422" cy="951541"/>
            <a:chOff x="2297112" y="1876425"/>
            <a:chExt cx="7010400" cy="1049338"/>
          </a:xfrm>
        </p:grpSpPr>
        <p:grpSp>
          <p:nvGrpSpPr>
            <p:cNvPr id="7199" name="Group 31"/>
            <p:cNvGrpSpPr>
              <a:grpSpLocks/>
            </p:cNvGrpSpPr>
            <p:nvPr/>
          </p:nvGrpSpPr>
          <p:grpSpPr bwMode="auto">
            <a:xfrm>
              <a:off x="2297112" y="1876425"/>
              <a:ext cx="7010400" cy="1049338"/>
              <a:chOff x="664" y="2294"/>
              <a:chExt cx="5728" cy="661"/>
            </a:xfrm>
          </p:grpSpPr>
          <p:sp>
            <p:nvSpPr>
              <p:cNvPr id="7200" name="Rectangle 32"/>
              <p:cNvSpPr>
                <a:spLocks noChangeArrowheads="1"/>
              </p:cNvSpPr>
              <p:nvPr/>
            </p:nvSpPr>
            <p:spPr bwMode="auto">
              <a:xfrm>
                <a:off x="664" y="2294"/>
                <a:ext cx="5728" cy="6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en-US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2. </a:t>
                </a:r>
                <a:r>
                  <a:rPr lang="ru-RU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Решение</a:t>
                </a:r>
                <a:endParaRPr lang="en-US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ru-RU" sz="1400" b="1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Ваши инвестиции в развитие и защиту на 10 лет</a:t>
                </a:r>
                <a:endParaRPr lang="en-US" sz="1400" b="1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7203" name="Freeform 35"/>
            <p:cNvSpPr>
              <a:spLocks noChangeArrowheads="1"/>
            </p:cNvSpPr>
            <p:nvPr/>
          </p:nvSpPr>
          <p:spPr bwMode="auto">
            <a:xfrm>
              <a:off x="8528050" y="1944687"/>
              <a:ext cx="627062" cy="693738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4" name="Freeform 36"/>
            <p:cNvSpPr>
              <a:spLocks noChangeArrowheads="1"/>
            </p:cNvSpPr>
            <p:nvPr/>
          </p:nvSpPr>
          <p:spPr bwMode="auto">
            <a:xfrm>
              <a:off x="8070850" y="2020887"/>
              <a:ext cx="627063" cy="693738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7205" name="Picture 3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854" y="457776"/>
            <a:ext cx="1023846" cy="74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206" name="Picture 3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355" y="388678"/>
            <a:ext cx="866331" cy="94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627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1272676"/>
            <a:ext cx="7046883" cy="437022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1769325" y="319580"/>
            <a:ext cx="4682731" cy="573381"/>
          </a:xfrm>
          <a:prstGeom prst="rect">
            <a:avLst/>
          </a:prstGeom>
        </p:spPr>
        <p:txBody>
          <a:bodyPr wrap="none" lIns="80156" tIns="40078" rIns="80156" bIns="40078">
            <a:spAutoFit/>
          </a:bodyPr>
          <a:lstStyle/>
          <a:p>
            <a:pPr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en-US" sz="32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1. </a:t>
            </a:r>
            <a:r>
              <a:rPr lang="ru-RU" sz="3200" b="1" u="sng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НАУЧНЫЕ ДАННЫЕ</a:t>
            </a:r>
            <a:endParaRPr lang="en-US" sz="32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30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2" y="335415"/>
            <a:ext cx="7653042" cy="6210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 bwMode="auto">
          <a:xfrm>
            <a:off x="335397" y="1563348"/>
            <a:ext cx="8603562" cy="1243768"/>
          </a:xfrm>
          <a:prstGeom prst="rect">
            <a:avLst/>
          </a:prstGeom>
          <a:solidFill>
            <a:srgbClr val="FFCC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0156" tIns="40078" rIns="80156" bIns="40078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1941775" y="388678"/>
            <a:ext cx="6997184" cy="950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78894" tIns="41025" rIns="78894" bIns="41025">
            <a:spAutoFit/>
          </a:bodyPr>
          <a:lstStyle/>
          <a:p>
            <a:pPr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en-US" sz="32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1. </a:t>
            </a:r>
            <a:r>
              <a:rPr lang="ru-RU" sz="32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Научные данные</a:t>
            </a:r>
            <a:endParaRPr lang="en-US" sz="32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Вероятность</a:t>
            </a:r>
            <a:r>
              <a:rPr lang="en-US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, </a:t>
            </a:r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прогнозы и </a:t>
            </a:r>
            <a:r>
              <a:rPr lang="ru-RU" sz="1400" b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т.д</a:t>
            </a:r>
            <a:r>
              <a:rPr lang="en-US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.</a:t>
            </a:r>
          </a:p>
        </p:txBody>
      </p:sp>
      <p:grpSp>
        <p:nvGrpSpPr>
          <p:cNvPr id="7187" name="Group 19"/>
          <p:cNvGrpSpPr>
            <a:grpSpLocks/>
          </p:cNvGrpSpPr>
          <p:nvPr/>
        </p:nvGrpSpPr>
        <p:grpSpPr bwMode="auto">
          <a:xfrm>
            <a:off x="1964860" y="3152608"/>
            <a:ext cx="7777967" cy="942903"/>
            <a:chOff x="664" y="3023"/>
            <a:chExt cx="5728" cy="655"/>
          </a:xfrm>
        </p:grpSpPr>
        <p:sp>
          <p:nvSpPr>
            <p:cNvPr id="7188" name="Rectangle 20"/>
            <p:cNvSpPr>
              <a:spLocks noChangeArrowheads="1"/>
            </p:cNvSpPr>
            <p:nvPr/>
          </p:nvSpPr>
          <p:spPr bwMode="auto">
            <a:xfrm>
              <a:off x="664" y="3023"/>
              <a:ext cx="5728" cy="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Aft>
                  <a:spcPts val="1052"/>
                </a:spcAft>
                <a:buClrTx/>
                <a:tabLst>
                  <a:tab pos="0" algn="l"/>
                  <a:tab pos="400782" algn="l"/>
                  <a:tab pos="801563" algn="l"/>
                  <a:tab pos="1202345" algn="l"/>
                  <a:tab pos="1603126" algn="l"/>
                  <a:tab pos="2003908" algn="l"/>
                  <a:tab pos="2404689" algn="l"/>
                  <a:tab pos="2805471" algn="l"/>
                  <a:tab pos="3206252" algn="l"/>
                  <a:tab pos="3607034" algn="l"/>
                  <a:tab pos="4007815" algn="l"/>
                  <a:tab pos="4408597" algn="l"/>
                  <a:tab pos="4809378" algn="l"/>
                  <a:tab pos="5210160" algn="l"/>
                  <a:tab pos="5610941" algn="l"/>
                  <a:tab pos="6011723" algn="l"/>
                  <a:tab pos="6412504" algn="l"/>
                  <a:tab pos="6813286" algn="l"/>
                  <a:tab pos="7214067" algn="l"/>
                  <a:tab pos="7614849" algn="l"/>
                  <a:tab pos="8015630" algn="l"/>
                </a:tabLst>
              </a:pPr>
              <a:r>
                <a:rPr lang="en-US" sz="3200" b="1" u="sng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3</a:t>
              </a:r>
              <a:r>
                <a:rPr lang="en-US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. </a:t>
              </a:r>
              <a:r>
                <a:rPr lang="ru-RU" sz="3200" b="1" u="sng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Наблюдения</a:t>
              </a:r>
              <a:endParaRPr lang="en-US" sz="3200" b="1" u="sng" dirty="0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  <a:p>
              <a:pPr>
                <a:spcAft>
                  <a:spcPts val="1052"/>
                </a:spcAft>
                <a:buClrTx/>
                <a:tabLst>
                  <a:tab pos="0" algn="l"/>
                  <a:tab pos="400782" algn="l"/>
                  <a:tab pos="801563" algn="l"/>
                  <a:tab pos="1202345" algn="l"/>
                  <a:tab pos="1603126" algn="l"/>
                  <a:tab pos="2003908" algn="l"/>
                  <a:tab pos="2404689" algn="l"/>
                  <a:tab pos="2805471" algn="l"/>
                  <a:tab pos="3206252" algn="l"/>
                  <a:tab pos="3607034" algn="l"/>
                  <a:tab pos="4007815" algn="l"/>
                  <a:tab pos="4408597" algn="l"/>
                  <a:tab pos="4809378" algn="l"/>
                  <a:tab pos="5210160" algn="l"/>
                  <a:tab pos="5610941" algn="l"/>
                  <a:tab pos="6011723" algn="l"/>
                  <a:tab pos="6412504" algn="l"/>
                  <a:tab pos="6813286" algn="l"/>
                  <a:tab pos="7214067" algn="l"/>
                  <a:tab pos="7614849" algn="l"/>
                  <a:tab pos="8015630" algn="l"/>
                </a:tabLst>
              </a:pPr>
              <a:r>
                <a:rPr lang="ru-RU" sz="1400" b="1" u="sng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Осадки</a:t>
              </a:r>
              <a:r>
                <a:rPr lang="en-US" sz="1400" b="1" u="sng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, </a:t>
              </a:r>
              <a:r>
                <a:rPr lang="ru-RU" sz="1400" b="1" u="sng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решения команды</a:t>
              </a:r>
              <a:endParaRPr lang="en-US" sz="1400" b="1" u="sng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7193" name="Group 25"/>
            <p:cNvGrpSpPr>
              <a:grpSpLocks/>
            </p:cNvGrpSpPr>
            <p:nvPr/>
          </p:nvGrpSpPr>
          <p:grpSpPr bwMode="auto">
            <a:xfrm>
              <a:off x="3104" y="3111"/>
              <a:ext cx="504" cy="451"/>
              <a:chOff x="3104" y="3111"/>
              <a:chExt cx="504" cy="451"/>
            </a:xfrm>
          </p:grpSpPr>
          <p:sp>
            <p:nvSpPr>
              <p:cNvPr id="7194" name="Freeform 26"/>
              <p:cNvSpPr>
                <a:spLocks noChangeArrowheads="1"/>
              </p:cNvSpPr>
              <p:nvPr/>
            </p:nvSpPr>
            <p:spPr bwMode="auto">
              <a:xfrm>
                <a:off x="3104" y="3111"/>
                <a:ext cx="504" cy="451"/>
              </a:xfrm>
              <a:custGeom>
                <a:avLst/>
                <a:gdLst>
                  <a:gd name="T0" fmla="*/ 0 w 3599609"/>
                  <a:gd name="T1" fmla="*/ 1801924 h 3603848"/>
                  <a:gd name="T2" fmla="*/ 1799805 w 3599609"/>
                  <a:gd name="T3" fmla="*/ 0 h 3603848"/>
                  <a:gd name="T4" fmla="*/ 3599610 w 3599609"/>
                  <a:gd name="T5" fmla="*/ 1801924 h 3603848"/>
                  <a:gd name="T6" fmla="*/ 1799805 w 3599609"/>
                  <a:gd name="T7" fmla="*/ 3603848 h 3603848"/>
                  <a:gd name="T8" fmla="*/ 0 w 3599609"/>
                  <a:gd name="T9" fmla="*/ 1801924 h 3603848"/>
                  <a:gd name="T10" fmla="*/ 1226315 w 3599609"/>
                  <a:gd name="T11" fmla="*/ 1801924 h 3603848"/>
                  <a:gd name="T12" fmla="*/ 1799805 w 3599609"/>
                  <a:gd name="T13" fmla="*/ 2377533 h 3603848"/>
                  <a:gd name="T14" fmla="*/ 2373295 w 3599609"/>
                  <a:gd name="T15" fmla="*/ 1801924 h 3603848"/>
                  <a:gd name="T16" fmla="*/ 1799805 w 3599609"/>
                  <a:gd name="T17" fmla="*/ 1226315 h 3603848"/>
                  <a:gd name="T18" fmla="*/ 1226315 w 3599609"/>
                  <a:gd name="T19" fmla="*/ 1801924 h 3603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99609" h="3603848">
                    <a:moveTo>
                      <a:pt x="0" y="1801924"/>
                    </a:moveTo>
                    <a:cubicBezTo>
                      <a:pt x="0" y="806749"/>
                      <a:pt x="805800" y="0"/>
                      <a:pt x="1799805" y="0"/>
                    </a:cubicBezTo>
                    <a:cubicBezTo>
                      <a:pt x="2793810" y="0"/>
                      <a:pt x="3599610" y="806749"/>
                      <a:pt x="3599610" y="1801924"/>
                    </a:cubicBezTo>
                    <a:cubicBezTo>
                      <a:pt x="3599610" y="2797099"/>
                      <a:pt x="2793810" y="3603848"/>
                      <a:pt x="1799805" y="3603848"/>
                    </a:cubicBezTo>
                    <a:cubicBezTo>
                      <a:pt x="805800" y="3603848"/>
                      <a:pt x="0" y="2797099"/>
                      <a:pt x="0" y="1801924"/>
                    </a:cubicBezTo>
                    <a:close/>
                    <a:moveTo>
                      <a:pt x="1226315" y="1801924"/>
                    </a:moveTo>
                    <a:cubicBezTo>
                      <a:pt x="1226315" y="2119824"/>
                      <a:pt x="1483075" y="2377533"/>
                      <a:pt x="1799805" y="2377533"/>
                    </a:cubicBezTo>
                    <a:cubicBezTo>
                      <a:pt x="2116535" y="2377533"/>
                      <a:pt x="2373295" y="2119824"/>
                      <a:pt x="2373295" y="1801924"/>
                    </a:cubicBezTo>
                    <a:cubicBezTo>
                      <a:pt x="2373295" y="1484024"/>
                      <a:pt x="2116535" y="1226315"/>
                      <a:pt x="1799805" y="1226315"/>
                    </a:cubicBezTo>
                    <a:cubicBezTo>
                      <a:pt x="1483075" y="1226315"/>
                      <a:pt x="1226315" y="1484024"/>
                      <a:pt x="1226315" y="18019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360" cap="flat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63500" dist="75597" dir="1064680" algn="ctr" rotWithShape="0">
                  <a:srgbClr val="000000">
                    <a:alpha val="35036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7195" name="Picture 2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82" t="21608" r="48839" b="22122"/>
              <a:stretch>
                <a:fillRect/>
              </a:stretch>
            </p:blipFill>
            <p:spPr bwMode="auto">
              <a:xfrm>
                <a:off x="3223" y="3198"/>
                <a:ext cx="260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 l="3882" t="21608" r="48839" b="22122"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7196" name="Freeform 28"/>
              <p:cNvSpPr>
                <a:spLocks noChangeArrowheads="1"/>
              </p:cNvSpPr>
              <p:nvPr/>
            </p:nvSpPr>
            <p:spPr bwMode="auto">
              <a:xfrm>
                <a:off x="3161" y="3143"/>
                <a:ext cx="381" cy="367"/>
              </a:xfrm>
              <a:custGeom>
                <a:avLst/>
                <a:gdLst>
                  <a:gd name="T0" fmla="*/ 0 w 2721085"/>
                  <a:gd name="T1" fmla="*/ 1463814 h 2927627"/>
                  <a:gd name="T2" fmla="*/ 1360543 w 2721085"/>
                  <a:gd name="T3" fmla="*/ 0 h 2927627"/>
                  <a:gd name="T4" fmla="*/ 2721086 w 2721085"/>
                  <a:gd name="T5" fmla="*/ 1463814 h 2927627"/>
                  <a:gd name="T6" fmla="*/ 1360543 w 2721085"/>
                  <a:gd name="T7" fmla="*/ 2927628 h 2927627"/>
                  <a:gd name="T8" fmla="*/ 0 w 2721085"/>
                  <a:gd name="T9" fmla="*/ 1463814 h 2927627"/>
                  <a:gd name="T10" fmla="*/ 428326 w 2721085"/>
                  <a:gd name="T11" fmla="*/ 1463814 h 2927627"/>
                  <a:gd name="T12" fmla="*/ 1360543 w 2721085"/>
                  <a:gd name="T13" fmla="*/ 2499302 h 2927627"/>
                  <a:gd name="T14" fmla="*/ 2292760 w 2721085"/>
                  <a:gd name="T15" fmla="*/ 1463814 h 2927627"/>
                  <a:gd name="T16" fmla="*/ 1360543 w 2721085"/>
                  <a:gd name="T17" fmla="*/ 428326 h 2927627"/>
                  <a:gd name="T18" fmla="*/ 428326 w 2721085"/>
                  <a:gd name="T19" fmla="*/ 1463814 h 2927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21085" h="2927627">
                    <a:moveTo>
                      <a:pt x="0" y="1463814"/>
                    </a:moveTo>
                    <a:cubicBezTo>
                      <a:pt x="0" y="655372"/>
                      <a:pt x="609136" y="0"/>
                      <a:pt x="1360543" y="0"/>
                    </a:cubicBezTo>
                    <a:cubicBezTo>
                      <a:pt x="2111950" y="0"/>
                      <a:pt x="2721086" y="655372"/>
                      <a:pt x="2721086" y="1463814"/>
                    </a:cubicBezTo>
                    <a:cubicBezTo>
                      <a:pt x="2721086" y="2272256"/>
                      <a:pt x="2111950" y="2927628"/>
                      <a:pt x="1360543" y="2927628"/>
                    </a:cubicBezTo>
                    <a:cubicBezTo>
                      <a:pt x="609136" y="2927628"/>
                      <a:pt x="0" y="2272256"/>
                      <a:pt x="0" y="1463814"/>
                    </a:cubicBezTo>
                    <a:close/>
                    <a:moveTo>
                      <a:pt x="428326" y="1463814"/>
                    </a:moveTo>
                    <a:cubicBezTo>
                      <a:pt x="428326" y="2035698"/>
                      <a:pt x="845694" y="2499302"/>
                      <a:pt x="1360543" y="2499302"/>
                    </a:cubicBezTo>
                    <a:cubicBezTo>
                      <a:pt x="1875392" y="2499302"/>
                      <a:pt x="2292760" y="2035698"/>
                      <a:pt x="2292760" y="1463814"/>
                    </a:cubicBezTo>
                    <a:cubicBezTo>
                      <a:pt x="2292760" y="891930"/>
                      <a:pt x="1875392" y="428326"/>
                      <a:pt x="1360543" y="428326"/>
                    </a:cubicBezTo>
                    <a:cubicBezTo>
                      <a:pt x="845694" y="428326"/>
                      <a:pt x="428326" y="891930"/>
                      <a:pt x="428326" y="14638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360" cap="flat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63500" dist="75597" dir="1064680" algn="ctr" rotWithShape="0">
                  <a:srgbClr val="000000">
                    <a:alpha val="35036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008312" y="4534572"/>
            <a:ext cx="7777967" cy="951540"/>
            <a:chOff x="2347912" y="5000625"/>
            <a:chExt cx="9093200" cy="1049337"/>
          </a:xfrm>
        </p:grpSpPr>
        <p:grpSp>
          <p:nvGrpSpPr>
            <p:cNvPr id="7197" name="Group 29"/>
            <p:cNvGrpSpPr>
              <a:grpSpLocks/>
            </p:cNvGrpSpPr>
            <p:nvPr/>
          </p:nvGrpSpPr>
          <p:grpSpPr bwMode="auto">
            <a:xfrm>
              <a:off x="2347912" y="5000625"/>
              <a:ext cx="9093200" cy="1049337"/>
              <a:chOff x="664" y="3713"/>
              <a:chExt cx="5728" cy="661"/>
            </a:xfrm>
          </p:grpSpPr>
          <p:sp>
            <p:nvSpPr>
              <p:cNvPr id="7198" name="Rectangle 30"/>
              <p:cNvSpPr>
                <a:spLocks noChangeArrowheads="1"/>
              </p:cNvSpPr>
              <p:nvPr/>
            </p:nvSpPr>
            <p:spPr bwMode="auto">
              <a:xfrm>
                <a:off x="664" y="3713"/>
                <a:ext cx="5728" cy="6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es-PE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4. </a:t>
                </a:r>
                <a:r>
                  <a:rPr lang="ru-RU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Результаты</a:t>
                </a:r>
                <a:endParaRPr lang="es-PE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ru-RU" sz="14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Кризис</a:t>
                </a:r>
                <a:r>
                  <a:rPr lang="es-PE" sz="14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….</a:t>
                </a:r>
                <a:r>
                  <a:rPr lang="ru-RU" sz="14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или очки за процветание</a:t>
                </a:r>
                <a:r>
                  <a:rPr lang="es-PE" sz="14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?</a:t>
                </a:r>
              </a:p>
            </p:txBody>
          </p:sp>
        </p:grpSp>
        <p:pic>
          <p:nvPicPr>
            <p:cNvPr id="7201" name="Picture 3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4654" y="5076825"/>
              <a:ext cx="1303867" cy="838200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7202" name="Picture 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3922" y="5076825"/>
              <a:ext cx="1221271" cy="838128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1964860" y="1701544"/>
            <a:ext cx="5996422" cy="951541"/>
            <a:chOff x="2297112" y="1876425"/>
            <a:chExt cx="7010400" cy="1049338"/>
          </a:xfrm>
        </p:grpSpPr>
        <p:grpSp>
          <p:nvGrpSpPr>
            <p:cNvPr id="7199" name="Group 31"/>
            <p:cNvGrpSpPr>
              <a:grpSpLocks/>
            </p:cNvGrpSpPr>
            <p:nvPr/>
          </p:nvGrpSpPr>
          <p:grpSpPr bwMode="auto">
            <a:xfrm>
              <a:off x="2297112" y="1876425"/>
              <a:ext cx="7010400" cy="1049338"/>
              <a:chOff x="664" y="2294"/>
              <a:chExt cx="5728" cy="661"/>
            </a:xfrm>
          </p:grpSpPr>
          <p:sp>
            <p:nvSpPr>
              <p:cNvPr id="7200" name="Rectangle 32"/>
              <p:cNvSpPr>
                <a:spLocks noChangeArrowheads="1"/>
              </p:cNvSpPr>
              <p:nvPr/>
            </p:nvSpPr>
            <p:spPr bwMode="auto">
              <a:xfrm>
                <a:off x="664" y="2294"/>
                <a:ext cx="5728" cy="6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en-US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2. </a:t>
                </a:r>
                <a:r>
                  <a:rPr lang="ru-RU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Решение</a:t>
                </a:r>
                <a:endParaRPr lang="en-US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ru-RU" sz="1400" b="1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Ваши инвестиции в развитие и защиту на 10 лет</a:t>
                </a:r>
                <a:endParaRPr lang="en-US" sz="1400" b="1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7203" name="Freeform 35"/>
            <p:cNvSpPr>
              <a:spLocks noChangeArrowheads="1"/>
            </p:cNvSpPr>
            <p:nvPr/>
          </p:nvSpPr>
          <p:spPr bwMode="auto">
            <a:xfrm>
              <a:off x="8528050" y="1944687"/>
              <a:ext cx="627062" cy="693738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4" name="Freeform 36"/>
            <p:cNvSpPr>
              <a:spLocks noChangeArrowheads="1"/>
            </p:cNvSpPr>
            <p:nvPr/>
          </p:nvSpPr>
          <p:spPr bwMode="auto">
            <a:xfrm>
              <a:off x="8070850" y="2020887"/>
              <a:ext cx="627063" cy="693738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7205" name="Picture 3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854" y="457776"/>
            <a:ext cx="1023846" cy="74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206" name="Picture 3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355" y="388678"/>
            <a:ext cx="866331" cy="94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504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Group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126419"/>
              </p:ext>
            </p:extLst>
          </p:nvPr>
        </p:nvGraphicFramePr>
        <p:xfrm>
          <a:off x="53472" y="3365375"/>
          <a:ext cx="9063790" cy="3269077"/>
        </p:xfrm>
        <a:graphic>
          <a:graphicData uri="http://schemas.openxmlformats.org/drawingml/2006/table">
            <a:tbl>
              <a:tblPr/>
              <a:tblGrid>
                <a:gridCol w="758934"/>
                <a:gridCol w="940194"/>
                <a:gridCol w="1447800"/>
                <a:gridCol w="990600"/>
                <a:gridCol w="838200"/>
                <a:gridCol w="2319551"/>
                <a:gridCol w="712725"/>
                <a:gridCol w="1055786"/>
              </a:tblGrid>
              <a:tr h="356527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ИНВЕСТИЦИОННЫЕ РЕШЕНИЯ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C8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98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4767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НАБЛЮДЕНИЯ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РЕЗУЛЬТАТЫ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27193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00">
                        <a:alpha val="50000"/>
                      </a:srgbClr>
                    </a:solidFill>
                  </a:tcPr>
                </a:tc>
              </a:tr>
              <a:tr h="388150"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Защита от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НАВОД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-НЕНИЙ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(0 - 9)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C7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РАЗВИТИЕ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(1 - 10)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C8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Защита от ЗАСУХ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</a:t>
                      </a:r>
                      <a:r>
                        <a:rPr kumimoji="0" lang="en-US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0 - 9)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98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Выбрать</a:t>
                      </a: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Устойчи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-вый вариант</a:t>
                      </a:r>
                      <a:r>
                        <a:rPr kumimoji="0" lang="es-PE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?</a:t>
                      </a: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Годовое количество осадков</a:t>
                      </a:r>
                      <a:endParaRPr kumimoji="0" lang="es-PE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кризи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-сов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очков за </a:t>
                      </a:r>
                      <a:r>
                        <a:rPr kumimoji="0" lang="ru-RU" sz="13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процвета-ние</a:t>
                      </a: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</a:tr>
              <a:tr h="3738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Декада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  <a:latin typeface="Brush Script MT Italic"/>
                          <a:cs typeface="Brush Script MT Italic"/>
                        </a:rPr>
                        <a:t>0</a:t>
                      </a:r>
                      <a:endParaRPr lang="en-US" sz="2400" dirty="0">
                        <a:solidFill>
                          <a:srgbClr val="FF0000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  <a:latin typeface="Brush Script MT Italic"/>
                          <a:cs typeface="Brush Script MT Italic"/>
                        </a:rPr>
                        <a:t>9</a:t>
                      </a:r>
                      <a:endParaRPr lang="en-US" sz="2400" dirty="0">
                        <a:solidFill>
                          <a:srgbClr val="FF0000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  <a:latin typeface="Brush Script MT Italic"/>
                          <a:cs typeface="Brush Script MT Italic"/>
                        </a:rPr>
                        <a:t>1</a:t>
                      </a:r>
                      <a:endParaRPr lang="en-US" sz="2400" dirty="0">
                        <a:solidFill>
                          <a:srgbClr val="FF0000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baseline="0" dirty="0" smtClean="0"/>
                        <a:t>                </a:t>
                      </a:r>
                      <a:r>
                        <a:rPr lang="ru-RU" i="1" baseline="0" dirty="0" smtClean="0"/>
                        <a:t>ИТОГО</a:t>
                      </a:r>
                      <a:r>
                        <a:rPr lang="en-US" i="1" dirty="0" smtClean="0"/>
                        <a:t>:</a:t>
                      </a:r>
                      <a:endParaRPr lang="en-US" i="1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886" y="477930"/>
            <a:ext cx="711532" cy="75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65" y="2406922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477976" y="467853"/>
            <a:ext cx="6008643" cy="781673"/>
          </a:xfrm>
          <a:prstGeom prst="roundRect">
            <a:avLst>
              <a:gd name="adj" fmla="val 16667"/>
            </a:avLst>
          </a:prstGeom>
          <a:solidFill>
            <a:srgbClr val="558ED5">
              <a:alpha val="34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477976" y="1402119"/>
            <a:ext cx="6008643" cy="781674"/>
          </a:xfrm>
          <a:prstGeom prst="roundRect">
            <a:avLst>
              <a:gd name="adj" fmla="val 16667"/>
            </a:avLst>
          </a:prstGeom>
          <a:solidFill>
            <a:srgbClr val="23FF23">
              <a:alpha val="45000"/>
            </a:srgbClr>
          </a:solidFill>
          <a:ln w="57240" cap="flat">
            <a:solidFill>
              <a:srgbClr val="9BBB59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492913" y="2336385"/>
            <a:ext cx="6007285" cy="781673"/>
          </a:xfrm>
          <a:prstGeom prst="roundRect">
            <a:avLst>
              <a:gd name="adj" fmla="val 16667"/>
            </a:avLst>
          </a:prstGeom>
          <a:solidFill>
            <a:srgbClr val="FFFF00">
              <a:alpha val="34000"/>
            </a:srgbClr>
          </a:solidFill>
          <a:ln w="57240" cap="flat">
            <a:solidFill>
              <a:srgbClr val="FFFF00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501115" y="1619491"/>
            <a:ext cx="3766085" cy="49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РАЗВИТИЕ</a:t>
            </a:r>
            <a:endParaRPr lang="en-US" sz="9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Получаете по одному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очку за процветание за каждую </a:t>
            </a:r>
            <a:r>
              <a:rPr lang="ru-RU" sz="900" i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, </a:t>
            </a: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FF0000"/>
                </a:solidFill>
                <a:latin typeface="Arial" charset="0"/>
                <a:cs typeface="Arial" charset="0"/>
              </a:rPr>
              <a:t>Но только если не было кризиса</a:t>
            </a:r>
            <a:endParaRPr lang="en-US" sz="900" i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449721" y="2565272"/>
            <a:ext cx="3025499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ЗАЩИТА ОТ ЗАСУХ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засуха, 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509015" y="699620"/>
            <a:ext cx="3605785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мероприятия по ЗАЩИТЕ ОТ НАВОДНЕНИЙ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наводнение, 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856826" y="1485613"/>
            <a:ext cx="5268596" cy="630521"/>
            <a:chOff x="1001712" y="1638300"/>
            <a:chExt cx="6159501" cy="695325"/>
          </a:xfrm>
          <a:solidFill>
            <a:srgbClr val="804000"/>
          </a:solidFill>
        </p:grpSpPr>
        <p:sp>
          <p:nvSpPr>
            <p:cNvPr id="35" name="Freeform 11"/>
            <p:cNvSpPr>
              <a:spLocks noChangeArrowheads="1"/>
            </p:cNvSpPr>
            <p:nvPr/>
          </p:nvSpPr>
          <p:spPr bwMode="auto">
            <a:xfrm>
              <a:off x="4659312" y="1641475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Freeform 12"/>
            <p:cNvSpPr>
              <a:spLocks noChangeArrowheads="1"/>
            </p:cNvSpPr>
            <p:nvPr/>
          </p:nvSpPr>
          <p:spPr bwMode="auto">
            <a:xfrm>
              <a:off x="5911850" y="1638300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Freeform 13"/>
            <p:cNvSpPr>
              <a:spLocks noChangeArrowheads="1"/>
            </p:cNvSpPr>
            <p:nvPr/>
          </p:nvSpPr>
          <p:spPr bwMode="auto">
            <a:xfrm>
              <a:off x="1001712" y="1639888"/>
              <a:ext cx="625475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Freeform 14"/>
            <p:cNvSpPr>
              <a:spLocks noChangeArrowheads="1"/>
            </p:cNvSpPr>
            <p:nvPr/>
          </p:nvSpPr>
          <p:spPr bwMode="auto">
            <a:xfrm>
              <a:off x="1570037" y="1639888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Freeform 15"/>
            <p:cNvSpPr>
              <a:spLocks noChangeArrowheads="1"/>
            </p:cNvSpPr>
            <p:nvPr/>
          </p:nvSpPr>
          <p:spPr bwMode="auto">
            <a:xfrm>
              <a:off x="2111375" y="1639888"/>
              <a:ext cx="625475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Freeform 17"/>
            <p:cNvSpPr>
              <a:spLocks noChangeArrowheads="1"/>
            </p:cNvSpPr>
            <p:nvPr/>
          </p:nvSpPr>
          <p:spPr bwMode="auto">
            <a:xfrm>
              <a:off x="4098925" y="1641475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Freeform 18"/>
            <p:cNvSpPr>
              <a:spLocks noChangeArrowheads="1"/>
            </p:cNvSpPr>
            <p:nvPr/>
          </p:nvSpPr>
          <p:spPr bwMode="auto">
            <a:xfrm>
              <a:off x="5286375" y="1638300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Freeform 19"/>
            <p:cNvSpPr>
              <a:spLocks noChangeArrowheads="1"/>
            </p:cNvSpPr>
            <p:nvPr/>
          </p:nvSpPr>
          <p:spPr bwMode="auto">
            <a:xfrm>
              <a:off x="6537325" y="1638300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Freeform 20"/>
            <p:cNvSpPr>
              <a:spLocks noChangeArrowheads="1"/>
            </p:cNvSpPr>
            <p:nvPr/>
          </p:nvSpPr>
          <p:spPr bwMode="auto">
            <a:xfrm>
              <a:off x="2660650" y="1639888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Freeform 17"/>
            <p:cNvSpPr>
              <a:spLocks noChangeArrowheads="1"/>
            </p:cNvSpPr>
            <p:nvPr/>
          </p:nvSpPr>
          <p:spPr bwMode="auto">
            <a:xfrm>
              <a:off x="4091580" y="1641475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000000"/>
              </a:solidFill>
              <a:prstDash val="sys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16"/>
          <p:cNvSpPr>
            <a:spLocks noChangeArrowheads="1"/>
          </p:cNvSpPr>
          <p:nvPr/>
        </p:nvSpPr>
        <p:spPr bwMode="auto">
          <a:xfrm>
            <a:off x="3072894" y="2392527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51" name="Oval 50"/>
          <p:cNvSpPr>
            <a:spLocks noChangeArrowheads="1"/>
          </p:cNvSpPr>
          <p:nvPr/>
        </p:nvSpPr>
        <p:spPr bwMode="auto">
          <a:xfrm>
            <a:off x="990600" y="4419600"/>
            <a:ext cx="625985" cy="580138"/>
          </a:xfrm>
          <a:prstGeom prst="ellipse">
            <a:avLst/>
          </a:prstGeom>
          <a:noFill/>
          <a:ln w="54720" cap="flat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52" name="Oval 50"/>
          <p:cNvSpPr>
            <a:spLocks noChangeArrowheads="1"/>
          </p:cNvSpPr>
          <p:nvPr/>
        </p:nvSpPr>
        <p:spPr bwMode="auto">
          <a:xfrm>
            <a:off x="2209800" y="4419600"/>
            <a:ext cx="625985" cy="580138"/>
          </a:xfrm>
          <a:prstGeom prst="ellipse">
            <a:avLst/>
          </a:prstGeom>
          <a:noFill/>
          <a:ln w="54720" cap="flat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53" name="Oval 50"/>
          <p:cNvSpPr>
            <a:spLocks noChangeArrowheads="1"/>
          </p:cNvSpPr>
          <p:nvPr/>
        </p:nvSpPr>
        <p:spPr bwMode="auto">
          <a:xfrm>
            <a:off x="3412615" y="4419600"/>
            <a:ext cx="625985" cy="580138"/>
          </a:xfrm>
          <a:prstGeom prst="ellipse">
            <a:avLst/>
          </a:prstGeom>
          <a:noFill/>
          <a:ln w="54720" cap="flat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3398787" y="-95010"/>
            <a:ext cx="2737904" cy="573381"/>
          </a:xfrm>
          <a:prstGeom prst="rect">
            <a:avLst/>
          </a:prstGeom>
        </p:spPr>
        <p:txBody>
          <a:bodyPr wrap="none" lIns="80156" tIns="40078" rIns="80156" bIns="40078">
            <a:spAutoFit/>
          </a:bodyPr>
          <a:lstStyle/>
          <a:p>
            <a:pPr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en-US" sz="32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2. </a:t>
            </a:r>
            <a:r>
              <a:rPr lang="ru-RU" sz="3200" b="1" u="sng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РЕШЕНИЯ</a:t>
            </a:r>
            <a:endParaRPr lang="en-US" sz="32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5257800" y="4500704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Straight Connector 4"/>
          <p:cNvCxnSpPr/>
          <p:nvPr/>
        </p:nvCxnSpPr>
        <p:spPr bwMode="auto">
          <a:xfrm>
            <a:off x="5504507" y="4500704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7" name="Straight Connector 6"/>
          <p:cNvCxnSpPr/>
          <p:nvPr/>
        </p:nvCxnSpPr>
        <p:spPr bwMode="auto">
          <a:xfrm>
            <a:off x="5715000" y="449580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0" name="Straight Connector 9"/>
          <p:cNvCxnSpPr/>
          <p:nvPr/>
        </p:nvCxnSpPr>
        <p:spPr bwMode="auto">
          <a:xfrm>
            <a:off x="5943600" y="4495800"/>
            <a:ext cx="0" cy="1681304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2" name="Straight Connector 11"/>
          <p:cNvCxnSpPr/>
          <p:nvPr/>
        </p:nvCxnSpPr>
        <p:spPr bwMode="auto">
          <a:xfrm>
            <a:off x="6148808" y="450672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4" name="Straight Connector 13"/>
          <p:cNvCxnSpPr/>
          <p:nvPr/>
        </p:nvCxnSpPr>
        <p:spPr bwMode="auto">
          <a:xfrm>
            <a:off x="6400800" y="450672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7" name="Straight Connector 16"/>
          <p:cNvCxnSpPr/>
          <p:nvPr/>
        </p:nvCxnSpPr>
        <p:spPr bwMode="auto">
          <a:xfrm>
            <a:off x="6629400" y="4500704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9" name="Straight Connector 18"/>
          <p:cNvCxnSpPr/>
          <p:nvPr/>
        </p:nvCxnSpPr>
        <p:spPr bwMode="auto">
          <a:xfrm>
            <a:off x="6858000" y="4500704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1" name="Straight Connector 20"/>
          <p:cNvCxnSpPr/>
          <p:nvPr/>
        </p:nvCxnSpPr>
        <p:spPr bwMode="auto">
          <a:xfrm>
            <a:off x="7086600" y="4500704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72764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930" y="1504326"/>
            <a:ext cx="711532" cy="75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709" y="3431879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502418" y="1494250"/>
            <a:ext cx="3925647" cy="781673"/>
          </a:xfrm>
          <a:prstGeom prst="roundRect">
            <a:avLst>
              <a:gd name="adj" fmla="val 16667"/>
            </a:avLst>
          </a:prstGeom>
          <a:solidFill>
            <a:srgbClr val="558ED5">
              <a:alpha val="34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502418" y="2427076"/>
            <a:ext cx="3925647" cy="781673"/>
          </a:xfrm>
          <a:prstGeom prst="roundRect">
            <a:avLst>
              <a:gd name="adj" fmla="val 16667"/>
            </a:avLst>
          </a:prstGeom>
          <a:solidFill>
            <a:srgbClr val="008000">
              <a:alpha val="45000"/>
            </a:srgbClr>
          </a:solidFill>
          <a:ln w="57240" cap="flat">
            <a:solidFill>
              <a:srgbClr val="9BBB59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513281" y="3362781"/>
            <a:ext cx="3914784" cy="781673"/>
          </a:xfrm>
          <a:prstGeom prst="roundRect">
            <a:avLst>
              <a:gd name="adj" fmla="val 16667"/>
            </a:avLst>
          </a:prstGeom>
          <a:solidFill>
            <a:srgbClr val="FFFF00">
              <a:alpha val="34000"/>
            </a:srgbClr>
          </a:solidFill>
          <a:ln w="57240" cap="flat">
            <a:solidFill>
              <a:srgbClr val="FFFF00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grpSp>
        <p:nvGrpSpPr>
          <p:cNvPr id="11271" name="Group 7"/>
          <p:cNvGrpSpPr>
            <a:grpSpLocks/>
          </p:cNvGrpSpPr>
          <p:nvPr/>
        </p:nvGrpSpPr>
        <p:grpSpPr bwMode="auto">
          <a:xfrm>
            <a:off x="759058" y="1579182"/>
            <a:ext cx="3469397" cy="2493295"/>
            <a:chOff x="559" y="2526"/>
            <a:chExt cx="2555" cy="1732"/>
          </a:xfrm>
          <a:solidFill>
            <a:srgbClr val="804000"/>
          </a:solidFill>
        </p:grpSpPr>
        <p:sp>
          <p:nvSpPr>
            <p:cNvPr id="11272" name="Freeform 8"/>
            <p:cNvSpPr>
              <a:spLocks noChangeArrowheads="1"/>
            </p:cNvSpPr>
            <p:nvPr/>
          </p:nvSpPr>
          <p:spPr bwMode="auto">
            <a:xfrm>
              <a:off x="1555" y="3821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3" name="Freeform 9"/>
            <p:cNvSpPr>
              <a:spLocks noChangeArrowheads="1"/>
            </p:cNvSpPr>
            <p:nvPr/>
          </p:nvSpPr>
          <p:spPr bwMode="auto">
            <a:xfrm>
              <a:off x="2097" y="3821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4" name="Freeform 10"/>
            <p:cNvSpPr>
              <a:spLocks noChangeArrowheads="1"/>
            </p:cNvSpPr>
            <p:nvPr/>
          </p:nvSpPr>
          <p:spPr bwMode="auto">
            <a:xfrm>
              <a:off x="559" y="3166"/>
              <a:ext cx="394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5" name="Freeform 11"/>
            <p:cNvSpPr>
              <a:spLocks noChangeArrowheads="1"/>
            </p:cNvSpPr>
            <p:nvPr/>
          </p:nvSpPr>
          <p:spPr bwMode="auto">
            <a:xfrm>
              <a:off x="997" y="3166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6" name="Freeform 12"/>
            <p:cNvSpPr>
              <a:spLocks noChangeArrowheads="1"/>
            </p:cNvSpPr>
            <p:nvPr/>
          </p:nvSpPr>
          <p:spPr bwMode="auto">
            <a:xfrm>
              <a:off x="1437" y="3166"/>
              <a:ext cx="394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7" name="Freeform 13"/>
            <p:cNvSpPr>
              <a:spLocks noChangeArrowheads="1"/>
            </p:cNvSpPr>
            <p:nvPr/>
          </p:nvSpPr>
          <p:spPr bwMode="auto">
            <a:xfrm>
              <a:off x="1875" y="3166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8" name="Freeform 14"/>
            <p:cNvSpPr>
              <a:spLocks noChangeArrowheads="1"/>
            </p:cNvSpPr>
            <p:nvPr/>
          </p:nvSpPr>
          <p:spPr bwMode="auto">
            <a:xfrm>
              <a:off x="2305" y="3166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9" name="Freeform 15"/>
            <p:cNvSpPr>
              <a:spLocks noChangeArrowheads="1"/>
            </p:cNvSpPr>
            <p:nvPr/>
          </p:nvSpPr>
          <p:spPr bwMode="auto">
            <a:xfrm>
              <a:off x="2721" y="3166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0" name="Freeform 16"/>
            <p:cNvSpPr>
              <a:spLocks noChangeArrowheads="1"/>
            </p:cNvSpPr>
            <p:nvPr/>
          </p:nvSpPr>
          <p:spPr bwMode="auto">
            <a:xfrm>
              <a:off x="1626" y="2526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1" name="Freeform 17"/>
            <p:cNvSpPr>
              <a:spLocks noChangeArrowheads="1"/>
            </p:cNvSpPr>
            <p:nvPr/>
          </p:nvSpPr>
          <p:spPr bwMode="auto">
            <a:xfrm>
              <a:off x="2119" y="2526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1282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248" y="1504326"/>
            <a:ext cx="711532" cy="75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1283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669" y="3431879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1284" name="AutoShape 20"/>
          <p:cNvSpPr>
            <a:spLocks noChangeArrowheads="1"/>
          </p:cNvSpPr>
          <p:nvPr/>
        </p:nvSpPr>
        <p:spPr bwMode="auto">
          <a:xfrm>
            <a:off x="4741736" y="1494250"/>
            <a:ext cx="3925647" cy="781673"/>
          </a:xfrm>
          <a:prstGeom prst="roundRect">
            <a:avLst>
              <a:gd name="adj" fmla="val 16667"/>
            </a:avLst>
          </a:prstGeom>
          <a:solidFill>
            <a:srgbClr val="558ED5">
              <a:alpha val="34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1285" name="AutoShape 21"/>
          <p:cNvSpPr>
            <a:spLocks noChangeArrowheads="1"/>
          </p:cNvSpPr>
          <p:nvPr/>
        </p:nvSpPr>
        <p:spPr bwMode="auto">
          <a:xfrm>
            <a:off x="4741736" y="2427076"/>
            <a:ext cx="3925647" cy="781673"/>
          </a:xfrm>
          <a:prstGeom prst="roundRect">
            <a:avLst>
              <a:gd name="adj" fmla="val 16667"/>
            </a:avLst>
          </a:prstGeom>
          <a:solidFill>
            <a:srgbClr val="008000">
              <a:alpha val="45000"/>
            </a:srgbClr>
          </a:solidFill>
          <a:ln w="57240" cap="flat">
            <a:solidFill>
              <a:srgbClr val="9BBB59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1286" name="AutoShape 22"/>
          <p:cNvSpPr>
            <a:spLocks noChangeArrowheads="1"/>
          </p:cNvSpPr>
          <p:nvPr/>
        </p:nvSpPr>
        <p:spPr bwMode="auto">
          <a:xfrm>
            <a:off x="4752599" y="3362781"/>
            <a:ext cx="3914784" cy="781673"/>
          </a:xfrm>
          <a:prstGeom prst="roundRect">
            <a:avLst>
              <a:gd name="adj" fmla="val 16667"/>
            </a:avLst>
          </a:prstGeom>
          <a:solidFill>
            <a:srgbClr val="FFFF00">
              <a:alpha val="34000"/>
            </a:srgbClr>
          </a:solidFill>
          <a:ln w="57240" cap="flat">
            <a:solidFill>
              <a:srgbClr val="FFFF00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grpSp>
        <p:nvGrpSpPr>
          <p:cNvPr id="11287" name="Group 23"/>
          <p:cNvGrpSpPr>
            <a:grpSpLocks/>
          </p:cNvGrpSpPr>
          <p:nvPr/>
        </p:nvGrpSpPr>
        <p:grpSpPr bwMode="auto">
          <a:xfrm>
            <a:off x="5100218" y="2499053"/>
            <a:ext cx="3469398" cy="1571985"/>
            <a:chOff x="3756" y="3165"/>
            <a:chExt cx="2555" cy="1092"/>
          </a:xfrm>
          <a:solidFill>
            <a:srgbClr val="804000"/>
          </a:solidFill>
        </p:grpSpPr>
        <p:sp>
          <p:nvSpPr>
            <p:cNvPr id="11288" name="Freeform 24"/>
            <p:cNvSpPr>
              <a:spLocks noChangeArrowheads="1"/>
            </p:cNvSpPr>
            <p:nvPr/>
          </p:nvSpPr>
          <p:spPr bwMode="auto">
            <a:xfrm>
              <a:off x="5692" y="3165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9" name="Freeform 25"/>
            <p:cNvSpPr>
              <a:spLocks noChangeArrowheads="1"/>
            </p:cNvSpPr>
            <p:nvPr/>
          </p:nvSpPr>
          <p:spPr bwMode="auto">
            <a:xfrm>
              <a:off x="5294" y="3820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0" name="Freeform 26"/>
            <p:cNvSpPr>
              <a:spLocks noChangeArrowheads="1"/>
            </p:cNvSpPr>
            <p:nvPr/>
          </p:nvSpPr>
          <p:spPr bwMode="auto">
            <a:xfrm>
              <a:off x="3756" y="3165"/>
              <a:ext cx="394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1" name="Freeform 27"/>
            <p:cNvSpPr>
              <a:spLocks noChangeArrowheads="1"/>
            </p:cNvSpPr>
            <p:nvPr/>
          </p:nvSpPr>
          <p:spPr bwMode="auto">
            <a:xfrm>
              <a:off x="4194" y="3165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2" name="Freeform 28"/>
            <p:cNvSpPr>
              <a:spLocks noChangeArrowheads="1"/>
            </p:cNvSpPr>
            <p:nvPr/>
          </p:nvSpPr>
          <p:spPr bwMode="auto">
            <a:xfrm>
              <a:off x="4634" y="3165"/>
              <a:ext cx="394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3" name="Freeform 29"/>
            <p:cNvSpPr>
              <a:spLocks noChangeArrowheads="1"/>
            </p:cNvSpPr>
            <p:nvPr/>
          </p:nvSpPr>
          <p:spPr bwMode="auto">
            <a:xfrm>
              <a:off x="5073" y="3165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4" name="Freeform 30"/>
            <p:cNvSpPr>
              <a:spLocks noChangeArrowheads="1"/>
            </p:cNvSpPr>
            <p:nvPr/>
          </p:nvSpPr>
          <p:spPr bwMode="auto">
            <a:xfrm>
              <a:off x="5297" y="3165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5" name="Freeform 31"/>
            <p:cNvSpPr>
              <a:spLocks noChangeArrowheads="1"/>
            </p:cNvSpPr>
            <p:nvPr/>
          </p:nvSpPr>
          <p:spPr bwMode="auto">
            <a:xfrm>
              <a:off x="5918" y="3165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6" name="Freeform 32"/>
            <p:cNvSpPr>
              <a:spLocks noChangeArrowheads="1"/>
            </p:cNvSpPr>
            <p:nvPr/>
          </p:nvSpPr>
          <p:spPr bwMode="auto">
            <a:xfrm>
              <a:off x="3995" y="3165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7" name="Freeform 33"/>
            <p:cNvSpPr>
              <a:spLocks noChangeArrowheads="1"/>
            </p:cNvSpPr>
            <p:nvPr/>
          </p:nvSpPr>
          <p:spPr bwMode="auto">
            <a:xfrm>
              <a:off x="4481" y="3165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1298" name="Line 34"/>
          <p:cNvSpPr>
            <a:spLocks noChangeShapeType="1"/>
          </p:cNvSpPr>
          <p:nvPr/>
        </p:nvSpPr>
        <p:spPr bwMode="auto">
          <a:xfrm>
            <a:off x="4604590" y="1397800"/>
            <a:ext cx="1357" cy="2981301"/>
          </a:xfrm>
          <a:prstGeom prst="line">
            <a:avLst/>
          </a:prstGeom>
          <a:noFill/>
          <a:ln w="9525" cap="flat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0156" tIns="40078" rIns="80156" bIns="40078"/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769324" y="939401"/>
            <a:ext cx="1174206" cy="404104"/>
          </a:xfrm>
          <a:prstGeom prst="rect">
            <a:avLst/>
          </a:prstGeom>
          <a:noFill/>
        </p:spPr>
        <p:txBody>
          <a:bodyPr wrap="none" lIns="80156" tIns="40078" rIns="80156" bIns="40078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Регион </a:t>
            </a:r>
            <a:r>
              <a:rPr lang="en-US" b="1" dirty="0" smtClean="0">
                <a:solidFill>
                  <a:schemeClr val="tx1"/>
                </a:solidFill>
              </a:rPr>
              <a:t>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40748" y="941464"/>
            <a:ext cx="1174206" cy="404104"/>
          </a:xfrm>
          <a:prstGeom prst="rect">
            <a:avLst/>
          </a:prstGeom>
          <a:noFill/>
        </p:spPr>
        <p:txBody>
          <a:bodyPr wrap="none" lIns="80156" tIns="40078" rIns="80156" bIns="40078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Регион </a:t>
            </a:r>
            <a:r>
              <a:rPr lang="en-US" b="1" dirty="0" smtClean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26469" y="3981786"/>
            <a:ext cx="2410112" cy="2252890"/>
            <a:chOff x="912813" y="611188"/>
            <a:chExt cx="1825625" cy="1609725"/>
          </a:xfrm>
        </p:grpSpPr>
        <p:sp>
          <p:nvSpPr>
            <p:cNvPr id="7169" name="AutoShape 1"/>
            <p:cNvSpPr>
              <a:spLocks noChangeArrowheads="1"/>
            </p:cNvSpPr>
            <p:nvPr/>
          </p:nvSpPr>
          <p:spPr bwMode="auto">
            <a:xfrm rot="900000">
              <a:off x="2163763" y="620713"/>
              <a:ext cx="574675" cy="458787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528638 w 528638"/>
                <a:gd name="T5" fmla="*/ 228600 h 457200"/>
                <a:gd name="T6" fmla="*/ 264319 w 528638"/>
                <a:gd name="T7" fmla="*/ 457200 h 457200"/>
                <a:gd name="T8" fmla="*/ 0 w 528638"/>
                <a:gd name="T9" fmla="*/ 228600 h 457200"/>
                <a:gd name="T10" fmla="*/ 264319 w 528638"/>
                <a:gd name="T11" fmla="*/ 0 h 457200"/>
                <a:gd name="T12" fmla="*/ 22319 w 528638"/>
                <a:gd name="T13" fmla="*/ 22319 h 457200"/>
                <a:gd name="T14" fmla="*/ 506319 w 528638"/>
                <a:gd name="T15" fmla="*/ 457200 h 4572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528638" h="457200">
                  <a:moveTo>
                    <a:pt x="76202" y="0"/>
                  </a:moveTo>
                  <a:lnTo>
                    <a:pt x="452436" y="0"/>
                  </a:lnTo>
                  <a:lnTo>
                    <a:pt x="452436" y="-1"/>
                  </a:lnTo>
                  <a:cubicBezTo>
                    <a:pt x="494521" y="-1"/>
                    <a:pt x="528638" y="34116"/>
                    <a:pt x="528638" y="76202"/>
                  </a:cubicBezTo>
                  <a:lnTo>
                    <a:pt x="528638" y="457200"/>
                  </a:lnTo>
                  <a:lnTo>
                    <a:pt x="0" y="457200"/>
                  </a:lnTo>
                  <a:lnTo>
                    <a:pt x="0" y="76202"/>
                  </a:lnTo>
                  <a:lnTo>
                    <a:pt x="-1" y="76201"/>
                  </a:lnTo>
                  <a:cubicBezTo>
                    <a:pt x="-1" y="34116"/>
                    <a:pt x="34116" y="-1"/>
                    <a:pt x="76202" y="-1"/>
                  </a:cubicBezTo>
                  <a:lnTo>
                    <a:pt x="76202" y="0"/>
                  </a:lnTo>
                  <a:close/>
                </a:path>
              </a:pathLst>
            </a:custGeom>
            <a:solidFill>
              <a:srgbClr val="254F6F"/>
            </a:solidFill>
            <a:ln>
              <a:noFill/>
            </a:ln>
            <a:effectLst>
              <a:outerShdw blurRad="63500" dist="75597" dir="1064680" algn="ctr" rotWithShape="0">
                <a:srgbClr val="808080">
                  <a:alpha val="35036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0" name="AutoShape 2"/>
            <p:cNvSpPr>
              <a:spLocks noChangeArrowheads="1"/>
            </p:cNvSpPr>
            <p:nvPr/>
          </p:nvSpPr>
          <p:spPr bwMode="auto">
            <a:xfrm rot="20700000">
              <a:off x="928688" y="611188"/>
              <a:ext cx="574675" cy="458787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528637 w 528638"/>
                <a:gd name="T5" fmla="*/ 228600 h 457200"/>
                <a:gd name="T6" fmla="*/ 264319 w 528638"/>
                <a:gd name="T7" fmla="*/ 457200 h 457200"/>
                <a:gd name="T8" fmla="*/ 0 w 528638"/>
                <a:gd name="T9" fmla="*/ 228600 h 457200"/>
                <a:gd name="T10" fmla="*/ 264319 w 528638"/>
                <a:gd name="T11" fmla="*/ 0 h 457200"/>
                <a:gd name="T12" fmla="*/ 22319 w 528638"/>
                <a:gd name="T13" fmla="*/ 22319 h 457200"/>
                <a:gd name="T14" fmla="*/ 506319 w 528638"/>
                <a:gd name="T15" fmla="*/ 457200 h 4572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528638" h="457200">
                  <a:moveTo>
                    <a:pt x="76202" y="0"/>
                  </a:moveTo>
                  <a:lnTo>
                    <a:pt x="452436" y="0"/>
                  </a:lnTo>
                  <a:lnTo>
                    <a:pt x="452436" y="-1"/>
                  </a:lnTo>
                  <a:cubicBezTo>
                    <a:pt x="494521" y="-1"/>
                    <a:pt x="528638" y="34116"/>
                    <a:pt x="528638" y="76202"/>
                  </a:cubicBezTo>
                  <a:lnTo>
                    <a:pt x="528638" y="457200"/>
                  </a:lnTo>
                  <a:lnTo>
                    <a:pt x="0" y="457200"/>
                  </a:lnTo>
                  <a:lnTo>
                    <a:pt x="0" y="76202"/>
                  </a:lnTo>
                  <a:lnTo>
                    <a:pt x="-1" y="76201"/>
                  </a:lnTo>
                  <a:cubicBezTo>
                    <a:pt x="-1" y="34116"/>
                    <a:pt x="34116" y="-1"/>
                    <a:pt x="76202" y="-1"/>
                  </a:cubicBezTo>
                  <a:lnTo>
                    <a:pt x="76202" y="0"/>
                  </a:lnTo>
                  <a:close/>
                </a:path>
              </a:pathLst>
            </a:custGeom>
            <a:solidFill>
              <a:srgbClr val="254F6F"/>
            </a:solidFill>
            <a:ln>
              <a:noFill/>
            </a:ln>
            <a:effectLst>
              <a:outerShdw blurRad="63500" dist="75597" dir="1064680" algn="ctr" rotWithShape="0">
                <a:srgbClr val="808080">
                  <a:alpha val="35036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1" name="Rectangle 3"/>
            <p:cNvSpPr>
              <a:spLocks noChangeArrowheads="1"/>
            </p:cNvSpPr>
            <p:nvPr/>
          </p:nvSpPr>
          <p:spPr bwMode="auto">
            <a:xfrm>
              <a:off x="1193800" y="1196975"/>
              <a:ext cx="1259051" cy="371513"/>
            </a:xfrm>
            <a:prstGeom prst="rect">
              <a:avLst/>
            </a:prstGeom>
            <a:solidFill>
              <a:srgbClr val="2A5599">
                <a:alpha val="78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noAutofit/>
            </a:bodyPr>
            <a:lstStyle/>
            <a:p>
              <a:pPr algn="ctr">
                <a:buClrTx/>
                <a:tabLst>
                  <a:tab pos="0" algn="l"/>
                  <a:tab pos="400782" algn="l"/>
                  <a:tab pos="801563" algn="l"/>
                  <a:tab pos="1202345" algn="l"/>
                  <a:tab pos="1603126" algn="l"/>
                  <a:tab pos="2003908" algn="l"/>
                  <a:tab pos="2404689" algn="l"/>
                  <a:tab pos="2805471" algn="l"/>
                  <a:tab pos="3206252" algn="l"/>
                  <a:tab pos="3607034" algn="l"/>
                  <a:tab pos="4007815" algn="l"/>
                  <a:tab pos="4408597" algn="l"/>
                  <a:tab pos="4809378" algn="l"/>
                  <a:tab pos="5210160" algn="l"/>
                  <a:tab pos="5610941" algn="l"/>
                  <a:tab pos="6011723" algn="l"/>
                  <a:tab pos="6412504" algn="l"/>
                  <a:tab pos="6813286" algn="l"/>
                  <a:tab pos="7214067" algn="l"/>
                  <a:tab pos="7614849" algn="l"/>
                  <a:tab pos="8015630" algn="l"/>
                </a:tabLst>
              </a:pPr>
              <a:r>
                <a:rPr lang="ru-RU" sz="1600" b="1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Страна </a:t>
              </a:r>
              <a:r>
                <a:rPr lang="es-PE" sz="1600" b="1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1</a:t>
              </a:r>
              <a:endParaRPr lang="es-PE" sz="1600" b="1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7172" name="AutoShape 4"/>
            <p:cNvSpPr>
              <a:spLocks noChangeArrowheads="1"/>
            </p:cNvSpPr>
            <p:nvPr/>
          </p:nvSpPr>
          <p:spPr bwMode="auto">
            <a:xfrm rot="9900000" flipH="1">
              <a:off x="2152650" y="1752600"/>
              <a:ext cx="574675" cy="458788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528638 w 528638"/>
                <a:gd name="T5" fmla="*/ 228600 h 457200"/>
                <a:gd name="T6" fmla="*/ 264319 w 528638"/>
                <a:gd name="T7" fmla="*/ 457200 h 457200"/>
                <a:gd name="T8" fmla="*/ 0 w 528638"/>
                <a:gd name="T9" fmla="*/ 228600 h 457200"/>
                <a:gd name="T10" fmla="*/ 264319 w 528638"/>
                <a:gd name="T11" fmla="*/ 0 h 457200"/>
                <a:gd name="T12" fmla="*/ 22319 w 528638"/>
                <a:gd name="T13" fmla="*/ 22319 h 457200"/>
                <a:gd name="T14" fmla="*/ 506319 w 528638"/>
                <a:gd name="T15" fmla="*/ 457200 h 4572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528638" h="457200">
                  <a:moveTo>
                    <a:pt x="76202" y="0"/>
                  </a:moveTo>
                  <a:lnTo>
                    <a:pt x="452436" y="0"/>
                  </a:lnTo>
                  <a:lnTo>
                    <a:pt x="452436" y="-1"/>
                  </a:lnTo>
                  <a:cubicBezTo>
                    <a:pt x="494521" y="-1"/>
                    <a:pt x="528638" y="34116"/>
                    <a:pt x="528638" y="76202"/>
                  </a:cubicBezTo>
                  <a:lnTo>
                    <a:pt x="528638" y="457200"/>
                  </a:lnTo>
                  <a:lnTo>
                    <a:pt x="0" y="457200"/>
                  </a:lnTo>
                  <a:lnTo>
                    <a:pt x="0" y="76202"/>
                  </a:lnTo>
                  <a:lnTo>
                    <a:pt x="-1" y="76201"/>
                  </a:lnTo>
                  <a:cubicBezTo>
                    <a:pt x="-1" y="34116"/>
                    <a:pt x="34116" y="-1"/>
                    <a:pt x="76202" y="-1"/>
                  </a:cubicBezTo>
                  <a:lnTo>
                    <a:pt x="76202" y="0"/>
                  </a:lnTo>
                  <a:close/>
                </a:path>
              </a:pathLst>
            </a:custGeom>
            <a:solidFill>
              <a:srgbClr val="254F6F"/>
            </a:solidFill>
            <a:ln>
              <a:noFill/>
            </a:ln>
            <a:effectLst>
              <a:outerShdw blurRad="63500" dist="75597" dir="1064680" algn="ctr" rotWithShape="0">
                <a:srgbClr val="808080">
                  <a:alpha val="35036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endParaRPr 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 rot="11700000" flipH="1">
              <a:off x="912813" y="1762125"/>
              <a:ext cx="574675" cy="458788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528638 w 528638"/>
                <a:gd name="T5" fmla="*/ 228600 h 457200"/>
                <a:gd name="T6" fmla="*/ 264319 w 528638"/>
                <a:gd name="T7" fmla="*/ 457200 h 457200"/>
                <a:gd name="T8" fmla="*/ 0 w 528638"/>
                <a:gd name="T9" fmla="*/ 228600 h 457200"/>
                <a:gd name="T10" fmla="*/ 264319 w 528638"/>
                <a:gd name="T11" fmla="*/ 0 h 457200"/>
                <a:gd name="T12" fmla="*/ 22319 w 528638"/>
                <a:gd name="T13" fmla="*/ 22319 h 457200"/>
                <a:gd name="T14" fmla="*/ 506319 w 528638"/>
                <a:gd name="T15" fmla="*/ 457200 h 4572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528638" h="457200">
                  <a:moveTo>
                    <a:pt x="76202" y="0"/>
                  </a:moveTo>
                  <a:lnTo>
                    <a:pt x="452436" y="0"/>
                  </a:lnTo>
                  <a:lnTo>
                    <a:pt x="452436" y="-1"/>
                  </a:lnTo>
                  <a:cubicBezTo>
                    <a:pt x="494521" y="-1"/>
                    <a:pt x="528638" y="34116"/>
                    <a:pt x="528638" y="76202"/>
                  </a:cubicBezTo>
                  <a:lnTo>
                    <a:pt x="528638" y="457200"/>
                  </a:lnTo>
                  <a:lnTo>
                    <a:pt x="0" y="457200"/>
                  </a:lnTo>
                  <a:lnTo>
                    <a:pt x="0" y="76202"/>
                  </a:lnTo>
                  <a:lnTo>
                    <a:pt x="-1" y="76201"/>
                  </a:lnTo>
                  <a:cubicBezTo>
                    <a:pt x="-1" y="34116"/>
                    <a:pt x="34116" y="-1"/>
                    <a:pt x="76202" y="-1"/>
                  </a:cubicBezTo>
                  <a:lnTo>
                    <a:pt x="76202" y="0"/>
                  </a:lnTo>
                  <a:close/>
                </a:path>
              </a:pathLst>
            </a:custGeom>
            <a:solidFill>
              <a:srgbClr val="254F6F"/>
            </a:solidFill>
            <a:ln>
              <a:noFill/>
            </a:ln>
            <a:effectLst>
              <a:outerShdw blurRad="63500" dist="75597" dir="1064680" algn="ctr" rotWithShape="0">
                <a:srgbClr val="808080">
                  <a:alpha val="35036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endParaRPr lang="en-US"/>
            </a:p>
          </p:txBody>
        </p:sp>
      </p:grpSp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3138073" y="526875"/>
            <a:ext cx="2735392" cy="2543679"/>
            <a:chOff x="2769" y="375"/>
            <a:chExt cx="1156" cy="1014"/>
          </a:xfrm>
        </p:grpSpPr>
        <p:sp>
          <p:nvSpPr>
            <p:cNvPr id="7175" name="Freeform 7"/>
            <p:cNvSpPr>
              <a:spLocks noChangeArrowheads="1"/>
            </p:cNvSpPr>
            <p:nvPr/>
          </p:nvSpPr>
          <p:spPr bwMode="auto">
            <a:xfrm rot="900000">
              <a:off x="3565" y="381"/>
              <a:ext cx="360" cy="288"/>
            </a:xfrm>
            <a:custGeom>
              <a:avLst/>
              <a:gdLst>
                <a:gd name="T0" fmla="*/ 76202 w 528638"/>
                <a:gd name="T1" fmla="*/ 0 h 457200"/>
                <a:gd name="T2" fmla="*/ 452436 w 528638"/>
                <a:gd name="T3" fmla="*/ 0 h 457200"/>
                <a:gd name="T4" fmla="*/ 452436 w 528638"/>
                <a:gd name="T5" fmla="*/ -1 h 457200"/>
                <a:gd name="T6" fmla="*/ 528638 w 528638"/>
                <a:gd name="T7" fmla="*/ 76202 h 457200"/>
                <a:gd name="T8" fmla="*/ 528638 w 528638"/>
                <a:gd name="T9" fmla="*/ 457200 h 457200"/>
                <a:gd name="T10" fmla="*/ 0 w 528638"/>
                <a:gd name="T11" fmla="*/ 457200 h 457200"/>
                <a:gd name="T12" fmla="*/ 0 w 528638"/>
                <a:gd name="T13" fmla="*/ 76202 h 457200"/>
                <a:gd name="T14" fmla="*/ -1 w 528638"/>
                <a:gd name="T15" fmla="*/ 76201 h 457200"/>
                <a:gd name="T16" fmla="*/ 76202 w 528638"/>
                <a:gd name="T17" fmla="*/ -1 h 457200"/>
                <a:gd name="T18" fmla="*/ 76202 w 528638"/>
                <a:gd name="T19" fmla="*/ 0 h 457200"/>
                <a:gd name="T20" fmla="*/ 22225 w 528638"/>
                <a:gd name="T21" fmla="*/ 22225 h 457200"/>
                <a:gd name="T22" fmla="*/ 506413 w 528638"/>
                <a:gd name="T23" fmla="*/ 457200 h 457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528638" h="457200">
                  <a:moveTo>
                    <a:pt x="76202" y="0"/>
                  </a:moveTo>
                  <a:lnTo>
                    <a:pt x="452436" y="0"/>
                  </a:lnTo>
                  <a:lnTo>
                    <a:pt x="452436" y="-1"/>
                  </a:lnTo>
                  <a:cubicBezTo>
                    <a:pt x="494521" y="-1"/>
                    <a:pt x="528638" y="34116"/>
                    <a:pt x="528638" y="76202"/>
                  </a:cubicBezTo>
                  <a:lnTo>
                    <a:pt x="528638" y="457200"/>
                  </a:lnTo>
                  <a:lnTo>
                    <a:pt x="0" y="457200"/>
                  </a:lnTo>
                  <a:lnTo>
                    <a:pt x="0" y="76202"/>
                  </a:lnTo>
                  <a:lnTo>
                    <a:pt x="-1" y="76201"/>
                  </a:lnTo>
                  <a:cubicBezTo>
                    <a:pt x="-1" y="34116"/>
                    <a:pt x="34116" y="-1"/>
                    <a:pt x="76202" y="-1"/>
                  </a:cubicBezTo>
                  <a:lnTo>
                    <a:pt x="76202" y="0"/>
                  </a:lnTo>
                  <a:close/>
                </a:path>
              </a:pathLst>
            </a:custGeom>
            <a:solidFill>
              <a:srgbClr val="993366"/>
            </a:solidFill>
            <a:ln>
              <a:noFill/>
            </a:ln>
            <a:effectLst>
              <a:outerShdw blurRad="63500" dist="75597" dir="1064680" algn="ctr" rotWithShape="0">
                <a:srgbClr val="000000">
                  <a:alpha val="35036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6" name="Freeform 8"/>
            <p:cNvSpPr>
              <a:spLocks noChangeArrowheads="1"/>
            </p:cNvSpPr>
            <p:nvPr/>
          </p:nvSpPr>
          <p:spPr bwMode="auto">
            <a:xfrm rot="20700000">
              <a:off x="2769" y="375"/>
              <a:ext cx="360" cy="288"/>
            </a:xfrm>
            <a:custGeom>
              <a:avLst/>
              <a:gdLst>
                <a:gd name="T0" fmla="*/ 76202 w 528638"/>
                <a:gd name="T1" fmla="*/ 0 h 457200"/>
                <a:gd name="T2" fmla="*/ 452436 w 528638"/>
                <a:gd name="T3" fmla="*/ 0 h 457200"/>
                <a:gd name="T4" fmla="*/ 452436 w 528638"/>
                <a:gd name="T5" fmla="*/ -1 h 457200"/>
                <a:gd name="T6" fmla="*/ 528638 w 528638"/>
                <a:gd name="T7" fmla="*/ 76202 h 457200"/>
                <a:gd name="T8" fmla="*/ 528638 w 528638"/>
                <a:gd name="T9" fmla="*/ 457200 h 457200"/>
                <a:gd name="T10" fmla="*/ 0 w 528638"/>
                <a:gd name="T11" fmla="*/ 457200 h 457200"/>
                <a:gd name="T12" fmla="*/ 0 w 528638"/>
                <a:gd name="T13" fmla="*/ 76202 h 457200"/>
                <a:gd name="T14" fmla="*/ -1 w 528638"/>
                <a:gd name="T15" fmla="*/ 76201 h 457200"/>
                <a:gd name="T16" fmla="*/ 76202 w 528638"/>
                <a:gd name="T17" fmla="*/ -1 h 457200"/>
                <a:gd name="T18" fmla="*/ 76202 w 528638"/>
                <a:gd name="T19" fmla="*/ 0 h 457200"/>
                <a:gd name="T20" fmla="*/ 22225 w 528638"/>
                <a:gd name="T21" fmla="*/ 22225 h 457200"/>
                <a:gd name="T22" fmla="*/ 506413 w 528638"/>
                <a:gd name="T23" fmla="*/ 457200 h 457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528638" h="457200">
                  <a:moveTo>
                    <a:pt x="76202" y="0"/>
                  </a:moveTo>
                  <a:lnTo>
                    <a:pt x="452436" y="0"/>
                  </a:lnTo>
                  <a:lnTo>
                    <a:pt x="452436" y="-1"/>
                  </a:lnTo>
                  <a:cubicBezTo>
                    <a:pt x="494521" y="-1"/>
                    <a:pt x="528638" y="34116"/>
                    <a:pt x="528638" y="76202"/>
                  </a:cubicBezTo>
                  <a:lnTo>
                    <a:pt x="528638" y="457200"/>
                  </a:lnTo>
                  <a:lnTo>
                    <a:pt x="0" y="457200"/>
                  </a:lnTo>
                  <a:lnTo>
                    <a:pt x="0" y="76202"/>
                  </a:lnTo>
                  <a:lnTo>
                    <a:pt x="-1" y="76201"/>
                  </a:lnTo>
                  <a:cubicBezTo>
                    <a:pt x="-1" y="34116"/>
                    <a:pt x="34116" y="-1"/>
                    <a:pt x="76202" y="-1"/>
                  </a:cubicBezTo>
                  <a:lnTo>
                    <a:pt x="76202" y="0"/>
                  </a:lnTo>
                  <a:close/>
                </a:path>
              </a:pathLst>
            </a:custGeom>
            <a:solidFill>
              <a:srgbClr val="993366"/>
            </a:solidFill>
            <a:ln>
              <a:noFill/>
            </a:ln>
            <a:effectLst>
              <a:outerShdw blurRad="63500" dist="75597" dir="1064680" algn="ctr" rotWithShape="0">
                <a:srgbClr val="000000">
                  <a:alpha val="35036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177" name="Freeform 9"/>
            <p:cNvSpPr>
              <a:spLocks noChangeArrowheads="1"/>
            </p:cNvSpPr>
            <p:nvPr/>
          </p:nvSpPr>
          <p:spPr bwMode="auto">
            <a:xfrm rot="9900000" flipH="1">
              <a:off x="3558" y="1094"/>
              <a:ext cx="360" cy="288"/>
            </a:xfrm>
            <a:custGeom>
              <a:avLst/>
              <a:gdLst>
                <a:gd name="T0" fmla="*/ 76202 w 528638"/>
                <a:gd name="T1" fmla="*/ 0 h 457200"/>
                <a:gd name="T2" fmla="*/ 452436 w 528638"/>
                <a:gd name="T3" fmla="*/ 0 h 457200"/>
                <a:gd name="T4" fmla="*/ 452436 w 528638"/>
                <a:gd name="T5" fmla="*/ -1 h 457200"/>
                <a:gd name="T6" fmla="*/ 528638 w 528638"/>
                <a:gd name="T7" fmla="*/ 76202 h 457200"/>
                <a:gd name="T8" fmla="*/ 528638 w 528638"/>
                <a:gd name="T9" fmla="*/ 457200 h 457200"/>
                <a:gd name="T10" fmla="*/ 0 w 528638"/>
                <a:gd name="T11" fmla="*/ 457200 h 457200"/>
                <a:gd name="T12" fmla="*/ 0 w 528638"/>
                <a:gd name="T13" fmla="*/ 76202 h 457200"/>
                <a:gd name="T14" fmla="*/ -1 w 528638"/>
                <a:gd name="T15" fmla="*/ 76201 h 457200"/>
                <a:gd name="T16" fmla="*/ 76202 w 528638"/>
                <a:gd name="T17" fmla="*/ -1 h 457200"/>
                <a:gd name="T18" fmla="*/ 76202 w 528638"/>
                <a:gd name="T19" fmla="*/ 0 h 457200"/>
                <a:gd name="T20" fmla="*/ 22225 w 528638"/>
                <a:gd name="T21" fmla="*/ 22225 h 457200"/>
                <a:gd name="T22" fmla="*/ 506413 w 528638"/>
                <a:gd name="T23" fmla="*/ 457200 h 457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528638" h="457200">
                  <a:moveTo>
                    <a:pt x="76202" y="0"/>
                  </a:moveTo>
                  <a:lnTo>
                    <a:pt x="452436" y="0"/>
                  </a:lnTo>
                  <a:lnTo>
                    <a:pt x="452436" y="-1"/>
                  </a:lnTo>
                  <a:cubicBezTo>
                    <a:pt x="494521" y="-1"/>
                    <a:pt x="528638" y="34116"/>
                    <a:pt x="528638" y="76202"/>
                  </a:cubicBezTo>
                  <a:lnTo>
                    <a:pt x="528638" y="457200"/>
                  </a:lnTo>
                  <a:lnTo>
                    <a:pt x="0" y="457200"/>
                  </a:lnTo>
                  <a:lnTo>
                    <a:pt x="0" y="76202"/>
                  </a:lnTo>
                  <a:lnTo>
                    <a:pt x="-1" y="76201"/>
                  </a:lnTo>
                  <a:cubicBezTo>
                    <a:pt x="-1" y="34116"/>
                    <a:pt x="34116" y="-1"/>
                    <a:pt x="76202" y="-1"/>
                  </a:cubicBezTo>
                  <a:lnTo>
                    <a:pt x="76202" y="0"/>
                  </a:lnTo>
                  <a:close/>
                </a:path>
              </a:pathLst>
            </a:custGeom>
            <a:solidFill>
              <a:srgbClr val="993366"/>
            </a:solidFill>
            <a:ln>
              <a:noFill/>
            </a:ln>
            <a:effectLst>
              <a:outerShdw blurRad="63500" dist="75597" dir="1064680" algn="ctr" rotWithShape="0">
                <a:srgbClr val="000000">
                  <a:alpha val="35036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endParaRPr lang="en-US"/>
            </a:p>
          </p:txBody>
        </p:sp>
        <p:sp>
          <p:nvSpPr>
            <p:cNvPr id="7178" name="Freeform 10"/>
            <p:cNvSpPr>
              <a:spLocks noChangeArrowheads="1"/>
            </p:cNvSpPr>
            <p:nvPr/>
          </p:nvSpPr>
          <p:spPr bwMode="auto">
            <a:xfrm rot="11700000" flipH="1">
              <a:off x="2831" y="1101"/>
              <a:ext cx="360" cy="288"/>
            </a:xfrm>
            <a:custGeom>
              <a:avLst/>
              <a:gdLst>
                <a:gd name="T0" fmla="*/ 76202 w 528638"/>
                <a:gd name="T1" fmla="*/ 0 h 457200"/>
                <a:gd name="T2" fmla="*/ 452436 w 528638"/>
                <a:gd name="T3" fmla="*/ 0 h 457200"/>
                <a:gd name="T4" fmla="*/ 452436 w 528638"/>
                <a:gd name="T5" fmla="*/ -1 h 457200"/>
                <a:gd name="T6" fmla="*/ 528638 w 528638"/>
                <a:gd name="T7" fmla="*/ 76202 h 457200"/>
                <a:gd name="T8" fmla="*/ 528638 w 528638"/>
                <a:gd name="T9" fmla="*/ 457200 h 457200"/>
                <a:gd name="T10" fmla="*/ 0 w 528638"/>
                <a:gd name="T11" fmla="*/ 457200 h 457200"/>
                <a:gd name="T12" fmla="*/ 0 w 528638"/>
                <a:gd name="T13" fmla="*/ 76202 h 457200"/>
                <a:gd name="T14" fmla="*/ -1 w 528638"/>
                <a:gd name="T15" fmla="*/ 76201 h 457200"/>
                <a:gd name="T16" fmla="*/ 76202 w 528638"/>
                <a:gd name="T17" fmla="*/ -1 h 457200"/>
                <a:gd name="T18" fmla="*/ 76202 w 528638"/>
                <a:gd name="T19" fmla="*/ 0 h 457200"/>
                <a:gd name="T20" fmla="*/ 22225 w 528638"/>
                <a:gd name="T21" fmla="*/ 22225 h 457200"/>
                <a:gd name="T22" fmla="*/ 506413 w 528638"/>
                <a:gd name="T23" fmla="*/ 457200 h 457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528638" h="457200">
                  <a:moveTo>
                    <a:pt x="76202" y="0"/>
                  </a:moveTo>
                  <a:lnTo>
                    <a:pt x="452436" y="0"/>
                  </a:lnTo>
                  <a:lnTo>
                    <a:pt x="452436" y="-1"/>
                  </a:lnTo>
                  <a:cubicBezTo>
                    <a:pt x="494521" y="-1"/>
                    <a:pt x="528638" y="34116"/>
                    <a:pt x="528638" y="76202"/>
                  </a:cubicBezTo>
                  <a:lnTo>
                    <a:pt x="528638" y="457200"/>
                  </a:lnTo>
                  <a:lnTo>
                    <a:pt x="0" y="457200"/>
                  </a:lnTo>
                  <a:lnTo>
                    <a:pt x="0" y="76202"/>
                  </a:lnTo>
                  <a:lnTo>
                    <a:pt x="-1" y="76201"/>
                  </a:lnTo>
                  <a:cubicBezTo>
                    <a:pt x="-1" y="34116"/>
                    <a:pt x="34116" y="-1"/>
                    <a:pt x="76202" y="-1"/>
                  </a:cubicBezTo>
                  <a:lnTo>
                    <a:pt x="76202" y="0"/>
                  </a:lnTo>
                  <a:close/>
                </a:path>
              </a:pathLst>
            </a:custGeom>
            <a:solidFill>
              <a:srgbClr val="993366"/>
            </a:solidFill>
            <a:ln>
              <a:noFill/>
            </a:ln>
            <a:effectLst>
              <a:outerShdw blurRad="63500" dist="75597" dir="1064680" algn="ctr" rotWithShape="0">
                <a:srgbClr val="000000">
                  <a:alpha val="35036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endParaRPr lang="en-US"/>
            </a:p>
          </p:txBody>
        </p:sp>
        <p:sp>
          <p:nvSpPr>
            <p:cNvPr id="7179" name="Rectangle 11"/>
            <p:cNvSpPr>
              <a:spLocks noChangeArrowheads="1"/>
            </p:cNvSpPr>
            <p:nvPr/>
          </p:nvSpPr>
          <p:spPr bwMode="auto">
            <a:xfrm>
              <a:off x="2969" y="728"/>
              <a:ext cx="793" cy="234"/>
            </a:xfrm>
            <a:prstGeom prst="rect">
              <a:avLst/>
            </a:prstGeom>
            <a:solidFill>
              <a:srgbClr val="9933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noAutofit/>
            </a:bodyPr>
            <a:lstStyle/>
            <a:p>
              <a:pPr algn="ctr">
                <a:buClrTx/>
                <a:tabLst>
                  <a:tab pos="0" algn="l"/>
                  <a:tab pos="400782" algn="l"/>
                  <a:tab pos="801563" algn="l"/>
                  <a:tab pos="1202345" algn="l"/>
                  <a:tab pos="1603126" algn="l"/>
                  <a:tab pos="2003908" algn="l"/>
                  <a:tab pos="2404689" algn="l"/>
                  <a:tab pos="2805471" algn="l"/>
                  <a:tab pos="3206252" algn="l"/>
                  <a:tab pos="3607034" algn="l"/>
                  <a:tab pos="4007815" algn="l"/>
                  <a:tab pos="4408597" algn="l"/>
                  <a:tab pos="4809378" algn="l"/>
                  <a:tab pos="5210160" algn="l"/>
                  <a:tab pos="5610941" algn="l"/>
                  <a:tab pos="6011723" algn="l"/>
                  <a:tab pos="6412504" algn="l"/>
                  <a:tab pos="6813286" algn="l"/>
                  <a:tab pos="7214067" algn="l"/>
                  <a:tab pos="7614849" algn="l"/>
                  <a:tab pos="8015630" algn="l"/>
                </a:tabLst>
              </a:pPr>
              <a:r>
                <a:rPr lang="ru-RU" sz="1600" b="1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Страна </a:t>
              </a:r>
              <a:r>
                <a:rPr lang="es-PE" sz="1600" b="1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2</a:t>
              </a:r>
              <a:endParaRPr lang="es-PE" sz="1600" b="1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7180" name="Group 12"/>
          <p:cNvGrpSpPr>
            <a:grpSpLocks/>
          </p:cNvGrpSpPr>
          <p:nvPr/>
        </p:nvGrpSpPr>
        <p:grpSpPr bwMode="auto">
          <a:xfrm>
            <a:off x="5875570" y="3705393"/>
            <a:ext cx="2969520" cy="2742336"/>
            <a:chOff x="4879" y="381"/>
            <a:chExt cx="1156" cy="1007"/>
          </a:xfrm>
        </p:grpSpPr>
        <p:sp>
          <p:nvSpPr>
            <p:cNvPr id="7181" name="Freeform 13"/>
            <p:cNvSpPr>
              <a:spLocks noChangeArrowheads="1"/>
            </p:cNvSpPr>
            <p:nvPr/>
          </p:nvSpPr>
          <p:spPr bwMode="auto">
            <a:xfrm rot="9900000" flipH="1">
              <a:off x="5616" y="1094"/>
              <a:ext cx="360" cy="287"/>
            </a:xfrm>
            <a:custGeom>
              <a:avLst/>
              <a:gdLst>
                <a:gd name="T0" fmla="*/ 76202 w 528638"/>
                <a:gd name="T1" fmla="*/ 0 h 457200"/>
                <a:gd name="T2" fmla="*/ 452436 w 528638"/>
                <a:gd name="T3" fmla="*/ 0 h 457200"/>
                <a:gd name="T4" fmla="*/ 452436 w 528638"/>
                <a:gd name="T5" fmla="*/ -1 h 457200"/>
                <a:gd name="T6" fmla="*/ 528638 w 528638"/>
                <a:gd name="T7" fmla="*/ 76202 h 457200"/>
                <a:gd name="T8" fmla="*/ 528638 w 528638"/>
                <a:gd name="T9" fmla="*/ 457200 h 457200"/>
                <a:gd name="T10" fmla="*/ 0 w 528638"/>
                <a:gd name="T11" fmla="*/ 457200 h 457200"/>
                <a:gd name="T12" fmla="*/ 0 w 528638"/>
                <a:gd name="T13" fmla="*/ 76202 h 457200"/>
                <a:gd name="T14" fmla="*/ -1 w 528638"/>
                <a:gd name="T15" fmla="*/ 76201 h 457200"/>
                <a:gd name="T16" fmla="*/ 76202 w 528638"/>
                <a:gd name="T17" fmla="*/ -1 h 457200"/>
                <a:gd name="T18" fmla="*/ 76202 w 528638"/>
                <a:gd name="T19" fmla="*/ 0 h 457200"/>
                <a:gd name="T20" fmla="*/ 22225 w 528638"/>
                <a:gd name="T21" fmla="*/ 22225 h 457200"/>
                <a:gd name="T22" fmla="*/ 506413 w 528638"/>
                <a:gd name="T23" fmla="*/ 457200 h 457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528638" h="457200">
                  <a:moveTo>
                    <a:pt x="76202" y="0"/>
                  </a:moveTo>
                  <a:lnTo>
                    <a:pt x="452436" y="0"/>
                  </a:lnTo>
                  <a:lnTo>
                    <a:pt x="452436" y="-1"/>
                  </a:lnTo>
                  <a:cubicBezTo>
                    <a:pt x="494521" y="-1"/>
                    <a:pt x="528638" y="34116"/>
                    <a:pt x="528638" y="76202"/>
                  </a:cubicBezTo>
                  <a:lnTo>
                    <a:pt x="528638" y="457200"/>
                  </a:lnTo>
                  <a:lnTo>
                    <a:pt x="0" y="457200"/>
                  </a:lnTo>
                  <a:lnTo>
                    <a:pt x="0" y="76202"/>
                  </a:lnTo>
                  <a:lnTo>
                    <a:pt x="-1" y="76201"/>
                  </a:lnTo>
                  <a:cubicBezTo>
                    <a:pt x="-1" y="34116"/>
                    <a:pt x="34116" y="-1"/>
                    <a:pt x="76202" y="-1"/>
                  </a:cubicBezTo>
                  <a:lnTo>
                    <a:pt x="76202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ffectLst>
              <a:outerShdw blurRad="63500" dist="75597" dir="1064680" algn="ctr" rotWithShape="0">
                <a:srgbClr val="000000">
                  <a:alpha val="35036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endParaRPr lang="en-US"/>
            </a:p>
          </p:txBody>
        </p:sp>
        <p:sp>
          <p:nvSpPr>
            <p:cNvPr id="7182" name="Freeform 14"/>
            <p:cNvSpPr>
              <a:spLocks noChangeArrowheads="1"/>
            </p:cNvSpPr>
            <p:nvPr/>
          </p:nvSpPr>
          <p:spPr bwMode="auto">
            <a:xfrm rot="11700000" flipH="1">
              <a:off x="4921" y="1100"/>
              <a:ext cx="360" cy="288"/>
            </a:xfrm>
            <a:custGeom>
              <a:avLst/>
              <a:gdLst>
                <a:gd name="T0" fmla="*/ 76202 w 528638"/>
                <a:gd name="T1" fmla="*/ 0 h 457200"/>
                <a:gd name="T2" fmla="*/ 452436 w 528638"/>
                <a:gd name="T3" fmla="*/ 0 h 457200"/>
                <a:gd name="T4" fmla="*/ 452436 w 528638"/>
                <a:gd name="T5" fmla="*/ -1 h 457200"/>
                <a:gd name="T6" fmla="*/ 528638 w 528638"/>
                <a:gd name="T7" fmla="*/ 76202 h 457200"/>
                <a:gd name="T8" fmla="*/ 528638 w 528638"/>
                <a:gd name="T9" fmla="*/ 457200 h 457200"/>
                <a:gd name="T10" fmla="*/ 0 w 528638"/>
                <a:gd name="T11" fmla="*/ 457200 h 457200"/>
                <a:gd name="T12" fmla="*/ 0 w 528638"/>
                <a:gd name="T13" fmla="*/ 76202 h 457200"/>
                <a:gd name="T14" fmla="*/ -1 w 528638"/>
                <a:gd name="T15" fmla="*/ 76201 h 457200"/>
                <a:gd name="T16" fmla="*/ 76202 w 528638"/>
                <a:gd name="T17" fmla="*/ -1 h 457200"/>
                <a:gd name="T18" fmla="*/ 76202 w 528638"/>
                <a:gd name="T19" fmla="*/ 0 h 457200"/>
                <a:gd name="T20" fmla="*/ 22225 w 528638"/>
                <a:gd name="T21" fmla="*/ 22225 h 457200"/>
                <a:gd name="T22" fmla="*/ 506413 w 528638"/>
                <a:gd name="T23" fmla="*/ 457200 h 457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528638" h="457200">
                  <a:moveTo>
                    <a:pt x="76202" y="0"/>
                  </a:moveTo>
                  <a:lnTo>
                    <a:pt x="452436" y="0"/>
                  </a:lnTo>
                  <a:lnTo>
                    <a:pt x="452436" y="-1"/>
                  </a:lnTo>
                  <a:cubicBezTo>
                    <a:pt x="494521" y="-1"/>
                    <a:pt x="528638" y="34116"/>
                    <a:pt x="528638" y="76202"/>
                  </a:cubicBezTo>
                  <a:lnTo>
                    <a:pt x="528638" y="457200"/>
                  </a:lnTo>
                  <a:lnTo>
                    <a:pt x="0" y="457200"/>
                  </a:lnTo>
                  <a:lnTo>
                    <a:pt x="0" y="76202"/>
                  </a:lnTo>
                  <a:lnTo>
                    <a:pt x="-1" y="76201"/>
                  </a:lnTo>
                  <a:cubicBezTo>
                    <a:pt x="-1" y="34116"/>
                    <a:pt x="34116" y="-1"/>
                    <a:pt x="76202" y="-1"/>
                  </a:cubicBezTo>
                  <a:lnTo>
                    <a:pt x="76202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ffectLst>
              <a:outerShdw blurRad="63500" dist="75597" dir="1064680" algn="ctr" rotWithShape="0">
                <a:srgbClr val="000000">
                  <a:alpha val="35036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endParaRPr lang="en-US"/>
            </a:p>
          </p:txBody>
        </p:sp>
        <p:sp>
          <p:nvSpPr>
            <p:cNvPr id="7183" name="Freeform 15"/>
            <p:cNvSpPr>
              <a:spLocks noChangeArrowheads="1"/>
            </p:cNvSpPr>
            <p:nvPr/>
          </p:nvSpPr>
          <p:spPr bwMode="auto">
            <a:xfrm rot="900000">
              <a:off x="5675" y="381"/>
              <a:ext cx="360" cy="288"/>
            </a:xfrm>
            <a:custGeom>
              <a:avLst/>
              <a:gdLst>
                <a:gd name="T0" fmla="*/ 76202 w 528638"/>
                <a:gd name="T1" fmla="*/ 0 h 457200"/>
                <a:gd name="T2" fmla="*/ 452436 w 528638"/>
                <a:gd name="T3" fmla="*/ 0 h 457200"/>
                <a:gd name="T4" fmla="*/ 452436 w 528638"/>
                <a:gd name="T5" fmla="*/ -1 h 457200"/>
                <a:gd name="T6" fmla="*/ 528638 w 528638"/>
                <a:gd name="T7" fmla="*/ 76202 h 457200"/>
                <a:gd name="T8" fmla="*/ 528638 w 528638"/>
                <a:gd name="T9" fmla="*/ 457200 h 457200"/>
                <a:gd name="T10" fmla="*/ 0 w 528638"/>
                <a:gd name="T11" fmla="*/ 457200 h 457200"/>
                <a:gd name="T12" fmla="*/ 0 w 528638"/>
                <a:gd name="T13" fmla="*/ 76202 h 457200"/>
                <a:gd name="T14" fmla="*/ -1 w 528638"/>
                <a:gd name="T15" fmla="*/ 76201 h 457200"/>
                <a:gd name="T16" fmla="*/ 76202 w 528638"/>
                <a:gd name="T17" fmla="*/ -1 h 457200"/>
                <a:gd name="T18" fmla="*/ 76202 w 528638"/>
                <a:gd name="T19" fmla="*/ 0 h 457200"/>
                <a:gd name="T20" fmla="*/ 22225 w 528638"/>
                <a:gd name="T21" fmla="*/ 22225 h 457200"/>
                <a:gd name="T22" fmla="*/ 506413 w 528638"/>
                <a:gd name="T23" fmla="*/ 457200 h 457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528638" h="457200">
                  <a:moveTo>
                    <a:pt x="76202" y="0"/>
                  </a:moveTo>
                  <a:lnTo>
                    <a:pt x="452436" y="0"/>
                  </a:lnTo>
                  <a:lnTo>
                    <a:pt x="452436" y="-1"/>
                  </a:lnTo>
                  <a:cubicBezTo>
                    <a:pt x="494521" y="-1"/>
                    <a:pt x="528638" y="34116"/>
                    <a:pt x="528638" y="76202"/>
                  </a:cubicBezTo>
                  <a:lnTo>
                    <a:pt x="528638" y="457200"/>
                  </a:lnTo>
                  <a:lnTo>
                    <a:pt x="0" y="457200"/>
                  </a:lnTo>
                  <a:lnTo>
                    <a:pt x="0" y="76202"/>
                  </a:lnTo>
                  <a:lnTo>
                    <a:pt x="-1" y="76201"/>
                  </a:lnTo>
                  <a:cubicBezTo>
                    <a:pt x="-1" y="34116"/>
                    <a:pt x="34116" y="-1"/>
                    <a:pt x="76202" y="-1"/>
                  </a:cubicBezTo>
                  <a:lnTo>
                    <a:pt x="76202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ffectLst>
              <a:outerShdw blurRad="63500" dist="75597" dir="1064680" algn="ctr" rotWithShape="0">
                <a:srgbClr val="000000">
                  <a:alpha val="35036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4" name="Freeform 16"/>
            <p:cNvSpPr>
              <a:spLocks noChangeArrowheads="1"/>
            </p:cNvSpPr>
            <p:nvPr/>
          </p:nvSpPr>
          <p:spPr bwMode="auto">
            <a:xfrm rot="20700000">
              <a:off x="4879" y="384"/>
              <a:ext cx="360" cy="288"/>
            </a:xfrm>
            <a:custGeom>
              <a:avLst/>
              <a:gdLst>
                <a:gd name="T0" fmla="*/ 76202 w 528638"/>
                <a:gd name="T1" fmla="*/ 0 h 457200"/>
                <a:gd name="T2" fmla="*/ 452436 w 528638"/>
                <a:gd name="T3" fmla="*/ 0 h 457200"/>
                <a:gd name="T4" fmla="*/ 452436 w 528638"/>
                <a:gd name="T5" fmla="*/ -1 h 457200"/>
                <a:gd name="T6" fmla="*/ 528638 w 528638"/>
                <a:gd name="T7" fmla="*/ 76202 h 457200"/>
                <a:gd name="T8" fmla="*/ 528638 w 528638"/>
                <a:gd name="T9" fmla="*/ 457200 h 457200"/>
                <a:gd name="T10" fmla="*/ 0 w 528638"/>
                <a:gd name="T11" fmla="*/ 457200 h 457200"/>
                <a:gd name="T12" fmla="*/ 0 w 528638"/>
                <a:gd name="T13" fmla="*/ 76202 h 457200"/>
                <a:gd name="T14" fmla="*/ -1 w 528638"/>
                <a:gd name="T15" fmla="*/ 76201 h 457200"/>
                <a:gd name="T16" fmla="*/ 76202 w 528638"/>
                <a:gd name="T17" fmla="*/ -1 h 457200"/>
                <a:gd name="T18" fmla="*/ 76202 w 528638"/>
                <a:gd name="T19" fmla="*/ 0 h 457200"/>
                <a:gd name="T20" fmla="*/ 22225 w 528638"/>
                <a:gd name="T21" fmla="*/ 22225 h 457200"/>
                <a:gd name="T22" fmla="*/ 506413 w 528638"/>
                <a:gd name="T23" fmla="*/ 457200 h 457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528638" h="457200">
                  <a:moveTo>
                    <a:pt x="76202" y="0"/>
                  </a:moveTo>
                  <a:lnTo>
                    <a:pt x="452436" y="0"/>
                  </a:lnTo>
                  <a:lnTo>
                    <a:pt x="452436" y="-1"/>
                  </a:lnTo>
                  <a:cubicBezTo>
                    <a:pt x="494521" y="-1"/>
                    <a:pt x="528638" y="34116"/>
                    <a:pt x="528638" y="76202"/>
                  </a:cubicBezTo>
                  <a:lnTo>
                    <a:pt x="528638" y="457200"/>
                  </a:lnTo>
                  <a:lnTo>
                    <a:pt x="0" y="457200"/>
                  </a:lnTo>
                  <a:lnTo>
                    <a:pt x="0" y="76202"/>
                  </a:lnTo>
                  <a:lnTo>
                    <a:pt x="-1" y="76201"/>
                  </a:lnTo>
                  <a:cubicBezTo>
                    <a:pt x="-1" y="34116"/>
                    <a:pt x="34116" y="-1"/>
                    <a:pt x="76202" y="-1"/>
                  </a:cubicBezTo>
                  <a:lnTo>
                    <a:pt x="76202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ffectLst>
              <a:outerShdw blurRad="63500" dist="75597" dir="1064680" algn="ctr" rotWithShape="0">
                <a:srgbClr val="000000">
                  <a:alpha val="35036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5" name="Rectangle 17"/>
            <p:cNvSpPr>
              <a:spLocks noChangeArrowheads="1"/>
            </p:cNvSpPr>
            <p:nvPr/>
          </p:nvSpPr>
          <p:spPr bwMode="auto">
            <a:xfrm>
              <a:off x="5079" y="741"/>
              <a:ext cx="793" cy="234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noAutofit/>
            </a:bodyPr>
            <a:lstStyle/>
            <a:p>
              <a:pPr algn="ctr">
                <a:buClrTx/>
                <a:tabLst>
                  <a:tab pos="0" algn="l"/>
                  <a:tab pos="400782" algn="l"/>
                  <a:tab pos="801563" algn="l"/>
                  <a:tab pos="1202345" algn="l"/>
                  <a:tab pos="1603126" algn="l"/>
                  <a:tab pos="2003908" algn="l"/>
                  <a:tab pos="2404689" algn="l"/>
                  <a:tab pos="2805471" algn="l"/>
                  <a:tab pos="3206252" algn="l"/>
                  <a:tab pos="3607034" algn="l"/>
                  <a:tab pos="4007815" algn="l"/>
                  <a:tab pos="4408597" algn="l"/>
                  <a:tab pos="4809378" algn="l"/>
                  <a:tab pos="5210160" algn="l"/>
                  <a:tab pos="5610941" algn="l"/>
                  <a:tab pos="6011723" algn="l"/>
                  <a:tab pos="6412504" algn="l"/>
                  <a:tab pos="6813286" algn="l"/>
                  <a:tab pos="7214067" algn="l"/>
                  <a:tab pos="7614849" algn="l"/>
                  <a:tab pos="8015630" algn="l"/>
                </a:tabLst>
              </a:pPr>
              <a:r>
                <a:rPr lang="ru-RU" sz="1600" b="1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Страна </a:t>
              </a:r>
              <a:r>
                <a:rPr lang="es-PE" sz="1600" b="1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3</a:t>
              </a:r>
              <a:endParaRPr lang="es-PE" sz="1600" b="1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cxnSp>
        <p:nvCxnSpPr>
          <p:cNvPr id="4" name="Straight Arrow Connector 3"/>
          <p:cNvCxnSpPr/>
          <p:nvPr/>
        </p:nvCxnSpPr>
        <p:spPr bwMode="auto">
          <a:xfrm flipH="1" flipV="1">
            <a:off x="6005926" y="1079660"/>
            <a:ext cx="782142" cy="34549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4" name="Straight Arrow Connector 23"/>
          <p:cNvCxnSpPr/>
          <p:nvPr/>
        </p:nvCxnSpPr>
        <p:spPr bwMode="auto">
          <a:xfrm flipH="1">
            <a:off x="6071105" y="1770642"/>
            <a:ext cx="716963" cy="62188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9" name="Rectangle 8"/>
          <p:cNvSpPr/>
          <p:nvPr/>
        </p:nvSpPr>
        <p:spPr>
          <a:xfrm>
            <a:off x="6883344" y="1425151"/>
            <a:ext cx="1041606" cy="327160"/>
          </a:xfrm>
          <a:prstGeom prst="rect">
            <a:avLst/>
          </a:prstGeom>
        </p:spPr>
        <p:txBody>
          <a:bodyPr wrap="none" lIns="80156" tIns="40078" rIns="80156" bIns="40078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16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Регионы</a:t>
            </a:r>
            <a:endParaRPr lang="es-PE" sz="16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04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>
            <a:spLocks noChangeArrowheads="1"/>
          </p:cNvSpPr>
          <p:nvPr/>
        </p:nvSpPr>
        <p:spPr bwMode="auto">
          <a:xfrm>
            <a:off x="304800" y="1839741"/>
            <a:ext cx="8033250" cy="259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39447" rIns="78894" bIns="39447"/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marL="801563" indent="-801563">
              <a:buAutoNum type="arabicPeriod"/>
            </a:pPr>
            <a:r>
              <a:rPr lang="ru-RU" sz="2500" b="1" dirty="0" smtClean="0">
                <a:latin typeface="Arial" charset="0"/>
              </a:rPr>
              <a:t>Решения на уровне регионов принимаются </a:t>
            </a:r>
            <a:r>
              <a:rPr lang="ru-RU" sz="2500" b="1" u="sng" dirty="0" smtClean="0">
                <a:solidFill>
                  <a:srgbClr val="FF6600"/>
                </a:solidFill>
                <a:latin typeface="Arial" charset="0"/>
              </a:rPr>
              <a:t>самостоятельно.</a:t>
            </a:r>
            <a:endParaRPr lang="en-US" sz="2500" b="1" u="sng" dirty="0">
              <a:solidFill>
                <a:srgbClr val="FF6600"/>
              </a:solidFill>
              <a:latin typeface="Arial" charset="0"/>
            </a:endParaRPr>
          </a:p>
          <a:p>
            <a:pPr marL="801563" indent="-801563">
              <a:buAutoNum type="arabicPeriod"/>
            </a:pPr>
            <a:endParaRPr lang="en-US" sz="2500" b="1" dirty="0">
              <a:latin typeface="Arial" charset="0"/>
            </a:endParaRPr>
          </a:p>
          <a:p>
            <a:pPr marL="801563" indent="-801563">
              <a:buAutoNum type="arabicPeriod"/>
            </a:pPr>
            <a:endParaRPr lang="en-US" sz="2500" b="1" dirty="0">
              <a:latin typeface="Arial" charset="0"/>
            </a:endParaRPr>
          </a:p>
          <a:p>
            <a:pPr marL="801563" indent="-801563">
              <a:buAutoNum type="arabicPeriod"/>
            </a:pPr>
            <a:endParaRPr lang="en-US" sz="2500" b="1" dirty="0">
              <a:latin typeface="Arial" charset="0"/>
            </a:endParaRPr>
          </a:p>
          <a:p>
            <a:pPr marL="801563" indent="-801563">
              <a:buAutoNum type="arabicPeriod"/>
            </a:pPr>
            <a:r>
              <a:rPr lang="ru-RU" sz="2500" b="1" dirty="0" smtClean="0">
                <a:latin typeface="Arial" charset="0"/>
              </a:rPr>
              <a:t>Решения на уровне страны принимаются </a:t>
            </a:r>
            <a:r>
              <a:rPr lang="ru-RU" sz="2500" b="1" u="sng" dirty="0" smtClean="0">
                <a:solidFill>
                  <a:srgbClr val="FF6600"/>
                </a:solidFill>
                <a:latin typeface="Arial" charset="0"/>
              </a:rPr>
              <a:t>в команде.</a:t>
            </a:r>
            <a:endParaRPr lang="en-US" sz="2500" b="1" u="sng" dirty="0">
              <a:solidFill>
                <a:srgbClr val="FF6600"/>
              </a:solidFill>
              <a:latin typeface="Arial" charset="0"/>
            </a:endParaRPr>
          </a:p>
          <a:p>
            <a:pPr marL="996387" lvl="1" indent="-345117">
              <a:buFont typeface="Arial"/>
              <a:buChar char="•"/>
            </a:pPr>
            <a:r>
              <a:rPr lang="ru-RU" sz="2500" b="1" dirty="0" smtClean="0">
                <a:latin typeface="Arial" charset="0"/>
              </a:rPr>
              <a:t>Инвестиции в развитие осуществляются по умолчанию.</a:t>
            </a:r>
            <a:endParaRPr lang="en-US" sz="2500" b="1" dirty="0">
              <a:latin typeface="Arial" charset="0"/>
            </a:endParaRPr>
          </a:p>
          <a:p>
            <a:pPr marL="996387" lvl="1" indent="-345117">
              <a:buFont typeface="Arial"/>
              <a:buChar char="•"/>
            </a:pPr>
            <a:r>
              <a:rPr lang="ru-RU" sz="2500" b="1" dirty="0" smtClean="0">
                <a:latin typeface="Arial" charset="0"/>
              </a:rPr>
              <a:t>Инвестиции в защиту требуют консенсуса.</a:t>
            </a:r>
            <a:endParaRPr lang="en-US" sz="2500" dirty="0"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000" y="388678"/>
            <a:ext cx="8114824" cy="573381"/>
          </a:xfrm>
          <a:prstGeom prst="rect">
            <a:avLst/>
          </a:prstGeom>
        </p:spPr>
        <p:txBody>
          <a:bodyPr wrap="none" lIns="80156" tIns="40078" rIns="80156" bIns="40078">
            <a:spAutoFit/>
          </a:bodyPr>
          <a:lstStyle/>
          <a:p>
            <a:pPr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Решения на уровне страны и регионов</a:t>
            </a:r>
            <a:endParaRPr lang="en-US" sz="32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38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 bwMode="auto">
          <a:xfrm>
            <a:off x="335397" y="3014411"/>
            <a:ext cx="8603562" cy="1243768"/>
          </a:xfrm>
          <a:prstGeom prst="rect">
            <a:avLst/>
          </a:prstGeom>
          <a:solidFill>
            <a:srgbClr val="FFCC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0156" tIns="40078" rIns="80156" bIns="40078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1941775" y="388678"/>
            <a:ext cx="6997184" cy="950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78894" tIns="41025" rIns="78894" bIns="41025">
            <a:spAutoFit/>
          </a:bodyPr>
          <a:lstStyle/>
          <a:p>
            <a:pPr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en-US" sz="32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1. </a:t>
            </a:r>
            <a:r>
              <a:rPr lang="ru-RU" sz="32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Научные данные</a:t>
            </a:r>
            <a:endParaRPr lang="en-US" sz="32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Вероятность</a:t>
            </a:r>
            <a:r>
              <a:rPr lang="en-US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, </a:t>
            </a:r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прогнозы и </a:t>
            </a:r>
            <a:r>
              <a:rPr lang="ru-RU" sz="1400" b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т.д</a:t>
            </a:r>
            <a:r>
              <a:rPr lang="en-US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.</a:t>
            </a:r>
          </a:p>
        </p:txBody>
      </p:sp>
      <p:grpSp>
        <p:nvGrpSpPr>
          <p:cNvPr id="7187" name="Group 19"/>
          <p:cNvGrpSpPr>
            <a:grpSpLocks/>
          </p:cNvGrpSpPr>
          <p:nvPr/>
        </p:nvGrpSpPr>
        <p:grpSpPr bwMode="auto">
          <a:xfrm>
            <a:off x="1964860" y="3152607"/>
            <a:ext cx="7777967" cy="951540"/>
            <a:chOff x="664" y="3023"/>
            <a:chExt cx="5728" cy="661"/>
          </a:xfrm>
        </p:grpSpPr>
        <p:sp>
          <p:nvSpPr>
            <p:cNvPr id="7188" name="Rectangle 20"/>
            <p:cNvSpPr>
              <a:spLocks noChangeArrowheads="1"/>
            </p:cNvSpPr>
            <p:nvPr/>
          </p:nvSpPr>
          <p:spPr bwMode="auto">
            <a:xfrm>
              <a:off x="664" y="3023"/>
              <a:ext cx="5728" cy="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Aft>
                  <a:spcPts val="1052"/>
                </a:spcAft>
                <a:buClrTx/>
                <a:tabLst>
                  <a:tab pos="0" algn="l"/>
                  <a:tab pos="400782" algn="l"/>
                  <a:tab pos="801563" algn="l"/>
                  <a:tab pos="1202345" algn="l"/>
                  <a:tab pos="1603126" algn="l"/>
                  <a:tab pos="2003908" algn="l"/>
                  <a:tab pos="2404689" algn="l"/>
                  <a:tab pos="2805471" algn="l"/>
                  <a:tab pos="3206252" algn="l"/>
                  <a:tab pos="3607034" algn="l"/>
                  <a:tab pos="4007815" algn="l"/>
                  <a:tab pos="4408597" algn="l"/>
                  <a:tab pos="4809378" algn="l"/>
                  <a:tab pos="5210160" algn="l"/>
                  <a:tab pos="5610941" algn="l"/>
                  <a:tab pos="6011723" algn="l"/>
                  <a:tab pos="6412504" algn="l"/>
                  <a:tab pos="6813286" algn="l"/>
                  <a:tab pos="7214067" algn="l"/>
                  <a:tab pos="7614849" algn="l"/>
                  <a:tab pos="8015630" algn="l"/>
                </a:tabLst>
              </a:pPr>
              <a:r>
                <a:rPr lang="en-US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3. </a:t>
              </a:r>
              <a:r>
                <a:rPr lang="ru-RU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Наблюдения</a:t>
              </a:r>
              <a:endParaRPr lang="en-US" sz="3200" b="1" u="sng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  <a:p>
              <a:pPr>
                <a:spcAft>
                  <a:spcPts val="1052"/>
                </a:spcAft>
                <a:buClrTx/>
                <a:tabLst>
                  <a:tab pos="0" algn="l"/>
                  <a:tab pos="400782" algn="l"/>
                  <a:tab pos="801563" algn="l"/>
                  <a:tab pos="1202345" algn="l"/>
                  <a:tab pos="1603126" algn="l"/>
                  <a:tab pos="2003908" algn="l"/>
                  <a:tab pos="2404689" algn="l"/>
                  <a:tab pos="2805471" algn="l"/>
                  <a:tab pos="3206252" algn="l"/>
                  <a:tab pos="3607034" algn="l"/>
                  <a:tab pos="4007815" algn="l"/>
                  <a:tab pos="4408597" algn="l"/>
                  <a:tab pos="4809378" algn="l"/>
                  <a:tab pos="5210160" algn="l"/>
                  <a:tab pos="5610941" algn="l"/>
                  <a:tab pos="6011723" algn="l"/>
                  <a:tab pos="6412504" algn="l"/>
                  <a:tab pos="6813286" algn="l"/>
                  <a:tab pos="7214067" algn="l"/>
                  <a:tab pos="7614849" algn="l"/>
                  <a:tab pos="8015630" algn="l"/>
                </a:tabLst>
              </a:pPr>
              <a:r>
                <a:rPr lang="ru-RU" sz="1400" b="1" u="sng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Осадки</a:t>
              </a:r>
              <a:r>
                <a:rPr lang="en-US" sz="1400" b="1" u="sng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, </a:t>
              </a:r>
              <a:r>
                <a:rPr lang="ru-RU" sz="1400" b="1" u="sng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решения команды</a:t>
              </a:r>
              <a:endParaRPr lang="en-US" sz="1400" b="1" u="sng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7193" name="Group 25"/>
            <p:cNvGrpSpPr>
              <a:grpSpLocks/>
            </p:cNvGrpSpPr>
            <p:nvPr/>
          </p:nvGrpSpPr>
          <p:grpSpPr bwMode="auto">
            <a:xfrm>
              <a:off x="3104" y="3111"/>
              <a:ext cx="504" cy="451"/>
              <a:chOff x="3104" y="3111"/>
              <a:chExt cx="504" cy="451"/>
            </a:xfrm>
          </p:grpSpPr>
          <p:sp>
            <p:nvSpPr>
              <p:cNvPr id="7194" name="Freeform 26"/>
              <p:cNvSpPr>
                <a:spLocks noChangeArrowheads="1"/>
              </p:cNvSpPr>
              <p:nvPr/>
            </p:nvSpPr>
            <p:spPr bwMode="auto">
              <a:xfrm>
                <a:off x="3104" y="3111"/>
                <a:ext cx="504" cy="451"/>
              </a:xfrm>
              <a:custGeom>
                <a:avLst/>
                <a:gdLst>
                  <a:gd name="T0" fmla="*/ 0 w 3599609"/>
                  <a:gd name="T1" fmla="*/ 1801924 h 3603848"/>
                  <a:gd name="T2" fmla="*/ 1799805 w 3599609"/>
                  <a:gd name="T3" fmla="*/ 0 h 3603848"/>
                  <a:gd name="T4" fmla="*/ 3599610 w 3599609"/>
                  <a:gd name="T5" fmla="*/ 1801924 h 3603848"/>
                  <a:gd name="T6" fmla="*/ 1799805 w 3599609"/>
                  <a:gd name="T7" fmla="*/ 3603848 h 3603848"/>
                  <a:gd name="T8" fmla="*/ 0 w 3599609"/>
                  <a:gd name="T9" fmla="*/ 1801924 h 3603848"/>
                  <a:gd name="T10" fmla="*/ 1226315 w 3599609"/>
                  <a:gd name="T11" fmla="*/ 1801924 h 3603848"/>
                  <a:gd name="T12" fmla="*/ 1799805 w 3599609"/>
                  <a:gd name="T13" fmla="*/ 2377533 h 3603848"/>
                  <a:gd name="T14" fmla="*/ 2373295 w 3599609"/>
                  <a:gd name="T15" fmla="*/ 1801924 h 3603848"/>
                  <a:gd name="T16" fmla="*/ 1799805 w 3599609"/>
                  <a:gd name="T17" fmla="*/ 1226315 h 3603848"/>
                  <a:gd name="T18" fmla="*/ 1226315 w 3599609"/>
                  <a:gd name="T19" fmla="*/ 1801924 h 3603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99609" h="3603848">
                    <a:moveTo>
                      <a:pt x="0" y="1801924"/>
                    </a:moveTo>
                    <a:cubicBezTo>
                      <a:pt x="0" y="806749"/>
                      <a:pt x="805800" y="0"/>
                      <a:pt x="1799805" y="0"/>
                    </a:cubicBezTo>
                    <a:cubicBezTo>
                      <a:pt x="2793810" y="0"/>
                      <a:pt x="3599610" y="806749"/>
                      <a:pt x="3599610" y="1801924"/>
                    </a:cubicBezTo>
                    <a:cubicBezTo>
                      <a:pt x="3599610" y="2797099"/>
                      <a:pt x="2793810" y="3603848"/>
                      <a:pt x="1799805" y="3603848"/>
                    </a:cubicBezTo>
                    <a:cubicBezTo>
                      <a:pt x="805800" y="3603848"/>
                      <a:pt x="0" y="2797099"/>
                      <a:pt x="0" y="1801924"/>
                    </a:cubicBezTo>
                    <a:close/>
                    <a:moveTo>
                      <a:pt x="1226315" y="1801924"/>
                    </a:moveTo>
                    <a:cubicBezTo>
                      <a:pt x="1226315" y="2119824"/>
                      <a:pt x="1483075" y="2377533"/>
                      <a:pt x="1799805" y="2377533"/>
                    </a:cubicBezTo>
                    <a:cubicBezTo>
                      <a:pt x="2116535" y="2377533"/>
                      <a:pt x="2373295" y="2119824"/>
                      <a:pt x="2373295" y="1801924"/>
                    </a:cubicBezTo>
                    <a:cubicBezTo>
                      <a:pt x="2373295" y="1484024"/>
                      <a:pt x="2116535" y="1226315"/>
                      <a:pt x="1799805" y="1226315"/>
                    </a:cubicBezTo>
                    <a:cubicBezTo>
                      <a:pt x="1483075" y="1226315"/>
                      <a:pt x="1226315" y="1484024"/>
                      <a:pt x="1226315" y="18019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360" cap="flat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63500" dist="75597" dir="1064680" algn="ctr" rotWithShape="0">
                  <a:srgbClr val="000000">
                    <a:alpha val="35036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7195" name="Picture 2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82" t="21608" r="48839" b="22122"/>
              <a:stretch>
                <a:fillRect/>
              </a:stretch>
            </p:blipFill>
            <p:spPr bwMode="auto">
              <a:xfrm>
                <a:off x="3223" y="3198"/>
                <a:ext cx="260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 l="3882" t="21608" r="48839" b="22122"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7196" name="Freeform 28"/>
              <p:cNvSpPr>
                <a:spLocks noChangeArrowheads="1"/>
              </p:cNvSpPr>
              <p:nvPr/>
            </p:nvSpPr>
            <p:spPr bwMode="auto">
              <a:xfrm>
                <a:off x="3161" y="3143"/>
                <a:ext cx="381" cy="367"/>
              </a:xfrm>
              <a:custGeom>
                <a:avLst/>
                <a:gdLst>
                  <a:gd name="T0" fmla="*/ 0 w 2721085"/>
                  <a:gd name="T1" fmla="*/ 1463814 h 2927627"/>
                  <a:gd name="T2" fmla="*/ 1360543 w 2721085"/>
                  <a:gd name="T3" fmla="*/ 0 h 2927627"/>
                  <a:gd name="T4" fmla="*/ 2721086 w 2721085"/>
                  <a:gd name="T5" fmla="*/ 1463814 h 2927627"/>
                  <a:gd name="T6" fmla="*/ 1360543 w 2721085"/>
                  <a:gd name="T7" fmla="*/ 2927628 h 2927627"/>
                  <a:gd name="T8" fmla="*/ 0 w 2721085"/>
                  <a:gd name="T9" fmla="*/ 1463814 h 2927627"/>
                  <a:gd name="T10" fmla="*/ 428326 w 2721085"/>
                  <a:gd name="T11" fmla="*/ 1463814 h 2927627"/>
                  <a:gd name="T12" fmla="*/ 1360543 w 2721085"/>
                  <a:gd name="T13" fmla="*/ 2499302 h 2927627"/>
                  <a:gd name="T14" fmla="*/ 2292760 w 2721085"/>
                  <a:gd name="T15" fmla="*/ 1463814 h 2927627"/>
                  <a:gd name="T16" fmla="*/ 1360543 w 2721085"/>
                  <a:gd name="T17" fmla="*/ 428326 h 2927627"/>
                  <a:gd name="T18" fmla="*/ 428326 w 2721085"/>
                  <a:gd name="T19" fmla="*/ 1463814 h 2927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21085" h="2927627">
                    <a:moveTo>
                      <a:pt x="0" y="1463814"/>
                    </a:moveTo>
                    <a:cubicBezTo>
                      <a:pt x="0" y="655372"/>
                      <a:pt x="609136" y="0"/>
                      <a:pt x="1360543" y="0"/>
                    </a:cubicBezTo>
                    <a:cubicBezTo>
                      <a:pt x="2111950" y="0"/>
                      <a:pt x="2721086" y="655372"/>
                      <a:pt x="2721086" y="1463814"/>
                    </a:cubicBezTo>
                    <a:cubicBezTo>
                      <a:pt x="2721086" y="2272256"/>
                      <a:pt x="2111950" y="2927628"/>
                      <a:pt x="1360543" y="2927628"/>
                    </a:cubicBezTo>
                    <a:cubicBezTo>
                      <a:pt x="609136" y="2927628"/>
                      <a:pt x="0" y="2272256"/>
                      <a:pt x="0" y="1463814"/>
                    </a:cubicBezTo>
                    <a:close/>
                    <a:moveTo>
                      <a:pt x="428326" y="1463814"/>
                    </a:moveTo>
                    <a:cubicBezTo>
                      <a:pt x="428326" y="2035698"/>
                      <a:pt x="845694" y="2499302"/>
                      <a:pt x="1360543" y="2499302"/>
                    </a:cubicBezTo>
                    <a:cubicBezTo>
                      <a:pt x="1875392" y="2499302"/>
                      <a:pt x="2292760" y="2035698"/>
                      <a:pt x="2292760" y="1463814"/>
                    </a:cubicBezTo>
                    <a:cubicBezTo>
                      <a:pt x="2292760" y="891930"/>
                      <a:pt x="1875392" y="428326"/>
                      <a:pt x="1360543" y="428326"/>
                    </a:cubicBezTo>
                    <a:cubicBezTo>
                      <a:pt x="845694" y="428326"/>
                      <a:pt x="428326" y="891930"/>
                      <a:pt x="428326" y="14638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360" cap="flat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63500" dist="75597" dir="1064680" algn="ctr" rotWithShape="0">
                  <a:srgbClr val="000000">
                    <a:alpha val="35036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008312" y="4534572"/>
            <a:ext cx="7777967" cy="951540"/>
            <a:chOff x="2347912" y="5000625"/>
            <a:chExt cx="9093200" cy="1049337"/>
          </a:xfrm>
        </p:grpSpPr>
        <p:grpSp>
          <p:nvGrpSpPr>
            <p:cNvPr id="7197" name="Group 29"/>
            <p:cNvGrpSpPr>
              <a:grpSpLocks/>
            </p:cNvGrpSpPr>
            <p:nvPr/>
          </p:nvGrpSpPr>
          <p:grpSpPr bwMode="auto">
            <a:xfrm>
              <a:off x="2347912" y="5000625"/>
              <a:ext cx="9093200" cy="1049337"/>
              <a:chOff x="664" y="3713"/>
              <a:chExt cx="5728" cy="661"/>
            </a:xfrm>
          </p:grpSpPr>
          <p:sp>
            <p:nvSpPr>
              <p:cNvPr id="7198" name="Rectangle 30"/>
              <p:cNvSpPr>
                <a:spLocks noChangeArrowheads="1"/>
              </p:cNvSpPr>
              <p:nvPr/>
            </p:nvSpPr>
            <p:spPr bwMode="auto">
              <a:xfrm>
                <a:off x="664" y="3713"/>
                <a:ext cx="5728" cy="6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es-PE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4. </a:t>
                </a:r>
                <a:r>
                  <a:rPr lang="ru-RU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Результаты</a:t>
                </a:r>
                <a:endParaRPr lang="es-PE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ru-RU" sz="14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Кризис</a:t>
                </a:r>
                <a:r>
                  <a:rPr lang="es-PE" sz="14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….</a:t>
                </a:r>
                <a:r>
                  <a:rPr lang="ru-RU" sz="14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или очки за процветание</a:t>
                </a:r>
                <a:r>
                  <a:rPr lang="es-PE" sz="14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?</a:t>
                </a:r>
              </a:p>
            </p:txBody>
          </p:sp>
        </p:grpSp>
        <p:pic>
          <p:nvPicPr>
            <p:cNvPr id="7201" name="Picture 3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5569" y="5076825"/>
              <a:ext cx="1303867" cy="838200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7202" name="Picture 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4836" y="5076825"/>
              <a:ext cx="1221271" cy="838128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1964860" y="1701544"/>
            <a:ext cx="5996422" cy="951541"/>
            <a:chOff x="2297112" y="1876425"/>
            <a:chExt cx="7010400" cy="1049338"/>
          </a:xfrm>
        </p:grpSpPr>
        <p:grpSp>
          <p:nvGrpSpPr>
            <p:cNvPr id="7199" name="Group 31"/>
            <p:cNvGrpSpPr>
              <a:grpSpLocks/>
            </p:cNvGrpSpPr>
            <p:nvPr/>
          </p:nvGrpSpPr>
          <p:grpSpPr bwMode="auto">
            <a:xfrm>
              <a:off x="2297112" y="1876425"/>
              <a:ext cx="7010400" cy="1049338"/>
              <a:chOff x="664" y="2294"/>
              <a:chExt cx="5728" cy="661"/>
            </a:xfrm>
          </p:grpSpPr>
          <p:sp>
            <p:nvSpPr>
              <p:cNvPr id="7200" name="Rectangle 32"/>
              <p:cNvSpPr>
                <a:spLocks noChangeArrowheads="1"/>
              </p:cNvSpPr>
              <p:nvPr/>
            </p:nvSpPr>
            <p:spPr bwMode="auto">
              <a:xfrm>
                <a:off x="664" y="2294"/>
                <a:ext cx="5728" cy="6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en-US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2. </a:t>
                </a:r>
                <a:r>
                  <a:rPr lang="ru-RU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Решение</a:t>
                </a:r>
                <a:endParaRPr lang="en-US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ru-RU" sz="1400" b="1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Ваши инвестиции в развитие и защиту на 10 лет</a:t>
                </a:r>
                <a:endParaRPr lang="en-US" sz="1400" b="1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7203" name="Freeform 35"/>
            <p:cNvSpPr>
              <a:spLocks noChangeArrowheads="1"/>
            </p:cNvSpPr>
            <p:nvPr/>
          </p:nvSpPr>
          <p:spPr bwMode="auto">
            <a:xfrm>
              <a:off x="8528050" y="1944687"/>
              <a:ext cx="627062" cy="693738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4" name="Freeform 36"/>
            <p:cNvSpPr>
              <a:spLocks noChangeArrowheads="1"/>
            </p:cNvSpPr>
            <p:nvPr/>
          </p:nvSpPr>
          <p:spPr bwMode="auto">
            <a:xfrm>
              <a:off x="8070850" y="2020887"/>
              <a:ext cx="627063" cy="693738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7205" name="Picture 3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854" y="457776"/>
            <a:ext cx="1023846" cy="74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206" name="Picture 3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355" y="388678"/>
            <a:ext cx="866331" cy="94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731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716965" y="152400"/>
            <a:ext cx="7777967" cy="1035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en-US" sz="35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3. </a:t>
            </a:r>
            <a:r>
              <a:rPr lang="ru-RU" sz="3500" b="1" u="sng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НАБЛЮДЕНИЯ</a:t>
            </a:r>
            <a:endParaRPr lang="en-US" sz="35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1600" b="1" i="1" u="sng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Осадки в течение десяти лет</a:t>
            </a:r>
            <a:endParaRPr lang="en-US" sz="1600" b="1" i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600200" y="1219201"/>
            <a:ext cx="6248400" cy="1999112"/>
            <a:chOff x="-1117698" y="2310472"/>
            <a:chExt cx="9831248" cy="3145409"/>
          </a:xfrm>
        </p:grpSpPr>
        <p:pic>
          <p:nvPicPr>
            <p:cNvPr id="13315" name="Picture 3"/>
            <p:cNvPicPr>
              <a:picLocks noChangeAspect="1" noChangeArrowheads="1"/>
            </p:cNvPicPr>
            <p:nvPr/>
          </p:nvPicPr>
          <p:blipFill>
            <a:blip r:embed="rId3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17698" y="2310472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316" name="Picture 4"/>
            <p:cNvPicPr>
              <a:picLocks noChangeAspect="1" noChangeArrowheads="1"/>
            </p:cNvPicPr>
            <p:nvPr/>
          </p:nvPicPr>
          <p:blipFill>
            <a:blip r:embed="rId4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1615" y="2310472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317" name="Picture 5"/>
            <p:cNvPicPr>
              <a:picLocks noChangeAspect="1" noChangeArrowheads="1"/>
            </p:cNvPicPr>
            <p:nvPr/>
          </p:nvPicPr>
          <p:blipFill>
            <a:blip r:embed="rId5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0722" y="3967390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318" name="Picture 6"/>
            <p:cNvPicPr>
              <a:picLocks noChangeAspect="1" noChangeArrowheads="1"/>
            </p:cNvPicPr>
            <p:nvPr/>
          </p:nvPicPr>
          <p:blipFill>
            <a:blip r:embed="rId6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4630" y="2310472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319" name="Picture 7"/>
            <p:cNvPicPr>
              <a:picLocks noChangeAspect="1" noChangeArrowheads="1"/>
            </p:cNvPicPr>
            <p:nvPr/>
          </p:nvPicPr>
          <p:blipFill>
            <a:blip r:embed="rId7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17698" y="3967390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320" name="Picture 8"/>
            <p:cNvPicPr>
              <a:picLocks noChangeAspect="1" noChangeArrowheads="1"/>
            </p:cNvPicPr>
            <p:nvPr/>
          </p:nvPicPr>
          <p:blipFill>
            <a:blip r:embed="rId5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9286" y="2310472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321" name="Picture 9"/>
            <p:cNvPicPr>
              <a:picLocks noChangeAspect="1" noChangeArrowheads="1"/>
            </p:cNvPicPr>
            <p:nvPr/>
          </p:nvPicPr>
          <p:blipFill>
            <a:blip r:embed="rId3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6512" y="3967390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322" name="Picture 10"/>
            <p:cNvPicPr>
              <a:picLocks noChangeAspect="1" noChangeArrowheads="1"/>
            </p:cNvPicPr>
            <p:nvPr/>
          </p:nvPicPr>
          <p:blipFill>
            <a:blip r:embed="rId5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6958" y="2310472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323" name="Picture 11"/>
            <p:cNvPicPr>
              <a:picLocks noChangeAspect="1" noChangeArrowheads="1"/>
            </p:cNvPicPr>
            <p:nvPr/>
          </p:nvPicPr>
          <p:blipFill>
            <a:blip r:embed="rId7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4933" y="3967390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6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9140" y="3944358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7504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716965" y="152400"/>
            <a:ext cx="7777967" cy="1035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en-US" sz="35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3. </a:t>
            </a:r>
            <a:r>
              <a:rPr lang="ru-RU" sz="35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НАБЛЮДЕНИЯ</a:t>
            </a:r>
            <a:endParaRPr lang="en-US" sz="35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1600" b="1" i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Осадки в течение десяти лет</a:t>
            </a:r>
            <a:endParaRPr lang="en-US" sz="1600" b="1" i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600200" y="1219201"/>
            <a:ext cx="6248400" cy="1999112"/>
            <a:chOff x="-1117698" y="2310472"/>
            <a:chExt cx="9831248" cy="3145409"/>
          </a:xfrm>
        </p:grpSpPr>
        <p:pic>
          <p:nvPicPr>
            <p:cNvPr id="13315" name="Picture 3"/>
            <p:cNvPicPr>
              <a:picLocks noChangeAspect="1" noChangeArrowheads="1"/>
            </p:cNvPicPr>
            <p:nvPr/>
          </p:nvPicPr>
          <p:blipFill>
            <a:blip r:embed="rId3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17698" y="2310472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316" name="Picture 4"/>
            <p:cNvPicPr>
              <a:picLocks noChangeAspect="1" noChangeArrowheads="1"/>
            </p:cNvPicPr>
            <p:nvPr/>
          </p:nvPicPr>
          <p:blipFill>
            <a:blip r:embed="rId4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1615" y="2310472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317" name="Picture 5"/>
            <p:cNvPicPr>
              <a:picLocks noChangeAspect="1" noChangeArrowheads="1"/>
            </p:cNvPicPr>
            <p:nvPr/>
          </p:nvPicPr>
          <p:blipFill>
            <a:blip r:embed="rId5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0722" y="3967390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318" name="Picture 6"/>
            <p:cNvPicPr>
              <a:picLocks noChangeAspect="1" noChangeArrowheads="1"/>
            </p:cNvPicPr>
            <p:nvPr/>
          </p:nvPicPr>
          <p:blipFill>
            <a:blip r:embed="rId6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4630" y="2310472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319" name="Picture 7"/>
            <p:cNvPicPr>
              <a:picLocks noChangeAspect="1" noChangeArrowheads="1"/>
            </p:cNvPicPr>
            <p:nvPr/>
          </p:nvPicPr>
          <p:blipFill>
            <a:blip r:embed="rId7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17698" y="3967390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320" name="Picture 8"/>
            <p:cNvPicPr>
              <a:picLocks noChangeAspect="1" noChangeArrowheads="1"/>
            </p:cNvPicPr>
            <p:nvPr/>
          </p:nvPicPr>
          <p:blipFill>
            <a:blip r:embed="rId5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9286" y="2310472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321" name="Picture 9"/>
            <p:cNvPicPr>
              <a:picLocks noChangeAspect="1" noChangeArrowheads="1"/>
            </p:cNvPicPr>
            <p:nvPr/>
          </p:nvPicPr>
          <p:blipFill>
            <a:blip r:embed="rId3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6512" y="3967390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322" name="Picture 10"/>
            <p:cNvPicPr>
              <a:picLocks noChangeAspect="1" noChangeArrowheads="1"/>
            </p:cNvPicPr>
            <p:nvPr/>
          </p:nvPicPr>
          <p:blipFill>
            <a:blip r:embed="rId5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6958" y="2310472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323" name="Picture 11"/>
            <p:cNvPicPr>
              <a:picLocks noChangeAspect="1" noChangeArrowheads="1"/>
            </p:cNvPicPr>
            <p:nvPr/>
          </p:nvPicPr>
          <p:blipFill>
            <a:blip r:embed="rId7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4933" y="3967390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6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9140" y="3944358"/>
              <a:ext cx="1534410" cy="1488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6" name="Group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000409"/>
              </p:ext>
            </p:extLst>
          </p:nvPr>
        </p:nvGraphicFramePr>
        <p:xfrm>
          <a:off x="53472" y="3573048"/>
          <a:ext cx="9063790" cy="3269077"/>
        </p:xfrm>
        <a:graphic>
          <a:graphicData uri="http://schemas.openxmlformats.org/drawingml/2006/table">
            <a:tbl>
              <a:tblPr/>
              <a:tblGrid>
                <a:gridCol w="758934"/>
                <a:gridCol w="940194"/>
                <a:gridCol w="1447800"/>
                <a:gridCol w="990600"/>
                <a:gridCol w="838200"/>
                <a:gridCol w="2319551"/>
                <a:gridCol w="712725"/>
                <a:gridCol w="1055786"/>
              </a:tblGrid>
              <a:tr h="356527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ИНВЕСТИЦИОННЫЕ РЕШЕНИЯ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C8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98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4767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НАБЛЮДЕНИЯ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РЕЗУЛЬТАТЫ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27193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00">
                        <a:alpha val="50000"/>
                      </a:srgbClr>
                    </a:solidFill>
                  </a:tcPr>
                </a:tc>
              </a:tr>
              <a:tr h="388150"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Защита от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НАВОД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-НЕНИЙ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(0 - 9)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C7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РАЗВИТИЕ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(1 - 10)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C8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Защита от ЗАСУХ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</a:t>
                      </a:r>
                      <a:r>
                        <a:rPr kumimoji="0" lang="en-US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0 - 9)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98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Выбрать</a:t>
                      </a: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Устойчи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-вый вариант</a:t>
                      </a:r>
                      <a:r>
                        <a:rPr kumimoji="0" lang="es-PE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?</a:t>
                      </a: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Годовое количество осадков</a:t>
                      </a:r>
                      <a:endParaRPr kumimoji="0" lang="es-PE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кризи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-сов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очков за </a:t>
                      </a:r>
                      <a:r>
                        <a:rPr kumimoji="0" lang="ru-RU" sz="13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процвета-ние</a:t>
                      </a: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</a:tr>
              <a:tr h="3738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Декада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Brush Script MT Italic"/>
                          <a:cs typeface="Brush Script MT Italic"/>
                        </a:rPr>
                        <a:t>0</a:t>
                      </a:r>
                      <a:endParaRPr lang="en-US" sz="2400" dirty="0">
                        <a:solidFill>
                          <a:schemeClr val="tx1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Brush Script MT Italic"/>
                          <a:cs typeface="Brush Script MT Italic"/>
                        </a:rPr>
                        <a:t>9</a:t>
                      </a:r>
                      <a:endParaRPr lang="en-US" sz="2400" dirty="0">
                        <a:solidFill>
                          <a:schemeClr val="tx1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Brush Script MT Italic"/>
                          <a:cs typeface="Brush Script MT Italic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pc="-130" dirty="0" smtClean="0">
                          <a:solidFill>
                            <a:srgbClr val="FF0000"/>
                          </a:solidFill>
                          <a:latin typeface="Brush Script MT Italic"/>
                          <a:cs typeface="Brush Script MT Italic"/>
                        </a:rPr>
                        <a:t>1,</a:t>
                      </a:r>
                      <a:r>
                        <a:rPr lang="en-US" sz="2000" spc="-130" baseline="0" dirty="0" smtClean="0">
                          <a:solidFill>
                            <a:srgbClr val="FF0000"/>
                          </a:solidFill>
                          <a:latin typeface="Brush Script MT Italic"/>
                          <a:cs typeface="Brush Script MT Italic"/>
                        </a:rPr>
                        <a:t> 4, 3, 3, 2, 5, 1, 3, 5, 4</a:t>
                      </a:r>
                      <a:endParaRPr lang="en-US" sz="2000" spc="-130" dirty="0">
                        <a:solidFill>
                          <a:srgbClr val="FF0000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baseline="0" dirty="0" smtClean="0"/>
                        <a:t>                </a:t>
                      </a:r>
                      <a:r>
                        <a:rPr lang="ru-RU" i="1" baseline="0" dirty="0" smtClean="0"/>
                        <a:t>ИТОГО</a:t>
                      </a:r>
                      <a:r>
                        <a:rPr lang="en-US" i="1" dirty="0" smtClean="0"/>
                        <a:t>:</a:t>
                      </a:r>
                      <a:endParaRPr lang="en-US" i="1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Oval 50"/>
          <p:cNvSpPr>
            <a:spLocks noChangeArrowheads="1"/>
          </p:cNvSpPr>
          <p:nvPr/>
        </p:nvSpPr>
        <p:spPr bwMode="auto">
          <a:xfrm>
            <a:off x="4876800" y="4551073"/>
            <a:ext cx="2667000" cy="732538"/>
          </a:xfrm>
          <a:prstGeom prst="ellipse">
            <a:avLst/>
          </a:prstGeom>
          <a:noFill/>
          <a:ln w="54720" cap="flat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0156" tIns="40078" rIns="80156" bIns="40078" anchor="ctr"/>
          <a:lstStyle/>
          <a:p>
            <a:endParaRPr lang="en-US" sz="2000"/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5257800" y="472440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" name="Straight Connector 5"/>
          <p:cNvCxnSpPr/>
          <p:nvPr/>
        </p:nvCxnSpPr>
        <p:spPr bwMode="auto">
          <a:xfrm>
            <a:off x="5532432" y="472440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9" name="Straight Connector 8"/>
          <p:cNvCxnSpPr/>
          <p:nvPr/>
        </p:nvCxnSpPr>
        <p:spPr bwMode="auto">
          <a:xfrm>
            <a:off x="5715000" y="472440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1" name="Straight Connector 10"/>
          <p:cNvCxnSpPr/>
          <p:nvPr/>
        </p:nvCxnSpPr>
        <p:spPr bwMode="auto">
          <a:xfrm>
            <a:off x="5996872" y="4724400"/>
            <a:ext cx="22656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4" name="Straight Connector 13"/>
          <p:cNvCxnSpPr/>
          <p:nvPr/>
        </p:nvCxnSpPr>
        <p:spPr bwMode="auto">
          <a:xfrm>
            <a:off x="6210300" y="472440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9" name="Straight Connector 18"/>
          <p:cNvCxnSpPr/>
          <p:nvPr/>
        </p:nvCxnSpPr>
        <p:spPr bwMode="auto">
          <a:xfrm>
            <a:off x="6418907" y="472440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1" name="Straight Connector 20"/>
          <p:cNvCxnSpPr/>
          <p:nvPr/>
        </p:nvCxnSpPr>
        <p:spPr bwMode="auto">
          <a:xfrm>
            <a:off x="6629400" y="472440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" name="Straight Connector 22"/>
          <p:cNvCxnSpPr/>
          <p:nvPr/>
        </p:nvCxnSpPr>
        <p:spPr bwMode="auto">
          <a:xfrm>
            <a:off x="6873382" y="472440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6" name="Straight Connector 25"/>
          <p:cNvCxnSpPr/>
          <p:nvPr/>
        </p:nvCxnSpPr>
        <p:spPr bwMode="auto">
          <a:xfrm>
            <a:off x="7086600" y="472440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73845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 bwMode="auto">
          <a:xfrm>
            <a:off x="335397" y="4465474"/>
            <a:ext cx="8603562" cy="1243768"/>
          </a:xfrm>
          <a:prstGeom prst="rect">
            <a:avLst/>
          </a:prstGeom>
          <a:solidFill>
            <a:srgbClr val="FFCC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0156" tIns="40078" rIns="80156" bIns="40078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1941775" y="388678"/>
            <a:ext cx="6997184" cy="950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78894" tIns="41025" rIns="78894" bIns="41025">
            <a:spAutoFit/>
          </a:bodyPr>
          <a:lstStyle/>
          <a:p>
            <a:pPr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en-US" sz="32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1. </a:t>
            </a:r>
            <a:r>
              <a:rPr lang="ru-RU" sz="32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Научные данные</a:t>
            </a:r>
            <a:endParaRPr lang="en-US" sz="32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Вероятность</a:t>
            </a:r>
            <a:r>
              <a:rPr lang="en-US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, </a:t>
            </a:r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прогнозы и </a:t>
            </a:r>
            <a:r>
              <a:rPr lang="ru-RU" sz="1400" b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т.д</a:t>
            </a:r>
            <a:r>
              <a:rPr lang="en-US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.</a:t>
            </a:r>
          </a:p>
        </p:txBody>
      </p:sp>
      <p:grpSp>
        <p:nvGrpSpPr>
          <p:cNvPr id="7187" name="Group 19"/>
          <p:cNvGrpSpPr>
            <a:grpSpLocks/>
          </p:cNvGrpSpPr>
          <p:nvPr/>
        </p:nvGrpSpPr>
        <p:grpSpPr bwMode="auto">
          <a:xfrm>
            <a:off x="1964860" y="3152607"/>
            <a:ext cx="7777967" cy="951540"/>
            <a:chOff x="664" y="3023"/>
            <a:chExt cx="5728" cy="661"/>
          </a:xfrm>
        </p:grpSpPr>
        <p:sp>
          <p:nvSpPr>
            <p:cNvPr id="7188" name="Rectangle 20"/>
            <p:cNvSpPr>
              <a:spLocks noChangeArrowheads="1"/>
            </p:cNvSpPr>
            <p:nvPr/>
          </p:nvSpPr>
          <p:spPr bwMode="auto">
            <a:xfrm>
              <a:off x="664" y="3023"/>
              <a:ext cx="5728" cy="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Aft>
                  <a:spcPts val="1052"/>
                </a:spcAft>
                <a:buClrTx/>
                <a:tabLst>
                  <a:tab pos="0" algn="l"/>
                  <a:tab pos="400782" algn="l"/>
                  <a:tab pos="801563" algn="l"/>
                  <a:tab pos="1202345" algn="l"/>
                  <a:tab pos="1603126" algn="l"/>
                  <a:tab pos="2003908" algn="l"/>
                  <a:tab pos="2404689" algn="l"/>
                  <a:tab pos="2805471" algn="l"/>
                  <a:tab pos="3206252" algn="l"/>
                  <a:tab pos="3607034" algn="l"/>
                  <a:tab pos="4007815" algn="l"/>
                  <a:tab pos="4408597" algn="l"/>
                  <a:tab pos="4809378" algn="l"/>
                  <a:tab pos="5210160" algn="l"/>
                  <a:tab pos="5610941" algn="l"/>
                  <a:tab pos="6011723" algn="l"/>
                  <a:tab pos="6412504" algn="l"/>
                  <a:tab pos="6813286" algn="l"/>
                  <a:tab pos="7214067" algn="l"/>
                  <a:tab pos="7614849" algn="l"/>
                  <a:tab pos="8015630" algn="l"/>
                </a:tabLst>
              </a:pPr>
              <a:r>
                <a:rPr lang="en-US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3. </a:t>
              </a:r>
              <a:r>
                <a:rPr lang="ru-RU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Наблюдения</a:t>
              </a:r>
              <a:endParaRPr lang="en-US" sz="3200" b="1" u="sng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  <a:p>
              <a:pPr>
                <a:spcAft>
                  <a:spcPts val="1052"/>
                </a:spcAft>
                <a:buClrTx/>
                <a:tabLst>
                  <a:tab pos="0" algn="l"/>
                  <a:tab pos="400782" algn="l"/>
                  <a:tab pos="801563" algn="l"/>
                  <a:tab pos="1202345" algn="l"/>
                  <a:tab pos="1603126" algn="l"/>
                  <a:tab pos="2003908" algn="l"/>
                  <a:tab pos="2404689" algn="l"/>
                  <a:tab pos="2805471" algn="l"/>
                  <a:tab pos="3206252" algn="l"/>
                  <a:tab pos="3607034" algn="l"/>
                  <a:tab pos="4007815" algn="l"/>
                  <a:tab pos="4408597" algn="l"/>
                  <a:tab pos="4809378" algn="l"/>
                  <a:tab pos="5210160" algn="l"/>
                  <a:tab pos="5610941" algn="l"/>
                  <a:tab pos="6011723" algn="l"/>
                  <a:tab pos="6412504" algn="l"/>
                  <a:tab pos="6813286" algn="l"/>
                  <a:tab pos="7214067" algn="l"/>
                  <a:tab pos="7614849" algn="l"/>
                  <a:tab pos="8015630" algn="l"/>
                </a:tabLst>
              </a:pPr>
              <a:r>
                <a:rPr lang="ru-RU" sz="1400" b="1" u="sng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Осадки</a:t>
              </a:r>
              <a:r>
                <a:rPr lang="en-US" sz="1400" b="1" u="sng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, </a:t>
              </a:r>
              <a:r>
                <a:rPr lang="ru-RU" sz="1400" b="1" u="sng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решения команды</a:t>
              </a:r>
              <a:endParaRPr lang="en-US" sz="1400" b="1" u="sng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7193" name="Group 25"/>
            <p:cNvGrpSpPr>
              <a:grpSpLocks/>
            </p:cNvGrpSpPr>
            <p:nvPr/>
          </p:nvGrpSpPr>
          <p:grpSpPr bwMode="auto">
            <a:xfrm>
              <a:off x="3104" y="3111"/>
              <a:ext cx="504" cy="451"/>
              <a:chOff x="3104" y="3111"/>
              <a:chExt cx="504" cy="451"/>
            </a:xfrm>
          </p:grpSpPr>
          <p:sp>
            <p:nvSpPr>
              <p:cNvPr id="7194" name="Freeform 26"/>
              <p:cNvSpPr>
                <a:spLocks noChangeArrowheads="1"/>
              </p:cNvSpPr>
              <p:nvPr/>
            </p:nvSpPr>
            <p:spPr bwMode="auto">
              <a:xfrm>
                <a:off x="3104" y="3111"/>
                <a:ext cx="504" cy="451"/>
              </a:xfrm>
              <a:custGeom>
                <a:avLst/>
                <a:gdLst>
                  <a:gd name="T0" fmla="*/ 0 w 3599609"/>
                  <a:gd name="T1" fmla="*/ 1801924 h 3603848"/>
                  <a:gd name="T2" fmla="*/ 1799805 w 3599609"/>
                  <a:gd name="T3" fmla="*/ 0 h 3603848"/>
                  <a:gd name="T4" fmla="*/ 3599610 w 3599609"/>
                  <a:gd name="T5" fmla="*/ 1801924 h 3603848"/>
                  <a:gd name="T6" fmla="*/ 1799805 w 3599609"/>
                  <a:gd name="T7" fmla="*/ 3603848 h 3603848"/>
                  <a:gd name="T8" fmla="*/ 0 w 3599609"/>
                  <a:gd name="T9" fmla="*/ 1801924 h 3603848"/>
                  <a:gd name="T10" fmla="*/ 1226315 w 3599609"/>
                  <a:gd name="T11" fmla="*/ 1801924 h 3603848"/>
                  <a:gd name="T12" fmla="*/ 1799805 w 3599609"/>
                  <a:gd name="T13" fmla="*/ 2377533 h 3603848"/>
                  <a:gd name="T14" fmla="*/ 2373295 w 3599609"/>
                  <a:gd name="T15" fmla="*/ 1801924 h 3603848"/>
                  <a:gd name="T16" fmla="*/ 1799805 w 3599609"/>
                  <a:gd name="T17" fmla="*/ 1226315 h 3603848"/>
                  <a:gd name="T18" fmla="*/ 1226315 w 3599609"/>
                  <a:gd name="T19" fmla="*/ 1801924 h 3603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99609" h="3603848">
                    <a:moveTo>
                      <a:pt x="0" y="1801924"/>
                    </a:moveTo>
                    <a:cubicBezTo>
                      <a:pt x="0" y="806749"/>
                      <a:pt x="805800" y="0"/>
                      <a:pt x="1799805" y="0"/>
                    </a:cubicBezTo>
                    <a:cubicBezTo>
                      <a:pt x="2793810" y="0"/>
                      <a:pt x="3599610" y="806749"/>
                      <a:pt x="3599610" y="1801924"/>
                    </a:cubicBezTo>
                    <a:cubicBezTo>
                      <a:pt x="3599610" y="2797099"/>
                      <a:pt x="2793810" y="3603848"/>
                      <a:pt x="1799805" y="3603848"/>
                    </a:cubicBezTo>
                    <a:cubicBezTo>
                      <a:pt x="805800" y="3603848"/>
                      <a:pt x="0" y="2797099"/>
                      <a:pt x="0" y="1801924"/>
                    </a:cubicBezTo>
                    <a:close/>
                    <a:moveTo>
                      <a:pt x="1226315" y="1801924"/>
                    </a:moveTo>
                    <a:cubicBezTo>
                      <a:pt x="1226315" y="2119824"/>
                      <a:pt x="1483075" y="2377533"/>
                      <a:pt x="1799805" y="2377533"/>
                    </a:cubicBezTo>
                    <a:cubicBezTo>
                      <a:pt x="2116535" y="2377533"/>
                      <a:pt x="2373295" y="2119824"/>
                      <a:pt x="2373295" y="1801924"/>
                    </a:cubicBezTo>
                    <a:cubicBezTo>
                      <a:pt x="2373295" y="1484024"/>
                      <a:pt x="2116535" y="1226315"/>
                      <a:pt x="1799805" y="1226315"/>
                    </a:cubicBezTo>
                    <a:cubicBezTo>
                      <a:pt x="1483075" y="1226315"/>
                      <a:pt x="1226315" y="1484024"/>
                      <a:pt x="1226315" y="18019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360" cap="flat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63500" dist="75597" dir="1064680" algn="ctr" rotWithShape="0">
                  <a:srgbClr val="000000">
                    <a:alpha val="35036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7195" name="Picture 2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82" t="21608" r="48839" b="22122"/>
              <a:stretch>
                <a:fillRect/>
              </a:stretch>
            </p:blipFill>
            <p:spPr bwMode="auto">
              <a:xfrm>
                <a:off x="3223" y="3198"/>
                <a:ext cx="260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 l="3882" t="21608" r="48839" b="22122"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7196" name="Freeform 28"/>
              <p:cNvSpPr>
                <a:spLocks noChangeArrowheads="1"/>
              </p:cNvSpPr>
              <p:nvPr/>
            </p:nvSpPr>
            <p:spPr bwMode="auto">
              <a:xfrm>
                <a:off x="3161" y="3143"/>
                <a:ext cx="381" cy="367"/>
              </a:xfrm>
              <a:custGeom>
                <a:avLst/>
                <a:gdLst>
                  <a:gd name="T0" fmla="*/ 0 w 2721085"/>
                  <a:gd name="T1" fmla="*/ 1463814 h 2927627"/>
                  <a:gd name="T2" fmla="*/ 1360543 w 2721085"/>
                  <a:gd name="T3" fmla="*/ 0 h 2927627"/>
                  <a:gd name="T4" fmla="*/ 2721086 w 2721085"/>
                  <a:gd name="T5" fmla="*/ 1463814 h 2927627"/>
                  <a:gd name="T6" fmla="*/ 1360543 w 2721085"/>
                  <a:gd name="T7" fmla="*/ 2927628 h 2927627"/>
                  <a:gd name="T8" fmla="*/ 0 w 2721085"/>
                  <a:gd name="T9" fmla="*/ 1463814 h 2927627"/>
                  <a:gd name="T10" fmla="*/ 428326 w 2721085"/>
                  <a:gd name="T11" fmla="*/ 1463814 h 2927627"/>
                  <a:gd name="T12" fmla="*/ 1360543 w 2721085"/>
                  <a:gd name="T13" fmla="*/ 2499302 h 2927627"/>
                  <a:gd name="T14" fmla="*/ 2292760 w 2721085"/>
                  <a:gd name="T15" fmla="*/ 1463814 h 2927627"/>
                  <a:gd name="T16" fmla="*/ 1360543 w 2721085"/>
                  <a:gd name="T17" fmla="*/ 428326 h 2927627"/>
                  <a:gd name="T18" fmla="*/ 428326 w 2721085"/>
                  <a:gd name="T19" fmla="*/ 1463814 h 2927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21085" h="2927627">
                    <a:moveTo>
                      <a:pt x="0" y="1463814"/>
                    </a:moveTo>
                    <a:cubicBezTo>
                      <a:pt x="0" y="655372"/>
                      <a:pt x="609136" y="0"/>
                      <a:pt x="1360543" y="0"/>
                    </a:cubicBezTo>
                    <a:cubicBezTo>
                      <a:pt x="2111950" y="0"/>
                      <a:pt x="2721086" y="655372"/>
                      <a:pt x="2721086" y="1463814"/>
                    </a:cubicBezTo>
                    <a:cubicBezTo>
                      <a:pt x="2721086" y="2272256"/>
                      <a:pt x="2111950" y="2927628"/>
                      <a:pt x="1360543" y="2927628"/>
                    </a:cubicBezTo>
                    <a:cubicBezTo>
                      <a:pt x="609136" y="2927628"/>
                      <a:pt x="0" y="2272256"/>
                      <a:pt x="0" y="1463814"/>
                    </a:cubicBezTo>
                    <a:close/>
                    <a:moveTo>
                      <a:pt x="428326" y="1463814"/>
                    </a:moveTo>
                    <a:cubicBezTo>
                      <a:pt x="428326" y="2035698"/>
                      <a:pt x="845694" y="2499302"/>
                      <a:pt x="1360543" y="2499302"/>
                    </a:cubicBezTo>
                    <a:cubicBezTo>
                      <a:pt x="1875392" y="2499302"/>
                      <a:pt x="2292760" y="2035698"/>
                      <a:pt x="2292760" y="1463814"/>
                    </a:cubicBezTo>
                    <a:cubicBezTo>
                      <a:pt x="2292760" y="891930"/>
                      <a:pt x="1875392" y="428326"/>
                      <a:pt x="1360543" y="428326"/>
                    </a:cubicBezTo>
                    <a:cubicBezTo>
                      <a:pt x="845694" y="428326"/>
                      <a:pt x="428326" y="891930"/>
                      <a:pt x="428326" y="14638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360" cap="flat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63500" dist="75597" dir="1064680" algn="ctr" rotWithShape="0">
                  <a:srgbClr val="000000">
                    <a:alpha val="35036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008312" y="4534572"/>
            <a:ext cx="7777967" cy="951540"/>
            <a:chOff x="2347912" y="5000625"/>
            <a:chExt cx="9093200" cy="1049337"/>
          </a:xfrm>
        </p:grpSpPr>
        <p:grpSp>
          <p:nvGrpSpPr>
            <p:cNvPr id="7197" name="Group 29"/>
            <p:cNvGrpSpPr>
              <a:grpSpLocks/>
            </p:cNvGrpSpPr>
            <p:nvPr/>
          </p:nvGrpSpPr>
          <p:grpSpPr bwMode="auto">
            <a:xfrm>
              <a:off x="2347912" y="5000625"/>
              <a:ext cx="9093200" cy="1049337"/>
              <a:chOff x="664" y="3713"/>
              <a:chExt cx="5728" cy="661"/>
            </a:xfrm>
          </p:grpSpPr>
          <p:sp>
            <p:nvSpPr>
              <p:cNvPr id="7198" name="Rectangle 30"/>
              <p:cNvSpPr>
                <a:spLocks noChangeArrowheads="1"/>
              </p:cNvSpPr>
              <p:nvPr/>
            </p:nvSpPr>
            <p:spPr bwMode="auto">
              <a:xfrm>
                <a:off x="664" y="3713"/>
                <a:ext cx="5728" cy="6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es-PE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4. </a:t>
                </a:r>
                <a:r>
                  <a:rPr lang="ru-RU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Результаты</a:t>
                </a:r>
                <a:endParaRPr lang="es-PE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ru-RU" sz="14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Кризис</a:t>
                </a:r>
                <a:r>
                  <a:rPr lang="es-PE" sz="14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….</a:t>
                </a:r>
                <a:r>
                  <a:rPr lang="ru-RU" sz="14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или очки за процветание</a:t>
                </a:r>
                <a:r>
                  <a:rPr lang="es-PE" sz="14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?</a:t>
                </a:r>
              </a:p>
            </p:txBody>
          </p:sp>
        </p:grpSp>
        <p:pic>
          <p:nvPicPr>
            <p:cNvPr id="7201" name="Picture 3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5569" y="5076825"/>
              <a:ext cx="1303867" cy="838200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7202" name="Picture 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4836" y="5076825"/>
              <a:ext cx="1221271" cy="838128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1964860" y="1701544"/>
            <a:ext cx="5996422" cy="951541"/>
            <a:chOff x="2297112" y="1876425"/>
            <a:chExt cx="7010400" cy="1049338"/>
          </a:xfrm>
        </p:grpSpPr>
        <p:grpSp>
          <p:nvGrpSpPr>
            <p:cNvPr id="7199" name="Group 31"/>
            <p:cNvGrpSpPr>
              <a:grpSpLocks/>
            </p:cNvGrpSpPr>
            <p:nvPr/>
          </p:nvGrpSpPr>
          <p:grpSpPr bwMode="auto">
            <a:xfrm>
              <a:off x="2297112" y="1876425"/>
              <a:ext cx="7010400" cy="1049338"/>
              <a:chOff x="664" y="2294"/>
              <a:chExt cx="5728" cy="661"/>
            </a:xfrm>
          </p:grpSpPr>
          <p:sp>
            <p:nvSpPr>
              <p:cNvPr id="7200" name="Rectangle 32"/>
              <p:cNvSpPr>
                <a:spLocks noChangeArrowheads="1"/>
              </p:cNvSpPr>
              <p:nvPr/>
            </p:nvSpPr>
            <p:spPr bwMode="auto">
              <a:xfrm>
                <a:off x="664" y="2294"/>
                <a:ext cx="5728" cy="6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en-US" sz="3200" b="1" u="sng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2. </a:t>
                </a:r>
                <a:r>
                  <a:rPr lang="ru-RU" sz="3200" b="1" u="sng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Решение</a:t>
                </a:r>
                <a:endParaRPr lang="en-US" sz="3200" b="1" u="sng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  <a:p>
                <a:pPr>
                  <a:spcAft>
                    <a:spcPts val="1052"/>
                  </a:spcAft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ru-RU" sz="1400" b="1" dirty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Ваши инвестиции в развитие и защиту на 10 лет</a:t>
                </a:r>
                <a:endParaRPr lang="en-US" sz="1400" b="1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7203" name="Freeform 35"/>
            <p:cNvSpPr>
              <a:spLocks noChangeArrowheads="1"/>
            </p:cNvSpPr>
            <p:nvPr/>
          </p:nvSpPr>
          <p:spPr bwMode="auto">
            <a:xfrm>
              <a:off x="8528050" y="1944687"/>
              <a:ext cx="627062" cy="693738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4" name="Freeform 36"/>
            <p:cNvSpPr>
              <a:spLocks noChangeArrowheads="1"/>
            </p:cNvSpPr>
            <p:nvPr/>
          </p:nvSpPr>
          <p:spPr bwMode="auto">
            <a:xfrm>
              <a:off x="8070850" y="2020887"/>
              <a:ext cx="627063" cy="693738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7205" name="Picture 3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854" y="457776"/>
            <a:ext cx="1023846" cy="74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206" name="Picture 3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355" y="388678"/>
            <a:ext cx="866331" cy="94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631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2360005" y="181383"/>
            <a:ext cx="4753956" cy="102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39447" rIns="78894" bIns="39447"/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en-US" sz="3900" b="1" u="sng" dirty="0">
                <a:latin typeface="Arial" charset="0"/>
              </a:rPr>
              <a:t>4. </a:t>
            </a:r>
            <a:r>
              <a:rPr lang="ru-RU" sz="3900" b="1" u="sng" dirty="0" smtClean="0">
                <a:latin typeface="Arial" charset="0"/>
              </a:rPr>
              <a:t>РЕЗУЛЬТАТЫ</a:t>
            </a:r>
            <a:endParaRPr lang="en-US" sz="3900" b="1" u="sng" dirty="0">
              <a:latin typeface="Arial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25" y="1688589"/>
            <a:ext cx="711532" cy="750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05" y="3616141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389714" y="1678512"/>
            <a:ext cx="3925646" cy="781674"/>
          </a:xfrm>
          <a:prstGeom prst="roundRect">
            <a:avLst>
              <a:gd name="adj" fmla="val 16667"/>
            </a:avLst>
          </a:prstGeom>
          <a:solidFill>
            <a:srgbClr val="558ED5">
              <a:alpha val="34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389714" y="2611338"/>
            <a:ext cx="3925646" cy="781674"/>
          </a:xfrm>
          <a:prstGeom prst="roundRect">
            <a:avLst>
              <a:gd name="adj" fmla="val 16667"/>
            </a:avLst>
          </a:prstGeom>
          <a:solidFill>
            <a:srgbClr val="008000">
              <a:alpha val="45000"/>
            </a:srgbClr>
          </a:solidFill>
          <a:ln w="57240" cap="flat">
            <a:solidFill>
              <a:srgbClr val="9BBB59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400577" y="3547043"/>
            <a:ext cx="3914783" cy="781674"/>
          </a:xfrm>
          <a:prstGeom prst="roundRect">
            <a:avLst>
              <a:gd name="adj" fmla="val 16667"/>
            </a:avLst>
          </a:prstGeom>
          <a:solidFill>
            <a:srgbClr val="FFFF00">
              <a:alpha val="34000"/>
            </a:srgbClr>
          </a:solidFill>
          <a:ln w="57240" cap="flat">
            <a:solidFill>
              <a:srgbClr val="FFFF00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1998807" y="3626218"/>
            <a:ext cx="1269623" cy="627642"/>
            <a:chOff x="1998807" y="3626218"/>
            <a:chExt cx="1269623" cy="627642"/>
          </a:xfrm>
        </p:grpSpPr>
        <p:sp>
          <p:nvSpPr>
            <p:cNvPr id="14344" name="Freeform 8"/>
            <p:cNvSpPr>
              <a:spLocks noChangeArrowheads="1"/>
            </p:cNvSpPr>
            <p:nvPr/>
          </p:nvSpPr>
          <p:spPr bwMode="auto">
            <a:xfrm>
              <a:off x="1998807" y="3626218"/>
              <a:ext cx="533649" cy="627642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lIns="80156" tIns="40078" rIns="80156" bIns="40078" anchor="ctr"/>
            <a:lstStyle/>
            <a:p>
              <a:endParaRPr lang="en-US"/>
            </a:p>
          </p:txBody>
        </p:sp>
        <p:sp>
          <p:nvSpPr>
            <p:cNvPr id="14345" name="Freeform 9"/>
            <p:cNvSpPr>
              <a:spLocks noChangeArrowheads="1"/>
            </p:cNvSpPr>
            <p:nvPr/>
          </p:nvSpPr>
          <p:spPr bwMode="auto">
            <a:xfrm>
              <a:off x="2734781" y="3626218"/>
              <a:ext cx="533649" cy="627642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solidFill>
              <a:srgbClr val="804000"/>
            </a:solidFill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 wrap="none" lIns="80156" tIns="40078" rIns="80156" bIns="40078" anchor="ctr"/>
            <a:lstStyle/>
            <a:p>
              <a:endParaRPr lang="en-US"/>
            </a:p>
          </p:txBody>
        </p:sp>
      </p:grpSp>
      <p:sp>
        <p:nvSpPr>
          <p:cNvPr id="14346" name="Freeform 10"/>
          <p:cNvSpPr>
            <a:spLocks noChangeArrowheads="1"/>
          </p:cNvSpPr>
          <p:nvPr/>
        </p:nvSpPr>
        <p:spPr bwMode="auto">
          <a:xfrm>
            <a:off x="646354" y="2683315"/>
            <a:ext cx="535007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47" name="Freeform 11"/>
          <p:cNvSpPr>
            <a:spLocks noChangeArrowheads="1"/>
          </p:cNvSpPr>
          <p:nvPr/>
        </p:nvSpPr>
        <p:spPr bwMode="auto">
          <a:xfrm>
            <a:off x="1241107" y="2683315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48" name="Freeform 12"/>
          <p:cNvSpPr>
            <a:spLocks noChangeArrowheads="1"/>
          </p:cNvSpPr>
          <p:nvPr/>
        </p:nvSpPr>
        <p:spPr bwMode="auto">
          <a:xfrm>
            <a:off x="1838577" y="2683315"/>
            <a:ext cx="535007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49" name="Freeform 13"/>
          <p:cNvSpPr>
            <a:spLocks noChangeArrowheads="1"/>
          </p:cNvSpPr>
          <p:nvPr/>
        </p:nvSpPr>
        <p:spPr bwMode="auto">
          <a:xfrm>
            <a:off x="2433331" y="2683315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50" name="Freeform 14"/>
          <p:cNvSpPr>
            <a:spLocks noChangeArrowheads="1"/>
          </p:cNvSpPr>
          <p:nvPr/>
        </p:nvSpPr>
        <p:spPr bwMode="auto">
          <a:xfrm>
            <a:off x="3017221" y="2683315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51" name="Freeform 15"/>
          <p:cNvSpPr>
            <a:spLocks noChangeArrowheads="1"/>
          </p:cNvSpPr>
          <p:nvPr/>
        </p:nvSpPr>
        <p:spPr bwMode="auto">
          <a:xfrm>
            <a:off x="3582102" y="2683315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52" name="Freeform 16"/>
          <p:cNvSpPr>
            <a:spLocks noChangeArrowheads="1"/>
          </p:cNvSpPr>
          <p:nvPr/>
        </p:nvSpPr>
        <p:spPr bwMode="auto">
          <a:xfrm>
            <a:off x="2095218" y="1762005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53" name="Freeform 17"/>
          <p:cNvSpPr>
            <a:spLocks noChangeArrowheads="1"/>
          </p:cNvSpPr>
          <p:nvPr/>
        </p:nvSpPr>
        <p:spPr bwMode="auto">
          <a:xfrm>
            <a:off x="2764655" y="1762005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pic>
        <p:nvPicPr>
          <p:cNvPr id="14354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543" y="1688589"/>
            <a:ext cx="711532" cy="750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4355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965" y="3616141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4356" name="AutoShape 20"/>
          <p:cNvSpPr>
            <a:spLocks noChangeArrowheads="1"/>
          </p:cNvSpPr>
          <p:nvPr/>
        </p:nvSpPr>
        <p:spPr bwMode="auto">
          <a:xfrm>
            <a:off x="4629032" y="1678512"/>
            <a:ext cx="3925646" cy="781674"/>
          </a:xfrm>
          <a:prstGeom prst="roundRect">
            <a:avLst>
              <a:gd name="adj" fmla="val 16667"/>
            </a:avLst>
          </a:prstGeom>
          <a:solidFill>
            <a:srgbClr val="558ED5">
              <a:alpha val="34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57" name="AutoShape 21"/>
          <p:cNvSpPr>
            <a:spLocks noChangeArrowheads="1"/>
          </p:cNvSpPr>
          <p:nvPr/>
        </p:nvSpPr>
        <p:spPr bwMode="auto">
          <a:xfrm>
            <a:off x="4629032" y="2611338"/>
            <a:ext cx="3925646" cy="781674"/>
          </a:xfrm>
          <a:prstGeom prst="roundRect">
            <a:avLst>
              <a:gd name="adj" fmla="val 16667"/>
            </a:avLst>
          </a:prstGeom>
          <a:solidFill>
            <a:srgbClr val="008000">
              <a:alpha val="45000"/>
            </a:srgbClr>
          </a:solidFill>
          <a:ln w="57240" cap="flat">
            <a:solidFill>
              <a:srgbClr val="9BBB59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58" name="AutoShape 22"/>
          <p:cNvSpPr>
            <a:spLocks noChangeArrowheads="1"/>
          </p:cNvSpPr>
          <p:nvPr/>
        </p:nvSpPr>
        <p:spPr bwMode="auto">
          <a:xfrm>
            <a:off x="4639895" y="3547043"/>
            <a:ext cx="3914783" cy="781674"/>
          </a:xfrm>
          <a:prstGeom prst="roundRect">
            <a:avLst>
              <a:gd name="adj" fmla="val 16667"/>
            </a:avLst>
          </a:prstGeom>
          <a:solidFill>
            <a:srgbClr val="FFFF00">
              <a:alpha val="34000"/>
            </a:srgbClr>
          </a:solidFill>
          <a:ln w="57240" cap="flat">
            <a:solidFill>
              <a:srgbClr val="FFFF00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grpSp>
        <p:nvGrpSpPr>
          <p:cNvPr id="14359" name="Group 23"/>
          <p:cNvGrpSpPr>
            <a:grpSpLocks/>
          </p:cNvGrpSpPr>
          <p:nvPr/>
        </p:nvGrpSpPr>
        <p:grpSpPr bwMode="auto">
          <a:xfrm>
            <a:off x="4987513" y="2683315"/>
            <a:ext cx="3469397" cy="1571985"/>
            <a:chOff x="3673" y="1864"/>
            <a:chExt cx="2555" cy="1092"/>
          </a:xfrm>
          <a:solidFill>
            <a:srgbClr val="804000"/>
          </a:solidFill>
        </p:grpSpPr>
        <p:sp>
          <p:nvSpPr>
            <p:cNvPr id="14360" name="Freeform 24"/>
            <p:cNvSpPr>
              <a:spLocks noChangeArrowheads="1"/>
            </p:cNvSpPr>
            <p:nvPr/>
          </p:nvSpPr>
          <p:spPr bwMode="auto">
            <a:xfrm>
              <a:off x="5609" y="1864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1" name="Freeform 25"/>
            <p:cNvSpPr>
              <a:spLocks noChangeArrowheads="1"/>
            </p:cNvSpPr>
            <p:nvPr/>
          </p:nvSpPr>
          <p:spPr bwMode="auto">
            <a:xfrm>
              <a:off x="5211" y="2519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2" name="Freeform 26"/>
            <p:cNvSpPr>
              <a:spLocks noChangeArrowheads="1"/>
            </p:cNvSpPr>
            <p:nvPr/>
          </p:nvSpPr>
          <p:spPr bwMode="auto">
            <a:xfrm>
              <a:off x="3673" y="1864"/>
              <a:ext cx="394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3" name="Freeform 27"/>
            <p:cNvSpPr>
              <a:spLocks noChangeArrowheads="1"/>
            </p:cNvSpPr>
            <p:nvPr/>
          </p:nvSpPr>
          <p:spPr bwMode="auto">
            <a:xfrm>
              <a:off x="4111" y="1864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4" name="Freeform 28"/>
            <p:cNvSpPr>
              <a:spLocks noChangeArrowheads="1"/>
            </p:cNvSpPr>
            <p:nvPr/>
          </p:nvSpPr>
          <p:spPr bwMode="auto">
            <a:xfrm>
              <a:off x="4551" y="1864"/>
              <a:ext cx="394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5" name="Freeform 29"/>
            <p:cNvSpPr>
              <a:spLocks noChangeArrowheads="1"/>
            </p:cNvSpPr>
            <p:nvPr/>
          </p:nvSpPr>
          <p:spPr bwMode="auto">
            <a:xfrm>
              <a:off x="4989" y="1864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6" name="Freeform 30"/>
            <p:cNvSpPr>
              <a:spLocks noChangeArrowheads="1"/>
            </p:cNvSpPr>
            <p:nvPr/>
          </p:nvSpPr>
          <p:spPr bwMode="auto">
            <a:xfrm>
              <a:off x="5214" y="1864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7" name="Freeform 31"/>
            <p:cNvSpPr>
              <a:spLocks noChangeArrowheads="1"/>
            </p:cNvSpPr>
            <p:nvPr/>
          </p:nvSpPr>
          <p:spPr bwMode="auto">
            <a:xfrm>
              <a:off x="5835" y="1864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8" name="Freeform 32"/>
            <p:cNvSpPr>
              <a:spLocks noChangeArrowheads="1"/>
            </p:cNvSpPr>
            <p:nvPr/>
          </p:nvSpPr>
          <p:spPr bwMode="auto">
            <a:xfrm>
              <a:off x="3912" y="1864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9" name="Freeform 33"/>
            <p:cNvSpPr>
              <a:spLocks noChangeArrowheads="1"/>
            </p:cNvSpPr>
            <p:nvPr/>
          </p:nvSpPr>
          <p:spPr bwMode="auto">
            <a:xfrm>
              <a:off x="4397" y="1864"/>
              <a:ext cx="393" cy="436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370" name="Line 34"/>
          <p:cNvSpPr>
            <a:spLocks noChangeShapeType="1"/>
          </p:cNvSpPr>
          <p:nvPr/>
        </p:nvSpPr>
        <p:spPr bwMode="auto">
          <a:xfrm>
            <a:off x="4486453" y="1564788"/>
            <a:ext cx="1358" cy="4720273"/>
          </a:xfrm>
          <a:prstGeom prst="line">
            <a:avLst/>
          </a:prstGeom>
          <a:noFill/>
          <a:ln w="9525" cap="flat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0156" tIns="40078" rIns="80156" bIns="40078"/>
          <a:lstStyle/>
          <a:p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1769324" y="1140937"/>
            <a:ext cx="1174206" cy="404104"/>
          </a:xfrm>
          <a:prstGeom prst="rect">
            <a:avLst/>
          </a:prstGeom>
          <a:noFill/>
        </p:spPr>
        <p:txBody>
          <a:bodyPr wrap="none" lIns="80156" tIns="40078" rIns="80156" bIns="40078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Регион </a:t>
            </a:r>
            <a:r>
              <a:rPr lang="en-US" b="1" dirty="0" smtClean="0">
                <a:solidFill>
                  <a:schemeClr val="tx1"/>
                </a:solidFill>
              </a:rPr>
              <a:t>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940748" y="1143000"/>
            <a:ext cx="1174206" cy="404104"/>
          </a:xfrm>
          <a:prstGeom prst="rect">
            <a:avLst/>
          </a:prstGeom>
          <a:noFill/>
        </p:spPr>
        <p:txBody>
          <a:bodyPr wrap="none" lIns="80156" tIns="40078" rIns="80156" bIns="40078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Регион </a:t>
            </a:r>
            <a:r>
              <a:rPr lang="en-US" b="1" dirty="0" smtClean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842475"/>
              </p:ext>
            </p:extLst>
          </p:nvPr>
        </p:nvGraphicFramePr>
        <p:xfrm>
          <a:off x="-774967" y="4563648"/>
          <a:ext cx="4088062" cy="3269077"/>
        </p:xfrm>
        <a:graphic>
          <a:graphicData uri="http://schemas.openxmlformats.org/drawingml/2006/table">
            <a:tbl>
              <a:tblPr/>
              <a:tblGrid>
                <a:gridCol w="2319551"/>
                <a:gridCol w="712725"/>
                <a:gridCol w="1055786"/>
              </a:tblGrid>
              <a:tr h="35652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РЕЗУЛЬТАТЫ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27193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00">
                        <a:alpha val="50000"/>
                      </a:srgbClr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кризи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-сов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очков за </a:t>
                      </a:r>
                      <a:r>
                        <a:rPr kumimoji="0" lang="ru-RU" sz="13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процвета-ние</a:t>
                      </a: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pPr algn="ctr"/>
                      <a:endParaRPr lang="en-US" sz="2100" spc="-130" dirty="0">
                        <a:solidFill>
                          <a:srgbClr val="FF0000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  <a:latin typeface="Brush Script MT Italic"/>
                          <a:cs typeface="Brush Script MT Italic"/>
                        </a:rPr>
                        <a:t>0</a:t>
                      </a:r>
                      <a:endParaRPr lang="en-US" sz="2400" dirty="0">
                        <a:solidFill>
                          <a:srgbClr val="FF0000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  <a:latin typeface="Brush Script MT Italic"/>
                          <a:cs typeface="Brush Script MT Italic"/>
                        </a:rPr>
                        <a:t>6</a:t>
                      </a:r>
                      <a:endParaRPr lang="en-US" sz="2400" dirty="0">
                        <a:solidFill>
                          <a:srgbClr val="FF0000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pPr algn="ctr"/>
                      <a:r>
                        <a:rPr lang="en-US" i="1" baseline="0" dirty="0" smtClean="0"/>
                        <a:t>                TOTAL</a:t>
                      </a:r>
                      <a:r>
                        <a:rPr lang="en-US" i="1" dirty="0" smtClean="0"/>
                        <a:t>:</a:t>
                      </a:r>
                      <a:endParaRPr lang="en-US" i="1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3" name="Oval 50"/>
          <p:cNvSpPr>
            <a:spLocks noChangeArrowheads="1"/>
          </p:cNvSpPr>
          <p:nvPr/>
        </p:nvSpPr>
        <p:spPr bwMode="auto">
          <a:xfrm>
            <a:off x="1524000" y="5562600"/>
            <a:ext cx="1676400" cy="732538"/>
          </a:xfrm>
          <a:prstGeom prst="ellipse">
            <a:avLst/>
          </a:prstGeom>
          <a:noFill/>
          <a:ln w="54720" cap="flat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4" name="Rectangle 43"/>
          <p:cNvSpPr/>
          <p:nvPr/>
        </p:nvSpPr>
        <p:spPr bwMode="auto">
          <a:xfrm>
            <a:off x="-990600" y="4419600"/>
            <a:ext cx="2590800" cy="32766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0000">
                  <a:alpha val="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2360005" y="181383"/>
            <a:ext cx="4753956" cy="102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39447" rIns="78894" bIns="39447"/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en-US" sz="3900" b="1" u="sng" dirty="0">
                <a:latin typeface="Arial" charset="0"/>
              </a:rPr>
              <a:t>4. </a:t>
            </a:r>
            <a:r>
              <a:rPr lang="ru-RU" sz="3900" b="1" u="sng" dirty="0" smtClean="0">
                <a:latin typeface="Arial" charset="0"/>
              </a:rPr>
              <a:t>РЕЗУЛЬТАТЫ</a:t>
            </a:r>
            <a:endParaRPr lang="en-US" sz="3900" b="1" u="sng" dirty="0">
              <a:latin typeface="Arial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25" y="1688589"/>
            <a:ext cx="711532" cy="750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05" y="3616141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389714" y="1678512"/>
            <a:ext cx="3925646" cy="781674"/>
          </a:xfrm>
          <a:prstGeom prst="roundRect">
            <a:avLst>
              <a:gd name="adj" fmla="val 16667"/>
            </a:avLst>
          </a:prstGeom>
          <a:solidFill>
            <a:srgbClr val="558ED5">
              <a:alpha val="34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389714" y="2611338"/>
            <a:ext cx="3925646" cy="781674"/>
          </a:xfrm>
          <a:prstGeom prst="roundRect">
            <a:avLst>
              <a:gd name="adj" fmla="val 16667"/>
            </a:avLst>
          </a:prstGeom>
          <a:solidFill>
            <a:srgbClr val="008000">
              <a:alpha val="45000"/>
            </a:srgbClr>
          </a:solidFill>
          <a:ln w="57240" cap="flat">
            <a:solidFill>
              <a:srgbClr val="9BBB59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400577" y="3547043"/>
            <a:ext cx="3914783" cy="781674"/>
          </a:xfrm>
          <a:prstGeom prst="roundRect">
            <a:avLst>
              <a:gd name="adj" fmla="val 16667"/>
            </a:avLst>
          </a:prstGeom>
          <a:solidFill>
            <a:srgbClr val="FFFF00">
              <a:alpha val="34000"/>
            </a:srgbClr>
          </a:solidFill>
          <a:ln w="57240" cap="flat">
            <a:solidFill>
              <a:srgbClr val="FFFF00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46" name="Freeform 10"/>
          <p:cNvSpPr>
            <a:spLocks noChangeArrowheads="1"/>
          </p:cNvSpPr>
          <p:nvPr/>
        </p:nvSpPr>
        <p:spPr bwMode="auto">
          <a:xfrm>
            <a:off x="646354" y="2683315"/>
            <a:ext cx="535007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47" name="Freeform 11"/>
          <p:cNvSpPr>
            <a:spLocks noChangeArrowheads="1"/>
          </p:cNvSpPr>
          <p:nvPr/>
        </p:nvSpPr>
        <p:spPr bwMode="auto">
          <a:xfrm>
            <a:off x="1241107" y="2683315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48" name="Freeform 12"/>
          <p:cNvSpPr>
            <a:spLocks noChangeArrowheads="1"/>
          </p:cNvSpPr>
          <p:nvPr/>
        </p:nvSpPr>
        <p:spPr bwMode="auto">
          <a:xfrm>
            <a:off x="1838577" y="2683315"/>
            <a:ext cx="535007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49" name="Freeform 13"/>
          <p:cNvSpPr>
            <a:spLocks noChangeArrowheads="1"/>
          </p:cNvSpPr>
          <p:nvPr/>
        </p:nvSpPr>
        <p:spPr bwMode="auto">
          <a:xfrm>
            <a:off x="2433331" y="2683315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50" name="Freeform 14"/>
          <p:cNvSpPr>
            <a:spLocks noChangeArrowheads="1"/>
          </p:cNvSpPr>
          <p:nvPr/>
        </p:nvSpPr>
        <p:spPr bwMode="auto">
          <a:xfrm>
            <a:off x="3017221" y="2683315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51" name="Freeform 15"/>
          <p:cNvSpPr>
            <a:spLocks noChangeArrowheads="1"/>
          </p:cNvSpPr>
          <p:nvPr/>
        </p:nvSpPr>
        <p:spPr bwMode="auto">
          <a:xfrm>
            <a:off x="3582102" y="2683315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52" name="Freeform 16"/>
          <p:cNvSpPr>
            <a:spLocks noChangeArrowheads="1"/>
          </p:cNvSpPr>
          <p:nvPr/>
        </p:nvSpPr>
        <p:spPr bwMode="auto">
          <a:xfrm>
            <a:off x="2095218" y="1762005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53" name="Freeform 17"/>
          <p:cNvSpPr>
            <a:spLocks noChangeArrowheads="1"/>
          </p:cNvSpPr>
          <p:nvPr/>
        </p:nvSpPr>
        <p:spPr bwMode="auto">
          <a:xfrm>
            <a:off x="2764655" y="1762005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pic>
        <p:nvPicPr>
          <p:cNvPr id="14354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543" y="1688589"/>
            <a:ext cx="711532" cy="750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4355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965" y="3616141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4356" name="AutoShape 20"/>
          <p:cNvSpPr>
            <a:spLocks noChangeArrowheads="1"/>
          </p:cNvSpPr>
          <p:nvPr/>
        </p:nvSpPr>
        <p:spPr bwMode="auto">
          <a:xfrm>
            <a:off x="4629032" y="1678512"/>
            <a:ext cx="3925646" cy="781674"/>
          </a:xfrm>
          <a:prstGeom prst="roundRect">
            <a:avLst>
              <a:gd name="adj" fmla="val 16667"/>
            </a:avLst>
          </a:prstGeom>
          <a:solidFill>
            <a:srgbClr val="558ED5">
              <a:alpha val="34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57" name="AutoShape 21"/>
          <p:cNvSpPr>
            <a:spLocks noChangeArrowheads="1"/>
          </p:cNvSpPr>
          <p:nvPr/>
        </p:nvSpPr>
        <p:spPr bwMode="auto">
          <a:xfrm>
            <a:off x="4629032" y="2611338"/>
            <a:ext cx="3925646" cy="781674"/>
          </a:xfrm>
          <a:prstGeom prst="roundRect">
            <a:avLst>
              <a:gd name="adj" fmla="val 16667"/>
            </a:avLst>
          </a:prstGeom>
          <a:solidFill>
            <a:srgbClr val="008000">
              <a:alpha val="45000"/>
            </a:srgbClr>
          </a:solidFill>
          <a:ln w="57240" cap="flat">
            <a:solidFill>
              <a:srgbClr val="9BBB59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58" name="AutoShape 22"/>
          <p:cNvSpPr>
            <a:spLocks noChangeArrowheads="1"/>
          </p:cNvSpPr>
          <p:nvPr/>
        </p:nvSpPr>
        <p:spPr bwMode="auto">
          <a:xfrm>
            <a:off x="4639895" y="3547043"/>
            <a:ext cx="3914783" cy="781674"/>
          </a:xfrm>
          <a:prstGeom prst="roundRect">
            <a:avLst>
              <a:gd name="adj" fmla="val 16667"/>
            </a:avLst>
          </a:prstGeom>
          <a:solidFill>
            <a:srgbClr val="FFFF00">
              <a:alpha val="34000"/>
            </a:srgbClr>
          </a:solidFill>
          <a:ln w="57240" cap="flat">
            <a:solidFill>
              <a:srgbClr val="FFFF00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14361" name="Freeform 25"/>
          <p:cNvSpPr>
            <a:spLocks noChangeArrowheads="1"/>
          </p:cNvSpPr>
          <p:nvPr/>
        </p:nvSpPr>
        <p:spPr bwMode="auto">
          <a:xfrm>
            <a:off x="7075941" y="3626218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4987513" y="2683315"/>
            <a:ext cx="3469397" cy="627642"/>
            <a:chOff x="4987513" y="2683315"/>
            <a:chExt cx="3469397" cy="627642"/>
          </a:xfrm>
        </p:grpSpPr>
        <p:grpSp>
          <p:nvGrpSpPr>
            <p:cNvPr id="2" name="Group 1"/>
            <p:cNvGrpSpPr/>
            <p:nvPr/>
          </p:nvGrpSpPr>
          <p:grpSpPr>
            <a:xfrm>
              <a:off x="6774490" y="2683315"/>
              <a:ext cx="1682420" cy="627642"/>
              <a:chOff x="7920038" y="2959100"/>
              <a:chExt cx="1966912" cy="692150"/>
            </a:xfrm>
            <a:solidFill>
              <a:srgbClr val="804000"/>
            </a:solidFill>
          </p:grpSpPr>
          <p:sp>
            <p:nvSpPr>
              <p:cNvPr id="14360" name="Freeform 24"/>
              <p:cNvSpPr>
                <a:spLocks noChangeArrowheads="1"/>
              </p:cNvSpPr>
              <p:nvPr/>
            </p:nvSpPr>
            <p:spPr bwMode="auto">
              <a:xfrm>
                <a:off x="8904288" y="2959100"/>
                <a:ext cx="623887" cy="692150"/>
              </a:xfrm>
              <a:custGeom>
                <a:avLst/>
                <a:gdLst>
                  <a:gd name="T0" fmla="*/ 288 w 392"/>
                  <a:gd name="T1" fmla="*/ 280 h 536"/>
                  <a:gd name="T2" fmla="*/ 384 w 392"/>
                  <a:gd name="T3" fmla="*/ 184 h 536"/>
                  <a:gd name="T4" fmla="*/ 336 w 392"/>
                  <a:gd name="T5" fmla="*/ 40 h 536"/>
                  <a:gd name="T6" fmla="*/ 144 w 392"/>
                  <a:gd name="T7" fmla="*/ 40 h 536"/>
                  <a:gd name="T8" fmla="*/ 0 w 392"/>
                  <a:gd name="T9" fmla="*/ 280 h 536"/>
                  <a:gd name="T10" fmla="*/ 144 w 392"/>
                  <a:gd name="T11" fmla="*/ 520 h 536"/>
                  <a:gd name="T12" fmla="*/ 288 w 392"/>
                  <a:gd name="T13" fmla="*/ 376 h 536"/>
                  <a:gd name="T14" fmla="*/ 288 w 392"/>
                  <a:gd name="T15" fmla="*/ 2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536">
                    <a:moveTo>
                      <a:pt x="288" y="280"/>
                    </a:moveTo>
                    <a:cubicBezTo>
                      <a:pt x="304" y="248"/>
                      <a:pt x="376" y="224"/>
                      <a:pt x="384" y="184"/>
                    </a:cubicBezTo>
                    <a:cubicBezTo>
                      <a:pt x="392" y="144"/>
                      <a:pt x="376" y="64"/>
                      <a:pt x="336" y="40"/>
                    </a:cubicBezTo>
                    <a:cubicBezTo>
                      <a:pt x="296" y="16"/>
                      <a:pt x="200" y="0"/>
                      <a:pt x="144" y="40"/>
                    </a:cubicBezTo>
                    <a:cubicBezTo>
                      <a:pt x="88" y="80"/>
                      <a:pt x="0" y="200"/>
                      <a:pt x="0" y="280"/>
                    </a:cubicBezTo>
                    <a:cubicBezTo>
                      <a:pt x="0" y="360"/>
                      <a:pt x="96" y="504"/>
                      <a:pt x="144" y="520"/>
                    </a:cubicBezTo>
                    <a:cubicBezTo>
                      <a:pt x="192" y="536"/>
                      <a:pt x="264" y="416"/>
                      <a:pt x="288" y="376"/>
                    </a:cubicBezTo>
                    <a:cubicBezTo>
                      <a:pt x="312" y="336"/>
                      <a:pt x="272" y="312"/>
                      <a:pt x="288" y="280"/>
                    </a:cubicBezTo>
                    <a:close/>
                  </a:path>
                </a:pathLst>
              </a:custGeom>
              <a:grpFill/>
              <a:ln w="50760" cap="flat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65" name="Freeform 29"/>
              <p:cNvSpPr>
                <a:spLocks noChangeArrowheads="1"/>
              </p:cNvSpPr>
              <p:nvPr/>
            </p:nvSpPr>
            <p:spPr bwMode="auto">
              <a:xfrm>
                <a:off x="7920038" y="2959100"/>
                <a:ext cx="623887" cy="692150"/>
              </a:xfrm>
              <a:custGeom>
                <a:avLst/>
                <a:gdLst>
                  <a:gd name="T0" fmla="*/ 288 w 392"/>
                  <a:gd name="T1" fmla="*/ 280 h 536"/>
                  <a:gd name="T2" fmla="*/ 384 w 392"/>
                  <a:gd name="T3" fmla="*/ 184 h 536"/>
                  <a:gd name="T4" fmla="*/ 336 w 392"/>
                  <a:gd name="T5" fmla="*/ 40 h 536"/>
                  <a:gd name="T6" fmla="*/ 144 w 392"/>
                  <a:gd name="T7" fmla="*/ 40 h 536"/>
                  <a:gd name="T8" fmla="*/ 0 w 392"/>
                  <a:gd name="T9" fmla="*/ 280 h 536"/>
                  <a:gd name="T10" fmla="*/ 144 w 392"/>
                  <a:gd name="T11" fmla="*/ 520 h 536"/>
                  <a:gd name="T12" fmla="*/ 288 w 392"/>
                  <a:gd name="T13" fmla="*/ 376 h 536"/>
                  <a:gd name="T14" fmla="*/ 288 w 392"/>
                  <a:gd name="T15" fmla="*/ 2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536">
                    <a:moveTo>
                      <a:pt x="288" y="280"/>
                    </a:moveTo>
                    <a:cubicBezTo>
                      <a:pt x="304" y="248"/>
                      <a:pt x="376" y="224"/>
                      <a:pt x="384" y="184"/>
                    </a:cubicBezTo>
                    <a:cubicBezTo>
                      <a:pt x="392" y="144"/>
                      <a:pt x="376" y="64"/>
                      <a:pt x="336" y="40"/>
                    </a:cubicBezTo>
                    <a:cubicBezTo>
                      <a:pt x="296" y="16"/>
                      <a:pt x="200" y="0"/>
                      <a:pt x="144" y="40"/>
                    </a:cubicBezTo>
                    <a:cubicBezTo>
                      <a:pt x="88" y="80"/>
                      <a:pt x="0" y="200"/>
                      <a:pt x="0" y="280"/>
                    </a:cubicBezTo>
                    <a:cubicBezTo>
                      <a:pt x="0" y="360"/>
                      <a:pt x="96" y="504"/>
                      <a:pt x="144" y="520"/>
                    </a:cubicBezTo>
                    <a:cubicBezTo>
                      <a:pt x="192" y="536"/>
                      <a:pt x="264" y="416"/>
                      <a:pt x="288" y="376"/>
                    </a:cubicBezTo>
                    <a:cubicBezTo>
                      <a:pt x="312" y="336"/>
                      <a:pt x="272" y="312"/>
                      <a:pt x="288" y="280"/>
                    </a:cubicBezTo>
                    <a:close/>
                  </a:path>
                </a:pathLst>
              </a:custGeom>
              <a:grpFill/>
              <a:ln w="50760" cap="flat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66" name="Freeform 30"/>
              <p:cNvSpPr>
                <a:spLocks noChangeArrowheads="1"/>
              </p:cNvSpPr>
              <p:nvPr/>
            </p:nvSpPr>
            <p:spPr bwMode="auto">
              <a:xfrm>
                <a:off x="8277225" y="2959100"/>
                <a:ext cx="623887" cy="692150"/>
              </a:xfrm>
              <a:custGeom>
                <a:avLst/>
                <a:gdLst>
                  <a:gd name="T0" fmla="*/ 288 w 392"/>
                  <a:gd name="T1" fmla="*/ 280 h 536"/>
                  <a:gd name="T2" fmla="*/ 384 w 392"/>
                  <a:gd name="T3" fmla="*/ 184 h 536"/>
                  <a:gd name="T4" fmla="*/ 336 w 392"/>
                  <a:gd name="T5" fmla="*/ 40 h 536"/>
                  <a:gd name="T6" fmla="*/ 144 w 392"/>
                  <a:gd name="T7" fmla="*/ 40 h 536"/>
                  <a:gd name="T8" fmla="*/ 0 w 392"/>
                  <a:gd name="T9" fmla="*/ 280 h 536"/>
                  <a:gd name="T10" fmla="*/ 144 w 392"/>
                  <a:gd name="T11" fmla="*/ 520 h 536"/>
                  <a:gd name="T12" fmla="*/ 288 w 392"/>
                  <a:gd name="T13" fmla="*/ 376 h 536"/>
                  <a:gd name="T14" fmla="*/ 288 w 392"/>
                  <a:gd name="T15" fmla="*/ 2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536">
                    <a:moveTo>
                      <a:pt x="288" y="280"/>
                    </a:moveTo>
                    <a:cubicBezTo>
                      <a:pt x="304" y="248"/>
                      <a:pt x="376" y="224"/>
                      <a:pt x="384" y="184"/>
                    </a:cubicBezTo>
                    <a:cubicBezTo>
                      <a:pt x="392" y="144"/>
                      <a:pt x="376" y="64"/>
                      <a:pt x="336" y="40"/>
                    </a:cubicBezTo>
                    <a:cubicBezTo>
                      <a:pt x="296" y="16"/>
                      <a:pt x="200" y="0"/>
                      <a:pt x="144" y="40"/>
                    </a:cubicBezTo>
                    <a:cubicBezTo>
                      <a:pt x="88" y="80"/>
                      <a:pt x="0" y="200"/>
                      <a:pt x="0" y="280"/>
                    </a:cubicBezTo>
                    <a:cubicBezTo>
                      <a:pt x="0" y="360"/>
                      <a:pt x="96" y="504"/>
                      <a:pt x="144" y="520"/>
                    </a:cubicBezTo>
                    <a:cubicBezTo>
                      <a:pt x="192" y="536"/>
                      <a:pt x="264" y="416"/>
                      <a:pt x="288" y="376"/>
                    </a:cubicBezTo>
                    <a:cubicBezTo>
                      <a:pt x="312" y="336"/>
                      <a:pt x="272" y="312"/>
                      <a:pt x="288" y="280"/>
                    </a:cubicBezTo>
                    <a:close/>
                  </a:path>
                </a:pathLst>
              </a:custGeom>
              <a:grpFill/>
              <a:ln w="50760" cap="flat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67" name="Freeform 31"/>
              <p:cNvSpPr>
                <a:spLocks noChangeArrowheads="1"/>
              </p:cNvSpPr>
              <p:nvPr/>
            </p:nvSpPr>
            <p:spPr bwMode="auto">
              <a:xfrm>
                <a:off x="9263063" y="2959100"/>
                <a:ext cx="623887" cy="692150"/>
              </a:xfrm>
              <a:custGeom>
                <a:avLst/>
                <a:gdLst>
                  <a:gd name="T0" fmla="*/ 288 w 392"/>
                  <a:gd name="T1" fmla="*/ 280 h 536"/>
                  <a:gd name="T2" fmla="*/ 384 w 392"/>
                  <a:gd name="T3" fmla="*/ 184 h 536"/>
                  <a:gd name="T4" fmla="*/ 336 w 392"/>
                  <a:gd name="T5" fmla="*/ 40 h 536"/>
                  <a:gd name="T6" fmla="*/ 144 w 392"/>
                  <a:gd name="T7" fmla="*/ 40 h 536"/>
                  <a:gd name="T8" fmla="*/ 0 w 392"/>
                  <a:gd name="T9" fmla="*/ 280 h 536"/>
                  <a:gd name="T10" fmla="*/ 144 w 392"/>
                  <a:gd name="T11" fmla="*/ 520 h 536"/>
                  <a:gd name="T12" fmla="*/ 288 w 392"/>
                  <a:gd name="T13" fmla="*/ 376 h 536"/>
                  <a:gd name="T14" fmla="*/ 288 w 392"/>
                  <a:gd name="T15" fmla="*/ 2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536">
                    <a:moveTo>
                      <a:pt x="288" y="280"/>
                    </a:moveTo>
                    <a:cubicBezTo>
                      <a:pt x="304" y="248"/>
                      <a:pt x="376" y="224"/>
                      <a:pt x="384" y="184"/>
                    </a:cubicBezTo>
                    <a:cubicBezTo>
                      <a:pt x="392" y="144"/>
                      <a:pt x="376" y="64"/>
                      <a:pt x="336" y="40"/>
                    </a:cubicBezTo>
                    <a:cubicBezTo>
                      <a:pt x="296" y="16"/>
                      <a:pt x="200" y="0"/>
                      <a:pt x="144" y="40"/>
                    </a:cubicBezTo>
                    <a:cubicBezTo>
                      <a:pt x="88" y="80"/>
                      <a:pt x="0" y="200"/>
                      <a:pt x="0" y="280"/>
                    </a:cubicBezTo>
                    <a:cubicBezTo>
                      <a:pt x="0" y="360"/>
                      <a:pt x="96" y="504"/>
                      <a:pt x="144" y="520"/>
                    </a:cubicBezTo>
                    <a:cubicBezTo>
                      <a:pt x="192" y="536"/>
                      <a:pt x="264" y="416"/>
                      <a:pt x="288" y="376"/>
                    </a:cubicBezTo>
                    <a:cubicBezTo>
                      <a:pt x="312" y="336"/>
                      <a:pt x="272" y="312"/>
                      <a:pt x="288" y="280"/>
                    </a:cubicBezTo>
                    <a:close/>
                  </a:path>
                </a:pathLst>
              </a:custGeom>
              <a:grpFill/>
              <a:ln w="50760" cap="flat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4987513" y="2683315"/>
              <a:ext cx="1727230" cy="627642"/>
              <a:chOff x="5830888" y="2959100"/>
              <a:chExt cx="2019300" cy="692150"/>
            </a:xfrm>
            <a:solidFill>
              <a:srgbClr val="804000"/>
            </a:solidFill>
          </p:grpSpPr>
          <p:sp>
            <p:nvSpPr>
              <p:cNvPr id="14362" name="Freeform 26"/>
              <p:cNvSpPr>
                <a:spLocks noChangeArrowheads="1"/>
              </p:cNvSpPr>
              <p:nvPr/>
            </p:nvSpPr>
            <p:spPr bwMode="auto">
              <a:xfrm>
                <a:off x="5830888" y="2959100"/>
                <a:ext cx="625475" cy="692150"/>
              </a:xfrm>
              <a:custGeom>
                <a:avLst/>
                <a:gdLst>
                  <a:gd name="T0" fmla="*/ 288 w 392"/>
                  <a:gd name="T1" fmla="*/ 280 h 536"/>
                  <a:gd name="T2" fmla="*/ 384 w 392"/>
                  <a:gd name="T3" fmla="*/ 184 h 536"/>
                  <a:gd name="T4" fmla="*/ 336 w 392"/>
                  <a:gd name="T5" fmla="*/ 40 h 536"/>
                  <a:gd name="T6" fmla="*/ 144 w 392"/>
                  <a:gd name="T7" fmla="*/ 40 h 536"/>
                  <a:gd name="T8" fmla="*/ 0 w 392"/>
                  <a:gd name="T9" fmla="*/ 280 h 536"/>
                  <a:gd name="T10" fmla="*/ 144 w 392"/>
                  <a:gd name="T11" fmla="*/ 520 h 536"/>
                  <a:gd name="T12" fmla="*/ 288 w 392"/>
                  <a:gd name="T13" fmla="*/ 376 h 536"/>
                  <a:gd name="T14" fmla="*/ 288 w 392"/>
                  <a:gd name="T15" fmla="*/ 2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536">
                    <a:moveTo>
                      <a:pt x="288" y="280"/>
                    </a:moveTo>
                    <a:cubicBezTo>
                      <a:pt x="304" y="248"/>
                      <a:pt x="376" y="224"/>
                      <a:pt x="384" y="184"/>
                    </a:cubicBezTo>
                    <a:cubicBezTo>
                      <a:pt x="392" y="144"/>
                      <a:pt x="376" y="64"/>
                      <a:pt x="336" y="40"/>
                    </a:cubicBezTo>
                    <a:cubicBezTo>
                      <a:pt x="296" y="16"/>
                      <a:pt x="200" y="0"/>
                      <a:pt x="144" y="40"/>
                    </a:cubicBezTo>
                    <a:cubicBezTo>
                      <a:pt x="88" y="80"/>
                      <a:pt x="0" y="200"/>
                      <a:pt x="0" y="280"/>
                    </a:cubicBezTo>
                    <a:cubicBezTo>
                      <a:pt x="0" y="360"/>
                      <a:pt x="96" y="504"/>
                      <a:pt x="144" y="520"/>
                    </a:cubicBezTo>
                    <a:cubicBezTo>
                      <a:pt x="192" y="536"/>
                      <a:pt x="264" y="416"/>
                      <a:pt x="288" y="376"/>
                    </a:cubicBezTo>
                    <a:cubicBezTo>
                      <a:pt x="312" y="336"/>
                      <a:pt x="272" y="312"/>
                      <a:pt x="288" y="280"/>
                    </a:cubicBezTo>
                    <a:close/>
                  </a:path>
                </a:pathLst>
              </a:custGeom>
              <a:grpFill/>
              <a:ln w="50760" cap="flat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63" name="Freeform 27"/>
              <p:cNvSpPr>
                <a:spLocks noChangeArrowheads="1"/>
              </p:cNvSpPr>
              <p:nvPr/>
            </p:nvSpPr>
            <p:spPr bwMode="auto">
              <a:xfrm>
                <a:off x="6526213" y="2959100"/>
                <a:ext cx="623887" cy="692150"/>
              </a:xfrm>
              <a:custGeom>
                <a:avLst/>
                <a:gdLst>
                  <a:gd name="T0" fmla="*/ 288 w 392"/>
                  <a:gd name="T1" fmla="*/ 280 h 536"/>
                  <a:gd name="T2" fmla="*/ 384 w 392"/>
                  <a:gd name="T3" fmla="*/ 184 h 536"/>
                  <a:gd name="T4" fmla="*/ 336 w 392"/>
                  <a:gd name="T5" fmla="*/ 40 h 536"/>
                  <a:gd name="T6" fmla="*/ 144 w 392"/>
                  <a:gd name="T7" fmla="*/ 40 h 536"/>
                  <a:gd name="T8" fmla="*/ 0 w 392"/>
                  <a:gd name="T9" fmla="*/ 280 h 536"/>
                  <a:gd name="T10" fmla="*/ 144 w 392"/>
                  <a:gd name="T11" fmla="*/ 520 h 536"/>
                  <a:gd name="T12" fmla="*/ 288 w 392"/>
                  <a:gd name="T13" fmla="*/ 376 h 536"/>
                  <a:gd name="T14" fmla="*/ 288 w 392"/>
                  <a:gd name="T15" fmla="*/ 2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536">
                    <a:moveTo>
                      <a:pt x="288" y="280"/>
                    </a:moveTo>
                    <a:cubicBezTo>
                      <a:pt x="304" y="248"/>
                      <a:pt x="376" y="224"/>
                      <a:pt x="384" y="184"/>
                    </a:cubicBezTo>
                    <a:cubicBezTo>
                      <a:pt x="392" y="144"/>
                      <a:pt x="376" y="64"/>
                      <a:pt x="336" y="40"/>
                    </a:cubicBezTo>
                    <a:cubicBezTo>
                      <a:pt x="296" y="16"/>
                      <a:pt x="200" y="0"/>
                      <a:pt x="144" y="40"/>
                    </a:cubicBezTo>
                    <a:cubicBezTo>
                      <a:pt x="88" y="80"/>
                      <a:pt x="0" y="200"/>
                      <a:pt x="0" y="280"/>
                    </a:cubicBezTo>
                    <a:cubicBezTo>
                      <a:pt x="0" y="360"/>
                      <a:pt x="96" y="504"/>
                      <a:pt x="144" y="520"/>
                    </a:cubicBezTo>
                    <a:cubicBezTo>
                      <a:pt x="192" y="536"/>
                      <a:pt x="264" y="416"/>
                      <a:pt x="288" y="376"/>
                    </a:cubicBezTo>
                    <a:cubicBezTo>
                      <a:pt x="312" y="336"/>
                      <a:pt x="272" y="312"/>
                      <a:pt x="288" y="280"/>
                    </a:cubicBezTo>
                    <a:close/>
                  </a:path>
                </a:pathLst>
              </a:custGeom>
              <a:grpFill/>
              <a:ln w="50760" cap="flat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64" name="Freeform 28"/>
              <p:cNvSpPr>
                <a:spLocks noChangeArrowheads="1"/>
              </p:cNvSpPr>
              <p:nvPr/>
            </p:nvSpPr>
            <p:spPr bwMode="auto">
              <a:xfrm>
                <a:off x="7224713" y="2959100"/>
                <a:ext cx="625475" cy="692150"/>
              </a:xfrm>
              <a:custGeom>
                <a:avLst/>
                <a:gdLst>
                  <a:gd name="T0" fmla="*/ 288 w 392"/>
                  <a:gd name="T1" fmla="*/ 280 h 536"/>
                  <a:gd name="T2" fmla="*/ 384 w 392"/>
                  <a:gd name="T3" fmla="*/ 184 h 536"/>
                  <a:gd name="T4" fmla="*/ 336 w 392"/>
                  <a:gd name="T5" fmla="*/ 40 h 536"/>
                  <a:gd name="T6" fmla="*/ 144 w 392"/>
                  <a:gd name="T7" fmla="*/ 40 h 536"/>
                  <a:gd name="T8" fmla="*/ 0 w 392"/>
                  <a:gd name="T9" fmla="*/ 280 h 536"/>
                  <a:gd name="T10" fmla="*/ 144 w 392"/>
                  <a:gd name="T11" fmla="*/ 520 h 536"/>
                  <a:gd name="T12" fmla="*/ 288 w 392"/>
                  <a:gd name="T13" fmla="*/ 376 h 536"/>
                  <a:gd name="T14" fmla="*/ 288 w 392"/>
                  <a:gd name="T15" fmla="*/ 2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536">
                    <a:moveTo>
                      <a:pt x="288" y="280"/>
                    </a:moveTo>
                    <a:cubicBezTo>
                      <a:pt x="304" y="248"/>
                      <a:pt x="376" y="224"/>
                      <a:pt x="384" y="184"/>
                    </a:cubicBezTo>
                    <a:cubicBezTo>
                      <a:pt x="392" y="144"/>
                      <a:pt x="376" y="64"/>
                      <a:pt x="336" y="40"/>
                    </a:cubicBezTo>
                    <a:cubicBezTo>
                      <a:pt x="296" y="16"/>
                      <a:pt x="200" y="0"/>
                      <a:pt x="144" y="40"/>
                    </a:cubicBezTo>
                    <a:cubicBezTo>
                      <a:pt x="88" y="80"/>
                      <a:pt x="0" y="200"/>
                      <a:pt x="0" y="280"/>
                    </a:cubicBezTo>
                    <a:cubicBezTo>
                      <a:pt x="0" y="360"/>
                      <a:pt x="96" y="504"/>
                      <a:pt x="144" y="520"/>
                    </a:cubicBezTo>
                    <a:cubicBezTo>
                      <a:pt x="192" y="536"/>
                      <a:pt x="264" y="416"/>
                      <a:pt x="288" y="376"/>
                    </a:cubicBezTo>
                    <a:cubicBezTo>
                      <a:pt x="312" y="336"/>
                      <a:pt x="272" y="312"/>
                      <a:pt x="288" y="280"/>
                    </a:cubicBezTo>
                    <a:close/>
                  </a:path>
                </a:pathLst>
              </a:custGeom>
              <a:grpFill/>
              <a:ln w="50760" cap="flat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68" name="Freeform 32"/>
              <p:cNvSpPr>
                <a:spLocks noChangeArrowheads="1"/>
              </p:cNvSpPr>
              <p:nvPr/>
            </p:nvSpPr>
            <p:spPr bwMode="auto">
              <a:xfrm>
                <a:off x="6210300" y="2959100"/>
                <a:ext cx="623887" cy="692150"/>
              </a:xfrm>
              <a:custGeom>
                <a:avLst/>
                <a:gdLst>
                  <a:gd name="T0" fmla="*/ 288 w 392"/>
                  <a:gd name="T1" fmla="*/ 280 h 536"/>
                  <a:gd name="T2" fmla="*/ 384 w 392"/>
                  <a:gd name="T3" fmla="*/ 184 h 536"/>
                  <a:gd name="T4" fmla="*/ 336 w 392"/>
                  <a:gd name="T5" fmla="*/ 40 h 536"/>
                  <a:gd name="T6" fmla="*/ 144 w 392"/>
                  <a:gd name="T7" fmla="*/ 40 h 536"/>
                  <a:gd name="T8" fmla="*/ 0 w 392"/>
                  <a:gd name="T9" fmla="*/ 280 h 536"/>
                  <a:gd name="T10" fmla="*/ 144 w 392"/>
                  <a:gd name="T11" fmla="*/ 520 h 536"/>
                  <a:gd name="T12" fmla="*/ 288 w 392"/>
                  <a:gd name="T13" fmla="*/ 376 h 536"/>
                  <a:gd name="T14" fmla="*/ 288 w 392"/>
                  <a:gd name="T15" fmla="*/ 2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536">
                    <a:moveTo>
                      <a:pt x="288" y="280"/>
                    </a:moveTo>
                    <a:cubicBezTo>
                      <a:pt x="304" y="248"/>
                      <a:pt x="376" y="224"/>
                      <a:pt x="384" y="184"/>
                    </a:cubicBezTo>
                    <a:cubicBezTo>
                      <a:pt x="392" y="144"/>
                      <a:pt x="376" y="64"/>
                      <a:pt x="336" y="40"/>
                    </a:cubicBezTo>
                    <a:cubicBezTo>
                      <a:pt x="296" y="16"/>
                      <a:pt x="200" y="0"/>
                      <a:pt x="144" y="40"/>
                    </a:cubicBezTo>
                    <a:cubicBezTo>
                      <a:pt x="88" y="80"/>
                      <a:pt x="0" y="200"/>
                      <a:pt x="0" y="280"/>
                    </a:cubicBezTo>
                    <a:cubicBezTo>
                      <a:pt x="0" y="360"/>
                      <a:pt x="96" y="504"/>
                      <a:pt x="144" y="520"/>
                    </a:cubicBezTo>
                    <a:cubicBezTo>
                      <a:pt x="192" y="536"/>
                      <a:pt x="264" y="416"/>
                      <a:pt x="288" y="376"/>
                    </a:cubicBezTo>
                    <a:cubicBezTo>
                      <a:pt x="312" y="336"/>
                      <a:pt x="272" y="312"/>
                      <a:pt x="288" y="280"/>
                    </a:cubicBezTo>
                    <a:close/>
                  </a:path>
                </a:pathLst>
              </a:custGeom>
              <a:grpFill/>
              <a:ln w="50760" cap="flat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69" name="Freeform 33"/>
              <p:cNvSpPr>
                <a:spLocks noChangeArrowheads="1"/>
              </p:cNvSpPr>
              <p:nvPr/>
            </p:nvSpPr>
            <p:spPr bwMode="auto">
              <a:xfrm>
                <a:off x="6980238" y="2959100"/>
                <a:ext cx="623887" cy="692150"/>
              </a:xfrm>
              <a:custGeom>
                <a:avLst/>
                <a:gdLst>
                  <a:gd name="T0" fmla="*/ 288 w 392"/>
                  <a:gd name="T1" fmla="*/ 280 h 536"/>
                  <a:gd name="T2" fmla="*/ 384 w 392"/>
                  <a:gd name="T3" fmla="*/ 184 h 536"/>
                  <a:gd name="T4" fmla="*/ 336 w 392"/>
                  <a:gd name="T5" fmla="*/ 40 h 536"/>
                  <a:gd name="T6" fmla="*/ 144 w 392"/>
                  <a:gd name="T7" fmla="*/ 40 h 536"/>
                  <a:gd name="T8" fmla="*/ 0 w 392"/>
                  <a:gd name="T9" fmla="*/ 280 h 536"/>
                  <a:gd name="T10" fmla="*/ 144 w 392"/>
                  <a:gd name="T11" fmla="*/ 520 h 536"/>
                  <a:gd name="T12" fmla="*/ 288 w 392"/>
                  <a:gd name="T13" fmla="*/ 376 h 536"/>
                  <a:gd name="T14" fmla="*/ 288 w 392"/>
                  <a:gd name="T15" fmla="*/ 2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536">
                    <a:moveTo>
                      <a:pt x="288" y="280"/>
                    </a:moveTo>
                    <a:cubicBezTo>
                      <a:pt x="304" y="248"/>
                      <a:pt x="376" y="224"/>
                      <a:pt x="384" y="184"/>
                    </a:cubicBezTo>
                    <a:cubicBezTo>
                      <a:pt x="392" y="144"/>
                      <a:pt x="376" y="64"/>
                      <a:pt x="336" y="40"/>
                    </a:cubicBezTo>
                    <a:cubicBezTo>
                      <a:pt x="296" y="16"/>
                      <a:pt x="200" y="0"/>
                      <a:pt x="144" y="40"/>
                    </a:cubicBezTo>
                    <a:cubicBezTo>
                      <a:pt x="88" y="80"/>
                      <a:pt x="0" y="200"/>
                      <a:pt x="0" y="280"/>
                    </a:cubicBezTo>
                    <a:cubicBezTo>
                      <a:pt x="0" y="360"/>
                      <a:pt x="96" y="504"/>
                      <a:pt x="144" y="520"/>
                    </a:cubicBezTo>
                    <a:cubicBezTo>
                      <a:pt x="192" y="536"/>
                      <a:pt x="264" y="416"/>
                      <a:pt x="288" y="376"/>
                    </a:cubicBezTo>
                    <a:cubicBezTo>
                      <a:pt x="312" y="336"/>
                      <a:pt x="272" y="312"/>
                      <a:pt x="288" y="280"/>
                    </a:cubicBezTo>
                    <a:close/>
                  </a:path>
                </a:pathLst>
              </a:custGeom>
              <a:grpFill/>
              <a:ln w="50760" cap="flat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4370" name="Line 34"/>
          <p:cNvSpPr>
            <a:spLocks noChangeShapeType="1"/>
          </p:cNvSpPr>
          <p:nvPr/>
        </p:nvSpPr>
        <p:spPr bwMode="auto">
          <a:xfrm>
            <a:off x="4486453" y="1564788"/>
            <a:ext cx="1358" cy="4720273"/>
          </a:xfrm>
          <a:prstGeom prst="line">
            <a:avLst/>
          </a:prstGeom>
          <a:noFill/>
          <a:ln w="9525" cap="flat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0156" tIns="40078" rIns="80156" bIns="40078"/>
          <a:lstStyle/>
          <a:p>
            <a:endParaRPr lang="en-US"/>
          </a:p>
        </p:txBody>
      </p:sp>
      <p:graphicFrame>
        <p:nvGraphicFramePr>
          <p:cNvPr id="48" name="Table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707387"/>
              </p:ext>
            </p:extLst>
          </p:nvPr>
        </p:nvGraphicFramePr>
        <p:xfrm>
          <a:off x="-774967" y="4563648"/>
          <a:ext cx="4088062" cy="3269077"/>
        </p:xfrm>
        <a:graphic>
          <a:graphicData uri="http://schemas.openxmlformats.org/drawingml/2006/table">
            <a:tbl>
              <a:tblPr/>
              <a:tblGrid>
                <a:gridCol w="2319551"/>
                <a:gridCol w="712725"/>
                <a:gridCol w="1055786"/>
              </a:tblGrid>
              <a:tr h="35652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РЕЗУЛЬТАТЫ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27193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00">
                        <a:alpha val="50000"/>
                      </a:srgbClr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кризи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-сов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очков за </a:t>
                      </a:r>
                      <a:r>
                        <a:rPr kumimoji="0" lang="ru-RU" sz="13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процвета-ние</a:t>
                      </a: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pPr algn="ctr"/>
                      <a:endParaRPr lang="en-US" sz="2100" spc="-130" dirty="0">
                        <a:solidFill>
                          <a:srgbClr val="FF0000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Brush Script MT Italic"/>
                          <a:cs typeface="Brush Script MT Italic"/>
                        </a:rPr>
                        <a:t>0</a:t>
                      </a:r>
                      <a:endParaRPr lang="en-US" sz="2400" dirty="0">
                        <a:solidFill>
                          <a:schemeClr val="tx1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Brush Script MT Italic"/>
                          <a:cs typeface="Brush Script MT Italic"/>
                        </a:rPr>
                        <a:t>6</a:t>
                      </a:r>
                      <a:endParaRPr lang="en-US" sz="2400" dirty="0">
                        <a:solidFill>
                          <a:schemeClr val="tx1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pPr algn="ctr"/>
                      <a:r>
                        <a:rPr lang="en-US" i="1" baseline="0" dirty="0" smtClean="0"/>
                        <a:t>                TOTAL</a:t>
                      </a:r>
                      <a:r>
                        <a:rPr lang="en-US" i="1" dirty="0" smtClean="0"/>
                        <a:t>:</a:t>
                      </a:r>
                      <a:endParaRPr lang="en-US" i="1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554433"/>
              </p:ext>
            </p:extLst>
          </p:nvPr>
        </p:nvGraphicFramePr>
        <p:xfrm>
          <a:off x="3912938" y="4563648"/>
          <a:ext cx="4088062" cy="3269077"/>
        </p:xfrm>
        <a:graphic>
          <a:graphicData uri="http://schemas.openxmlformats.org/drawingml/2006/table">
            <a:tbl>
              <a:tblPr/>
              <a:tblGrid>
                <a:gridCol w="2319551"/>
                <a:gridCol w="712725"/>
                <a:gridCol w="1055786"/>
              </a:tblGrid>
              <a:tr h="35652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РЕЗУЛЬТАТЫ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27193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00">
                        <a:alpha val="50000"/>
                      </a:srgbClr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кризи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-сов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очков за </a:t>
                      </a:r>
                      <a:r>
                        <a:rPr kumimoji="0" lang="ru-RU" sz="13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процвета-ние</a:t>
                      </a: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pPr algn="ctr"/>
                      <a:endParaRPr lang="en-US" sz="2100" spc="-130" dirty="0">
                        <a:solidFill>
                          <a:srgbClr val="FF0000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  <a:latin typeface="Brush Script MT Italic"/>
                          <a:cs typeface="Brush Script MT Italic"/>
                        </a:rPr>
                        <a:t>1</a:t>
                      </a:r>
                      <a:endParaRPr lang="en-US" sz="2400" dirty="0">
                        <a:solidFill>
                          <a:srgbClr val="FF0000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  <a:latin typeface="Brush Script MT Italic"/>
                          <a:cs typeface="Brush Script MT Italic"/>
                        </a:rPr>
                        <a:t>0</a:t>
                      </a:r>
                      <a:endParaRPr lang="en-US" sz="2400" dirty="0">
                        <a:solidFill>
                          <a:srgbClr val="FF0000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pPr algn="ctr"/>
                      <a:r>
                        <a:rPr lang="en-US" i="1" baseline="0" dirty="0" smtClean="0"/>
                        <a:t>                TOTAL</a:t>
                      </a:r>
                      <a:r>
                        <a:rPr lang="en-US" i="1" dirty="0" smtClean="0"/>
                        <a:t>:</a:t>
                      </a:r>
                      <a:endParaRPr lang="en-US" i="1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2" name="Oval 50"/>
          <p:cNvSpPr>
            <a:spLocks noChangeArrowheads="1"/>
          </p:cNvSpPr>
          <p:nvPr/>
        </p:nvSpPr>
        <p:spPr bwMode="auto">
          <a:xfrm>
            <a:off x="6248400" y="5562600"/>
            <a:ext cx="1676400" cy="732538"/>
          </a:xfrm>
          <a:prstGeom prst="ellipse">
            <a:avLst/>
          </a:prstGeom>
          <a:noFill/>
          <a:ln w="54720" cap="flat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3760538" y="4495800"/>
            <a:ext cx="2590800" cy="32766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0000">
                  <a:alpha val="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79055" y="4488506"/>
            <a:ext cx="983769" cy="783113"/>
          </a:xfrm>
          <a:prstGeom prst="rect">
            <a:avLst/>
          </a:prstGeom>
        </p:spPr>
      </p:pic>
      <p:sp>
        <p:nvSpPr>
          <p:cNvPr id="53" name="Rectangle 52"/>
          <p:cNvSpPr/>
          <p:nvPr/>
        </p:nvSpPr>
        <p:spPr bwMode="auto">
          <a:xfrm>
            <a:off x="-990600" y="4419600"/>
            <a:ext cx="2590800" cy="32766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0000">
                  <a:alpha val="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769324" y="1140937"/>
            <a:ext cx="1174206" cy="404104"/>
          </a:xfrm>
          <a:prstGeom prst="rect">
            <a:avLst/>
          </a:prstGeom>
          <a:noFill/>
        </p:spPr>
        <p:txBody>
          <a:bodyPr wrap="none" lIns="80156" tIns="40078" rIns="80156" bIns="40078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Регион </a:t>
            </a:r>
            <a:r>
              <a:rPr lang="en-US" b="1" dirty="0" smtClean="0">
                <a:solidFill>
                  <a:schemeClr val="tx1"/>
                </a:solidFill>
              </a:rPr>
              <a:t>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940748" y="1143000"/>
            <a:ext cx="1174206" cy="404104"/>
          </a:xfrm>
          <a:prstGeom prst="rect">
            <a:avLst/>
          </a:prstGeom>
          <a:noFill/>
        </p:spPr>
        <p:txBody>
          <a:bodyPr wrap="none" lIns="80156" tIns="40078" rIns="80156" bIns="40078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Регион </a:t>
            </a:r>
            <a:r>
              <a:rPr lang="en-US" b="1" dirty="0" smtClean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71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1" grpId="1" animBg="1"/>
      <p:bldP spid="52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668080" y="1734654"/>
            <a:ext cx="8106576" cy="1619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0156" tIns="40078" rIns="80156" bIns="40078">
            <a:spAutoFit/>
          </a:bodyPr>
          <a:lstStyle>
            <a:lvl1pPr marL="284163" indent="-282575"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buClrTx/>
              <a:buFontTx/>
              <a:buNone/>
            </a:pPr>
            <a:r>
              <a:rPr lang="ru-RU" sz="2000" b="1" dirty="0" smtClean="0">
                <a:solidFill>
                  <a:srgbClr val="BC0204"/>
                </a:solidFill>
                <a:latin typeface="Arial" charset="0"/>
              </a:rPr>
              <a:t>Проигравшие регионы</a:t>
            </a:r>
            <a:r>
              <a:rPr lang="es-PE" sz="2000" b="1" dirty="0" smtClean="0">
                <a:solidFill>
                  <a:srgbClr val="BC0204"/>
                </a:solidFill>
                <a:latin typeface="Arial" charset="0"/>
              </a:rPr>
              <a:t>: </a:t>
            </a:r>
            <a:r>
              <a:rPr lang="es-PE" sz="2000" b="1" dirty="0">
                <a:solidFill>
                  <a:srgbClr val="BC0204"/>
                </a:solidFill>
                <a:latin typeface="Arial" charset="0"/>
              </a:rPr>
              <a:t>					</a:t>
            </a:r>
          </a:p>
          <a:p>
            <a:pPr>
              <a:buClrTx/>
              <a:buFontTx/>
              <a:buNone/>
            </a:pPr>
            <a:r>
              <a:rPr lang="es-PE" sz="2000" i="1" dirty="0">
                <a:latin typeface="Arial" charset="0"/>
              </a:rPr>
              <a:t>	</a:t>
            </a:r>
            <a:r>
              <a:rPr lang="ru-RU" sz="2000" i="1" dirty="0" smtClean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Любой регион, в котором случился </a:t>
            </a:r>
            <a:r>
              <a:rPr lang="ru-RU" sz="2000" i="1" dirty="0" smtClean="0">
                <a:solidFill>
                  <a:srgbClr val="BC0204"/>
                </a:solidFill>
                <a:latin typeface="Arial" charset="0"/>
              </a:rPr>
              <a:t>КРИЗИС</a:t>
            </a:r>
            <a:r>
              <a:rPr lang="es-PE" sz="2000" i="1" dirty="0" smtClean="0">
                <a:solidFill>
                  <a:srgbClr val="BC0204"/>
                </a:solidFill>
                <a:latin typeface="Arial" charset="0"/>
              </a:rPr>
              <a:t>…</a:t>
            </a:r>
            <a:r>
              <a:rPr lang="es-PE" sz="2000" i="1" dirty="0" smtClean="0">
                <a:solidFill>
                  <a:srgbClr val="7F7F7F"/>
                </a:solidFill>
                <a:latin typeface="Arial" charset="0"/>
              </a:rPr>
              <a:t>(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один</a:t>
            </a:r>
            <a:r>
              <a:rPr lang="es-PE" sz="2000" i="1" dirty="0" smtClean="0">
                <a:solidFill>
                  <a:srgbClr val="7F7F7F"/>
                </a:solidFill>
                <a:latin typeface="Arial" charset="0"/>
              </a:rPr>
              <a:t> 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или несколько</a:t>
            </a:r>
            <a:r>
              <a:rPr lang="es-PE" sz="2000" i="1" dirty="0" smtClean="0">
                <a:solidFill>
                  <a:srgbClr val="7F7F7F"/>
                </a:solidFill>
                <a:latin typeface="Arial" charset="0"/>
              </a:rPr>
              <a:t>)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.</a:t>
            </a:r>
            <a:r>
              <a:rPr lang="es-PE" sz="2000" i="1" dirty="0" smtClean="0">
                <a:solidFill>
                  <a:srgbClr val="7F7F7F"/>
                </a:solidFill>
                <a:latin typeface="Arial" charset="0"/>
              </a:rPr>
              <a:t/>
            </a:r>
            <a:br>
              <a:rPr lang="es-PE" sz="2000" i="1" dirty="0" smtClean="0">
                <a:solidFill>
                  <a:srgbClr val="7F7F7F"/>
                </a:solidFill>
                <a:latin typeface="Arial" charset="0"/>
              </a:rPr>
            </a:br>
            <a:r>
              <a:rPr lang="es-PE" sz="2000" i="1" dirty="0" smtClean="0">
                <a:solidFill>
                  <a:srgbClr val="7F7F7F"/>
                </a:solidFill>
                <a:latin typeface="Arial" charset="0"/>
              </a:rPr>
              <a:t>(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Если кризисы были в каждом регионе, то все регионы, в которых было более двух кризисов и т.д.)</a:t>
            </a:r>
            <a:endParaRPr lang="es-PE" sz="2000" i="1" dirty="0">
              <a:solidFill>
                <a:srgbClr val="7F7F7F"/>
              </a:solidFill>
              <a:latin typeface="Arial" charset="0"/>
            </a:endParaRP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802511" y="737048"/>
            <a:ext cx="7537621" cy="581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0156" tIns="40078" rIns="80156" bIns="40078">
            <a:spAutoFit/>
          </a:bodyPr>
          <a:lstStyle>
            <a:lvl1pPr marL="457200" indent="-455613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sz="3200" b="1" dirty="0" smtClean="0">
                <a:solidFill>
                  <a:srgbClr val="008000"/>
                </a:solidFill>
                <a:latin typeface="Arial" charset="0"/>
              </a:rPr>
              <a:t>Победители </a:t>
            </a:r>
            <a:r>
              <a:rPr lang="ru-RU" sz="3200" b="1" dirty="0" smtClean="0">
                <a:solidFill>
                  <a:srgbClr val="7F7F7F"/>
                </a:solidFill>
                <a:latin typeface="Arial" charset="0"/>
              </a:rPr>
              <a:t>и</a:t>
            </a:r>
            <a:r>
              <a:rPr lang="es-PE" sz="3200" b="1" dirty="0" smtClean="0">
                <a:latin typeface="Arial" charset="0"/>
              </a:rPr>
              <a:t> </a:t>
            </a:r>
            <a:r>
              <a:rPr lang="ru-RU" sz="3200" b="1" dirty="0" smtClean="0">
                <a:solidFill>
                  <a:srgbClr val="BC0204"/>
                </a:solidFill>
                <a:latin typeface="Arial" charset="0"/>
              </a:rPr>
              <a:t>проигравшие</a:t>
            </a:r>
            <a:endParaRPr lang="es-PE" sz="3200" b="1" dirty="0">
              <a:solidFill>
                <a:srgbClr val="BC0204"/>
              </a:solidFill>
              <a:latin typeface="Arial" charset="0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668080" y="4741867"/>
            <a:ext cx="8106576" cy="1312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0156" tIns="40078" rIns="80156" bIns="40078">
            <a:spAutoFit/>
          </a:bodyPr>
          <a:lstStyle>
            <a:lvl1pPr marL="284163" indent="-282575"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buClrTx/>
              <a:buFontTx/>
              <a:buNone/>
            </a:pPr>
            <a:r>
              <a:rPr lang="ru-RU" sz="2000" b="1" dirty="0" smtClean="0">
                <a:solidFill>
                  <a:srgbClr val="008000"/>
                </a:solidFill>
                <a:latin typeface="Arial" charset="0"/>
              </a:rPr>
              <a:t>Одна страна-победитель</a:t>
            </a:r>
            <a:r>
              <a:rPr lang="es-PE" sz="2000" b="1" dirty="0" smtClean="0">
                <a:solidFill>
                  <a:srgbClr val="008000"/>
                </a:solidFill>
                <a:latin typeface="Arial" charset="0"/>
              </a:rPr>
              <a:t>:</a:t>
            </a:r>
            <a:endParaRPr lang="es-PE" sz="2000" b="1" dirty="0">
              <a:solidFill>
                <a:srgbClr val="008000"/>
              </a:solidFill>
              <a:latin typeface="Arial" charset="0"/>
            </a:endParaRPr>
          </a:p>
          <a:p>
            <a:pPr>
              <a:buClrTx/>
              <a:buFontTx/>
              <a:buNone/>
            </a:pPr>
            <a:r>
              <a:rPr lang="es-PE" sz="2000" i="1" dirty="0">
                <a:latin typeface="Arial" charset="0"/>
              </a:rPr>
              <a:t>	 </a:t>
            </a:r>
            <a:r>
              <a:rPr lang="ru-RU" sz="2000" i="1" dirty="0">
                <a:solidFill>
                  <a:srgbClr val="7F7F7F"/>
                </a:solidFill>
                <a:latin typeface="Arial" charset="0"/>
              </a:rPr>
              <a:t>Наибольшее количество очков за 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процветание.</a:t>
            </a:r>
            <a:endParaRPr lang="es-PE" sz="2000" i="1" dirty="0">
              <a:solidFill>
                <a:srgbClr val="7F7F7F"/>
              </a:solidFill>
              <a:latin typeface="Arial" charset="0"/>
            </a:endParaRPr>
          </a:p>
          <a:p>
            <a:pPr>
              <a:buClrTx/>
              <a:buFontTx/>
              <a:buNone/>
            </a:pPr>
            <a:r>
              <a:rPr lang="es-PE" sz="2000" i="1" dirty="0">
                <a:solidFill>
                  <a:srgbClr val="7F7F7F"/>
                </a:solidFill>
                <a:latin typeface="Arial" charset="0"/>
              </a:rPr>
              <a:t>	 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При равенстве очков</a:t>
            </a:r>
            <a:r>
              <a:rPr lang="es-PE" sz="2000" i="1" dirty="0" smtClean="0">
                <a:solidFill>
                  <a:srgbClr val="7F7F7F"/>
                </a:solidFill>
                <a:latin typeface="Arial" charset="0"/>
              </a:rPr>
              <a:t>: 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страна, в которой было меньше всего кризисов.</a:t>
            </a:r>
            <a:endParaRPr lang="es-PE" sz="2000" i="1" dirty="0">
              <a:solidFill>
                <a:srgbClr val="7F7F7F"/>
              </a:solidFill>
              <a:latin typeface="Arial" charset="0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68080" y="3276600"/>
            <a:ext cx="8106576" cy="1004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0156" tIns="40078" rIns="80156" bIns="40078">
            <a:spAutoFit/>
          </a:bodyPr>
          <a:lstStyle>
            <a:lvl1pPr marL="284163" indent="-282575"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buClrTx/>
              <a:buFontTx/>
              <a:buNone/>
            </a:pPr>
            <a:r>
              <a:rPr lang="es-PE" sz="2000" b="1" dirty="0">
                <a:solidFill>
                  <a:srgbClr val="008000"/>
                </a:solidFill>
                <a:latin typeface="Arial" charset="0"/>
              </a:rPr>
              <a:t> </a:t>
            </a:r>
            <a:r>
              <a:rPr lang="ru-RU" sz="2000" b="1" dirty="0" smtClean="0">
                <a:solidFill>
                  <a:srgbClr val="008000"/>
                </a:solidFill>
                <a:latin typeface="Arial" charset="0"/>
              </a:rPr>
              <a:t>Регион-победитель </a:t>
            </a:r>
            <a:r>
              <a:rPr lang="ru-RU" sz="2000" b="1" i="1" dirty="0" smtClean="0">
                <a:solidFill>
                  <a:srgbClr val="008000"/>
                </a:solidFill>
                <a:latin typeface="Arial" charset="0"/>
              </a:rPr>
              <a:t>в каждой стране</a:t>
            </a:r>
            <a:r>
              <a:rPr lang="es-PE" sz="2000" b="1" i="1" dirty="0" smtClean="0">
                <a:solidFill>
                  <a:srgbClr val="008000"/>
                </a:solidFill>
                <a:latin typeface="Arial" charset="0"/>
              </a:rPr>
              <a:t>:</a:t>
            </a:r>
            <a:endParaRPr lang="es-PE" sz="2000" b="1" i="1" dirty="0">
              <a:solidFill>
                <a:srgbClr val="008000"/>
              </a:solidFill>
              <a:latin typeface="Arial" charset="0"/>
            </a:endParaRPr>
          </a:p>
          <a:p>
            <a:pPr>
              <a:buClrTx/>
              <a:buFontTx/>
              <a:buNone/>
            </a:pPr>
            <a:r>
              <a:rPr lang="es-PE" sz="2000" i="1" dirty="0">
                <a:latin typeface="Arial" charset="0"/>
              </a:rPr>
              <a:t>	 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Ни одного кризиса</a:t>
            </a:r>
            <a:r>
              <a:rPr lang="es-PE" sz="2000" i="1" dirty="0" smtClean="0">
                <a:solidFill>
                  <a:srgbClr val="7F7F7F"/>
                </a:solidFill>
                <a:latin typeface="Arial" charset="0"/>
              </a:rPr>
              <a:t>! (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Или наименьшее число кризисов.</a:t>
            </a:r>
            <a:r>
              <a:rPr lang="es-PE" sz="2000" i="1" dirty="0" smtClean="0">
                <a:solidFill>
                  <a:srgbClr val="7F7F7F"/>
                </a:solidFill>
                <a:latin typeface="Arial" charset="0"/>
              </a:rPr>
              <a:t>)</a:t>
            </a:r>
            <a:endParaRPr lang="es-PE" sz="2000" i="1" dirty="0">
              <a:solidFill>
                <a:srgbClr val="7F7F7F"/>
              </a:solidFill>
              <a:latin typeface="Arial" charset="0"/>
            </a:endParaRPr>
          </a:p>
          <a:p>
            <a:pPr>
              <a:buClrTx/>
              <a:buFontTx/>
              <a:buNone/>
            </a:pPr>
            <a:r>
              <a:rPr lang="es-PE" sz="2000" i="1" dirty="0">
                <a:solidFill>
                  <a:srgbClr val="7F7F7F"/>
                </a:solidFill>
                <a:latin typeface="Arial" charset="0"/>
              </a:rPr>
              <a:t>	 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Наибольшее количество очков за процветание.</a:t>
            </a:r>
            <a:endParaRPr lang="es-PE" sz="2000" i="1" dirty="0">
              <a:solidFill>
                <a:srgbClr val="7F7F7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76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802511" y="737048"/>
            <a:ext cx="7537621" cy="581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0156" tIns="40078" rIns="80156" bIns="40078">
            <a:spAutoFit/>
          </a:bodyPr>
          <a:lstStyle>
            <a:lvl1pPr marL="457200" indent="-455613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sz="3200" b="1" dirty="0" smtClean="0">
                <a:solidFill>
                  <a:srgbClr val="008000"/>
                </a:solidFill>
                <a:latin typeface="Arial" charset="0"/>
              </a:rPr>
              <a:t>Победители в игре</a:t>
            </a:r>
            <a:endParaRPr lang="es-PE" sz="3200" b="1" dirty="0">
              <a:solidFill>
                <a:srgbClr val="BC0204"/>
              </a:solidFill>
              <a:latin typeface="Arial" charset="0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668080" y="3810000"/>
            <a:ext cx="8106576" cy="1388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0156" tIns="40078" rIns="80156" bIns="40078">
            <a:spAutoFit/>
          </a:bodyPr>
          <a:lstStyle>
            <a:lvl1pPr marL="284163" indent="-282575"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buClrTx/>
              <a:buFontTx/>
              <a:buNone/>
            </a:pPr>
            <a:r>
              <a:rPr lang="ru-RU" sz="2500" b="1" dirty="0" smtClean="0">
                <a:solidFill>
                  <a:srgbClr val="008000"/>
                </a:solidFill>
                <a:latin typeface="Arial" charset="0"/>
              </a:rPr>
              <a:t>Одна страна-победитель</a:t>
            </a:r>
            <a:r>
              <a:rPr lang="es-PE" sz="2500" b="1" dirty="0" smtClean="0">
                <a:solidFill>
                  <a:srgbClr val="008000"/>
                </a:solidFill>
                <a:latin typeface="Arial" charset="0"/>
              </a:rPr>
              <a:t>:</a:t>
            </a:r>
            <a:endParaRPr lang="es-PE" sz="2500" b="1" dirty="0">
              <a:solidFill>
                <a:srgbClr val="008000"/>
              </a:solidFill>
              <a:latin typeface="Arial" charset="0"/>
            </a:endParaRPr>
          </a:p>
          <a:p>
            <a:pPr>
              <a:buClrTx/>
              <a:buFontTx/>
              <a:buNone/>
            </a:pPr>
            <a:r>
              <a:rPr lang="es-PE" sz="2000" i="1" dirty="0">
                <a:latin typeface="Arial" charset="0"/>
              </a:rPr>
              <a:t>	 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Наибольшее количество очков за процветание.</a:t>
            </a:r>
            <a:endParaRPr lang="es-PE" sz="2000" i="1" dirty="0">
              <a:solidFill>
                <a:srgbClr val="7F7F7F"/>
              </a:solidFill>
              <a:latin typeface="Arial" charset="0"/>
            </a:endParaRPr>
          </a:p>
          <a:p>
            <a:pPr>
              <a:buClrTx/>
              <a:buFontTx/>
              <a:buNone/>
            </a:pPr>
            <a:r>
              <a:rPr lang="es-PE" sz="2000" i="1" dirty="0">
                <a:solidFill>
                  <a:srgbClr val="7F7F7F"/>
                </a:solidFill>
                <a:latin typeface="Arial" charset="0"/>
              </a:rPr>
              <a:t>	 </a:t>
            </a:r>
            <a:r>
              <a:rPr lang="ru-RU" sz="2000" i="1" dirty="0">
                <a:solidFill>
                  <a:srgbClr val="7F7F7F"/>
                </a:solidFill>
                <a:latin typeface="Arial" charset="0"/>
              </a:rPr>
              <a:t>При равенстве 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голосов</a:t>
            </a:r>
            <a:r>
              <a:rPr lang="es-PE" sz="2000" i="1" dirty="0" smtClean="0">
                <a:solidFill>
                  <a:srgbClr val="7F7F7F"/>
                </a:solidFill>
                <a:latin typeface="Arial" charset="0"/>
              </a:rPr>
              <a:t>: 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страна с наименьшим числом кризисов.</a:t>
            </a:r>
            <a:endParaRPr lang="es-PE" sz="2000" i="1" dirty="0">
              <a:solidFill>
                <a:srgbClr val="7F7F7F"/>
              </a:solidFill>
              <a:latin typeface="Arial" charset="0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68080" y="1828800"/>
            <a:ext cx="8106576" cy="2081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0156" tIns="40078" rIns="80156" bIns="40078">
            <a:spAutoFit/>
          </a:bodyPr>
          <a:lstStyle>
            <a:lvl1pPr marL="284163" indent="-282575"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4163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  <a:tab pos="94107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buClrTx/>
              <a:buFontTx/>
              <a:buNone/>
            </a:pPr>
            <a:r>
              <a:rPr lang="es-PE" sz="2500" b="1" dirty="0">
                <a:solidFill>
                  <a:srgbClr val="008000"/>
                </a:solidFill>
                <a:latin typeface="Arial" charset="0"/>
              </a:rPr>
              <a:t> </a:t>
            </a:r>
            <a:r>
              <a:rPr lang="ru-RU" sz="2500" b="1" dirty="0" smtClean="0">
                <a:solidFill>
                  <a:srgbClr val="008000"/>
                </a:solidFill>
                <a:latin typeface="Arial" charset="0"/>
              </a:rPr>
              <a:t>Регионы-победители</a:t>
            </a:r>
            <a:r>
              <a:rPr lang="es-PE" sz="2500" b="1" dirty="0" smtClean="0">
                <a:solidFill>
                  <a:srgbClr val="008000"/>
                </a:solidFill>
                <a:latin typeface="Arial" charset="0"/>
              </a:rPr>
              <a:t>:</a:t>
            </a:r>
            <a:endParaRPr lang="es-PE" sz="2500" b="1" i="1" dirty="0">
              <a:solidFill>
                <a:srgbClr val="008000"/>
              </a:solidFill>
              <a:latin typeface="Arial" charset="0"/>
            </a:endParaRPr>
          </a:p>
          <a:p>
            <a:pPr>
              <a:buClrTx/>
              <a:buFontTx/>
              <a:buNone/>
            </a:pPr>
            <a:r>
              <a:rPr lang="es-PE" sz="2500" i="1" dirty="0">
                <a:latin typeface="Arial" charset="0"/>
              </a:rPr>
              <a:t>	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Регионы с </a:t>
            </a:r>
            <a:r>
              <a:rPr lang="ru-RU" sz="2000" i="1" u="sng" dirty="0" smtClean="0">
                <a:solidFill>
                  <a:srgbClr val="7F7F7F"/>
                </a:solidFill>
                <a:latin typeface="Arial" charset="0"/>
              </a:rPr>
              <a:t>наименьшим числом кризисов 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из ВСЕХ игроков</a:t>
            </a:r>
            <a:r>
              <a:rPr lang="es-PE" sz="2000" i="1" dirty="0" smtClean="0">
                <a:solidFill>
                  <a:srgbClr val="7F7F7F"/>
                </a:solidFill>
                <a:latin typeface="Arial" charset="0"/>
              </a:rPr>
              <a:t/>
            </a:r>
            <a:br>
              <a:rPr lang="es-PE" sz="2000" i="1" dirty="0" smtClean="0">
                <a:solidFill>
                  <a:srgbClr val="7F7F7F"/>
                </a:solidFill>
                <a:latin typeface="Arial" charset="0"/>
              </a:rPr>
            </a:b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В БОЛЬШИНСТВЕ СЛУЧАЕВ</a:t>
            </a:r>
            <a:r>
              <a:rPr lang="es-PE" sz="2000" i="1" dirty="0" smtClean="0">
                <a:solidFill>
                  <a:srgbClr val="7F7F7F"/>
                </a:solidFill>
                <a:latin typeface="Arial" charset="0"/>
              </a:rPr>
              <a:t> 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один регион-победитель в каждой стране.</a:t>
            </a:r>
            <a:r>
              <a:rPr lang="es-PE" sz="2000" i="1" dirty="0" smtClean="0">
                <a:solidFill>
                  <a:srgbClr val="7F7F7F"/>
                </a:solidFill>
                <a:latin typeface="Arial" charset="0"/>
              </a:rPr>
              <a:t/>
            </a:r>
            <a:br>
              <a:rPr lang="es-PE" sz="2000" i="1" dirty="0" smtClean="0">
                <a:solidFill>
                  <a:srgbClr val="7F7F7F"/>
                </a:solidFill>
                <a:latin typeface="Arial" charset="0"/>
              </a:rPr>
            </a:b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При равенстве голосов внутри страны</a:t>
            </a:r>
            <a:r>
              <a:rPr lang="es-PE" sz="2000" i="1" dirty="0" smtClean="0">
                <a:solidFill>
                  <a:srgbClr val="7F7F7F"/>
                </a:solidFill>
                <a:latin typeface="Arial" charset="0"/>
              </a:rPr>
              <a:t>: </a:t>
            </a: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наибольшее количество очков за процветание.</a:t>
            </a:r>
            <a:endParaRPr lang="es-PE" sz="2000" i="1" dirty="0">
              <a:solidFill>
                <a:srgbClr val="7F7F7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7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 rot="19980000">
            <a:off x="401031" y="2876915"/>
            <a:ext cx="8358240" cy="105234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/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  <a:tab pos="8249420" algn="l"/>
                <a:tab pos="8883990" algn="l"/>
              </a:tabLst>
            </a:pPr>
            <a:r>
              <a:rPr lang="ru-RU" sz="6300" b="1" i="1" dirty="0" smtClean="0">
                <a:solidFill>
                  <a:srgbClr val="BF0000"/>
                </a:solidFill>
                <a:latin typeface="Arial" charset="0"/>
              </a:rPr>
              <a:t>Давайте сыграем</a:t>
            </a:r>
            <a:r>
              <a:rPr lang="en-GB" sz="6300" b="1" i="1" dirty="0" smtClean="0">
                <a:solidFill>
                  <a:srgbClr val="BF0000"/>
                </a:solidFill>
                <a:latin typeface="Arial" charset="0"/>
              </a:rPr>
              <a:t>!!!</a:t>
            </a:r>
            <a:endParaRPr lang="en-GB" sz="4400" b="1" i="1" dirty="0">
              <a:solidFill>
                <a:srgbClr val="B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720"/>
                                          </p:val>
                                        </p:tav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33351" y="1"/>
            <a:ext cx="1144776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-457200" y="181383"/>
            <a:ext cx="10717588" cy="511826"/>
          </a:xfrm>
          <a:prstGeom prst="rect">
            <a:avLst/>
          </a:prstGeom>
          <a:noFill/>
        </p:spPr>
        <p:txBody>
          <a:bodyPr wrap="none" lIns="80156" tIns="40078" rIns="80156" bIns="40078" rtlCol="0">
            <a:spAutoFit/>
          </a:bodyPr>
          <a:lstStyle/>
          <a:p>
            <a:r>
              <a:rPr lang="ru-RU" sz="2800" b="1" i="1" dirty="0" smtClean="0">
                <a:solidFill>
                  <a:schemeClr val="tx1"/>
                </a:solidFill>
                <a:latin typeface="Arial"/>
                <a:cs typeface="Arial"/>
              </a:rPr>
              <a:t>Ваша задача</a:t>
            </a:r>
            <a:r>
              <a:rPr lang="en-US" sz="2800" b="1" i="1" dirty="0" smtClean="0">
                <a:solidFill>
                  <a:schemeClr val="tx1"/>
                </a:solidFill>
                <a:latin typeface="Arial"/>
                <a:cs typeface="Arial"/>
              </a:rPr>
              <a:t>: </a:t>
            </a:r>
            <a:r>
              <a:rPr lang="ru-RU" sz="2800" b="1" i="1" dirty="0" smtClean="0">
                <a:solidFill>
                  <a:schemeClr val="tx1"/>
                </a:solidFill>
                <a:latin typeface="Arial"/>
                <a:cs typeface="Arial"/>
              </a:rPr>
              <a:t>создать процветающий регион и страну</a:t>
            </a:r>
            <a:r>
              <a:rPr lang="en-US" sz="2800" b="1" i="1" dirty="0" smtClean="0">
                <a:solidFill>
                  <a:schemeClr val="tx1"/>
                </a:solidFill>
                <a:latin typeface="Arial"/>
                <a:cs typeface="Arial"/>
              </a:rPr>
              <a:t>…</a:t>
            </a:r>
            <a:endParaRPr lang="en-US" sz="2800" b="1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0295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8" r="11524"/>
          <a:stretch/>
        </p:blipFill>
        <p:spPr bwMode="auto">
          <a:xfrm>
            <a:off x="814706" y="2144925"/>
            <a:ext cx="2815738" cy="2815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530933" y="388678"/>
            <a:ext cx="8277669" cy="1407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39447" rIns="78894" bIns="39447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es-PE" sz="4200" b="1" dirty="0">
                <a:latin typeface="Arial"/>
                <a:cs typeface="Arial"/>
              </a:rPr>
              <a:t>1. </a:t>
            </a:r>
            <a:r>
              <a:rPr lang="ru-RU" sz="4200" b="1" u="sng" dirty="0" smtClean="0">
                <a:latin typeface="Arial"/>
                <a:cs typeface="Arial"/>
              </a:rPr>
              <a:t>НАУЧНАЯ ИНФОРМАЦИЯ</a:t>
            </a:r>
            <a:endParaRPr lang="es-PE" sz="4200" b="1" u="sng" dirty="0">
              <a:latin typeface="Arial"/>
              <a:cs typeface="Arial"/>
            </a:endParaRPr>
          </a:p>
          <a:p>
            <a:pPr algn="ctr"/>
            <a:r>
              <a:rPr lang="ru-RU" sz="2800" b="1" dirty="0" smtClean="0">
                <a:latin typeface="Arial"/>
                <a:cs typeface="Arial"/>
              </a:rPr>
              <a:t>Исторические данные о дождевых осадках</a:t>
            </a:r>
            <a:endParaRPr lang="es-PE" sz="4200" b="1" dirty="0">
              <a:latin typeface="Arial"/>
              <a:cs typeface="Arial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496" y="2576597"/>
            <a:ext cx="711532" cy="75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223" y="3657599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" name="Picture 1" descr="Screen Shot 2014-01-08 at 5.52.50 PM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23"/>
          <a:stretch/>
        </p:blipFill>
        <p:spPr>
          <a:xfrm>
            <a:off x="4441643" y="3450305"/>
            <a:ext cx="924601" cy="1094055"/>
          </a:xfrm>
          <a:prstGeom prst="rect">
            <a:avLst/>
          </a:prstGeom>
        </p:spPr>
      </p:pic>
      <p:pic>
        <p:nvPicPr>
          <p:cNvPr id="9" name="Picture 8" descr="Screen Shot 2014-01-08 at 5.52.50 PM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70"/>
          <a:stretch/>
        </p:blipFill>
        <p:spPr>
          <a:xfrm>
            <a:off x="4506821" y="2438400"/>
            <a:ext cx="927374" cy="1094055"/>
          </a:xfrm>
          <a:prstGeom prst="rect">
            <a:avLst/>
          </a:prstGeom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419320" y="3588502"/>
            <a:ext cx="2216068" cy="760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39447" rIns="78894" bIns="39447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s-PE" b="1" dirty="0"/>
              <a:t>= </a:t>
            </a:r>
            <a:r>
              <a:rPr lang="ru-RU" b="1" dirty="0" smtClean="0"/>
              <a:t>Засуха</a:t>
            </a:r>
            <a:endParaRPr lang="es-PE" b="1" dirty="0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419320" y="2576597"/>
            <a:ext cx="2216068" cy="760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39447" rIns="78894" bIns="39447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s-PE" b="1" dirty="0"/>
              <a:t>= </a:t>
            </a:r>
            <a:r>
              <a:rPr lang="ru-RU" b="1" dirty="0" smtClean="0"/>
              <a:t>Наводнение</a:t>
            </a:r>
            <a:endParaRPr lang="es-PE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880" y="1217857"/>
            <a:ext cx="6565580" cy="532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" name="Multiply 1"/>
          <p:cNvSpPr/>
          <p:nvPr/>
        </p:nvSpPr>
        <p:spPr bwMode="auto">
          <a:xfrm>
            <a:off x="6201462" y="5156456"/>
            <a:ext cx="743035" cy="829179"/>
          </a:xfrm>
          <a:prstGeom prst="mathMultiply">
            <a:avLst>
              <a:gd name="adj1" fmla="val 13903"/>
            </a:avLst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0156" tIns="40078" rIns="80156" bIns="40078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788068" y="4741866"/>
            <a:ext cx="1173213" cy="1311733"/>
          </a:xfrm>
          <a:prstGeom prst="rect">
            <a:avLst/>
          </a:prstGeom>
          <a:noFill/>
        </p:spPr>
        <p:txBody>
          <a:bodyPr wrap="square" lIns="80156" tIns="40078" rIns="80156" bIns="40078" rtlCol="0">
            <a:spAutoFit/>
          </a:bodyPr>
          <a:lstStyle/>
          <a:p>
            <a:r>
              <a:rPr lang="en-US" sz="7700" b="1" dirty="0"/>
              <a:t>10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726468" y="112284"/>
            <a:ext cx="7777967" cy="1035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41025" rIns="78894" bIns="41025">
            <a:spAutoFit/>
          </a:bodyPr>
          <a:lstStyle/>
          <a:p>
            <a:pPr algn="ctr"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en-US" sz="35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3. </a:t>
            </a:r>
            <a:r>
              <a:rPr lang="ru-RU" sz="3500" b="1" u="sng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НАБЛЮДЕНИЯ</a:t>
            </a:r>
            <a:endParaRPr lang="en-US" sz="35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1600" b="1" i="1" u="sng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Осадки в течение десяти лет</a:t>
            </a:r>
            <a:endParaRPr lang="en-US" sz="1600" b="1" i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949327" y="790312"/>
            <a:ext cx="3055242" cy="4795129"/>
            <a:chOff x="2949327" y="790312"/>
            <a:chExt cx="3055242" cy="4795129"/>
          </a:xfrm>
        </p:grpSpPr>
        <p:grpSp>
          <p:nvGrpSpPr>
            <p:cNvPr id="25601" name="Group 1"/>
            <p:cNvGrpSpPr>
              <a:grpSpLocks/>
            </p:cNvGrpSpPr>
            <p:nvPr/>
          </p:nvGrpSpPr>
          <p:grpSpPr bwMode="auto">
            <a:xfrm>
              <a:off x="2949327" y="790312"/>
              <a:ext cx="3055242" cy="4795129"/>
              <a:chOff x="2172" y="549"/>
              <a:chExt cx="2250" cy="3331"/>
            </a:xfrm>
          </p:grpSpPr>
          <p:sp>
            <p:nvSpPr>
              <p:cNvPr id="25602" name="Rectangle 2"/>
              <p:cNvSpPr>
                <a:spLocks noChangeArrowheads="1"/>
              </p:cNvSpPr>
              <p:nvPr/>
            </p:nvSpPr>
            <p:spPr bwMode="auto">
              <a:xfrm>
                <a:off x="2172" y="549"/>
                <a:ext cx="2250" cy="3331"/>
              </a:xfrm>
              <a:prstGeom prst="rect">
                <a:avLst/>
              </a:prstGeom>
              <a:solidFill>
                <a:srgbClr val="BFBFBF"/>
              </a:solidFill>
              <a:ln w="57240" cap="flat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75597" dir="1064680" algn="ctr" rotWithShape="0">
                  <a:srgbClr val="808080">
                    <a:alpha val="35036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5603" name="Group 3"/>
            <p:cNvGrpSpPr>
              <a:grpSpLocks/>
            </p:cNvGrpSpPr>
            <p:nvPr/>
          </p:nvGrpSpPr>
          <p:grpSpPr bwMode="auto">
            <a:xfrm>
              <a:off x="3048452" y="873806"/>
              <a:ext cx="2856991" cy="4635340"/>
              <a:chOff x="2245" y="607"/>
              <a:chExt cx="2104" cy="3220"/>
            </a:xfrm>
          </p:grpSpPr>
          <p:sp>
            <p:nvSpPr>
              <p:cNvPr id="25604" name="Rectangle 4"/>
              <p:cNvSpPr>
                <a:spLocks noChangeArrowheads="1"/>
              </p:cNvSpPr>
              <p:nvPr/>
            </p:nvSpPr>
            <p:spPr bwMode="auto">
              <a:xfrm>
                <a:off x="2245" y="3184"/>
                <a:ext cx="2076" cy="6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>
                <a:spAutoFit/>
              </a:bodyPr>
              <a:lstStyle/>
              <a:p>
                <a:pPr algn="ctr"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ru-RU" sz="1800" b="1" dirty="0" smtClean="0">
                    <a:solidFill>
                      <a:srgbClr val="000000"/>
                    </a:solidFill>
                    <a:latin typeface="Arial" charset="0"/>
                    <a:cs typeface="Arial" charset="0"/>
                  </a:rPr>
                  <a:t>Устойчивый вариант</a:t>
                </a:r>
                <a:endParaRPr lang="en-US" sz="1800" b="1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  <a:p>
                <a:pPr algn="ctr"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ru-RU" sz="1800" b="1" dirty="0" smtClean="0">
                    <a:solidFill>
                      <a:srgbClr val="7F7F7F"/>
                    </a:solidFill>
                    <a:latin typeface="Arial" charset="0"/>
                    <a:cs typeface="Arial" charset="0"/>
                  </a:rPr>
                  <a:t>Гарантии</a:t>
                </a:r>
                <a:r>
                  <a:rPr lang="en-US" sz="1800" b="1" dirty="0" smtClean="0">
                    <a:solidFill>
                      <a:srgbClr val="7F7F7F"/>
                    </a:solidFill>
                    <a:latin typeface="Arial" charset="0"/>
                    <a:cs typeface="Arial" charset="0"/>
                  </a:rPr>
                  <a:t>: </a:t>
                </a:r>
                <a:r>
                  <a:rPr lang="en-US" sz="1800" b="1" dirty="0">
                    <a:solidFill>
                      <a:srgbClr val="7F7F7F"/>
                    </a:solidFill>
                    <a:latin typeface="Arial" charset="0"/>
                    <a:cs typeface="Arial" charset="0"/>
                  </a:rPr>
                  <a:t>? </a:t>
                </a:r>
                <a:r>
                  <a:rPr lang="ru-RU" sz="1800" b="1" dirty="0" smtClean="0">
                    <a:solidFill>
                      <a:srgbClr val="7F7F7F"/>
                    </a:solidFill>
                    <a:latin typeface="Arial" charset="0"/>
                    <a:cs typeface="Arial" charset="0"/>
                  </a:rPr>
                  <a:t>очков</a:t>
                </a:r>
                <a:endParaRPr lang="en-US" sz="1800" b="1" dirty="0">
                  <a:solidFill>
                    <a:srgbClr val="7F7F7F"/>
                  </a:solidFill>
                  <a:latin typeface="Arial" charset="0"/>
                  <a:cs typeface="Arial" charset="0"/>
                </a:endParaRPr>
              </a:p>
              <a:p>
                <a:pPr algn="ctr">
                  <a:buClrTx/>
                  <a:tabLst>
                    <a:tab pos="0" algn="l"/>
                    <a:tab pos="400782" algn="l"/>
                    <a:tab pos="801563" algn="l"/>
                    <a:tab pos="1202345" algn="l"/>
                    <a:tab pos="1603126" algn="l"/>
                    <a:tab pos="2003908" algn="l"/>
                    <a:tab pos="2404689" algn="l"/>
                    <a:tab pos="2805471" algn="l"/>
                    <a:tab pos="3206252" algn="l"/>
                    <a:tab pos="3607034" algn="l"/>
                    <a:tab pos="4007815" algn="l"/>
                    <a:tab pos="4408597" algn="l"/>
                    <a:tab pos="4809378" algn="l"/>
                    <a:tab pos="5210160" algn="l"/>
                    <a:tab pos="5610941" algn="l"/>
                    <a:tab pos="6011723" algn="l"/>
                    <a:tab pos="6412504" algn="l"/>
                    <a:tab pos="6813286" algn="l"/>
                    <a:tab pos="7214067" algn="l"/>
                    <a:tab pos="7614849" algn="l"/>
                    <a:tab pos="8015630" algn="l"/>
                  </a:tabLst>
                </a:pPr>
                <a:r>
                  <a:rPr lang="ru-RU" sz="1800" b="1" dirty="0" smtClean="0">
                    <a:solidFill>
                      <a:srgbClr val="7F7F7F"/>
                    </a:solidFill>
                    <a:latin typeface="Arial" charset="0"/>
                    <a:cs typeface="Arial" charset="0"/>
                  </a:rPr>
                  <a:t>Затраты</a:t>
                </a:r>
                <a:r>
                  <a:rPr lang="en-US" sz="1800" b="1" dirty="0" smtClean="0">
                    <a:solidFill>
                      <a:srgbClr val="7F7F7F"/>
                    </a:solidFill>
                    <a:latin typeface="Arial" charset="0"/>
                    <a:cs typeface="Arial" charset="0"/>
                  </a:rPr>
                  <a:t>: </a:t>
                </a:r>
                <a:r>
                  <a:rPr lang="en-US" sz="1800" b="1" dirty="0">
                    <a:solidFill>
                      <a:srgbClr val="7F7F7F"/>
                    </a:solidFill>
                    <a:latin typeface="Arial" charset="0"/>
                    <a:cs typeface="Arial" charset="0"/>
                  </a:rPr>
                  <a:t>10 </a:t>
                </a:r>
                <a:r>
                  <a:rPr lang="ru-RU" sz="1800" b="1" dirty="0" err="1" smtClean="0">
                    <a:solidFill>
                      <a:srgbClr val="7F7F7F"/>
                    </a:solidFill>
                    <a:latin typeface="Arial" charset="0"/>
                    <a:cs typeface="Arial" charset="0"/>
                  </a:rPr>
                  <a:t>фасолин</a:t>
                </a:r>
                <a:endParaRPr lang="en-US" sz="1800" b="1" dirty="0">
                  <a:solidFill>
                    <a:srgbClr val="7F7F7F"/>
                  </a:solidFill>
                  <a:latin typeface="Arial" charset="0"/>
                  <a:cs typeface="Arial" charset="0"/>
                </a:endParaRPr>
              </a:p>
            </p:txBody>
          </p:sp>
          <p:pic>
            <p:nvPicPr>
              <p:cNvPr id="25605" name="Picture 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0" y="607"/>
                <a:ext cx="2089" cy="25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08" y="2144925"/>
            <a:ext cx="2142743" cy="1738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35397" y="86373"/>
            <a:ext cx="7886598" cy="1407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39447" rIns="78894" bIns="39447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ru-RU" sz="3500" b="1" dirty="0" smtClean="0">
                <a:latin typeface="Arial"/>
                <a:cs typeface="Arial"/>
              </a:rPr>
              <a:t>Вы слышали об</a:t>
            </a:r>
            <a:r>
              <a:rPr lang="es-PE" sz="4200" b="1" dirty="0" smtClean="0">
                <a:latin typeface="Arial"/>
                <a:cs typeface="Arial"/>
              </a:rPr>
              <a:t>…</a:t>
            </a:r>
            <a:endParaRPr lang="ru-RU" sz="4200" b="1" dirty="0" smtClean="0">
              <a:latin typeface="Arial"/>
              <a:cs typeface="Arial"/>
            </a:endParaRPr>
          </a:p>
          <a:p>
            <a:r>
              <a:rPr lang="ru-RU" sz="4800" b="1" dirty="0" smtClean="0">
                <a:latin typeface="Arial"/>
                <a:cs typeface="Arial"/>
              </a:rPr>
              <a:t>ИЗМЕНЕНИИ КЛИМАТА</a:t>
            </a:r>
            <a:r>
              <a:rPr lang="es-PE" sz="5400" b="1" dirty="0" smtClean="0">
                <a:latin typeface="Arial"/>
                <a:cs typeface="Arial"/>
              </a:rPr>
              <a:t>?</a:t>
            </a:r>
            <a:endParaRPr lang="es-PE" sz="5400" b="1" dirty="0">
              <a:latin typeface="Arial"/>
              <a:cs typeface="Arial"/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607" y="1563348"/>
            <a:ext cx="3131911" cy="3038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2949327" y="2559514"/>
            <a:ext cx="1876598" cy="1076781"/>
          </a:xfrm>
          <a:prstGeom prst="rightArrow">
            <a:avLst>
              <a:gd name="adj1" fmla="val 50000"/>
              <a:gd name="adj2" fmla="val 46190"/>
            </a:avLst>
          </a:prstGeom>
          <a:solidFill>
            <a:srgbClr val="CFE7F5"/>
          </a:solidFill>
          <a:ln w="9525" cap="flat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389" y="4655303"/>
            <a:ext cx="711532" cy="75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115" y="5855347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745213" y="6083947"/>
            <a:ext cx="2216068" cy="760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39447" rIns="78894" bIns="39447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s-PE" b="1" dirty="0"/>
              <a:t>= </a:t>
            </a:r>
            <a:r>
              <a:rPr lang="ru-RU" b="1" dirty="0" smtClean="0"/>
              <a:t>Засуха</a:t>
            </a:r>
            <a:endParaRPr lang="es-PE" b="1" dirty="0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5745213" y="4953000"/>
            <a:ext cx="2216068" cy="760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39447" rIns="78894" bIns="39447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s-PE" b="1" dirty="0"/>
              <a:t>= </a:t>
            </a:r>
            <a:r>
              <a:rPr lang="ru-RU" b="1" dirty="0" smtClean="0"/>
              <a:t>Наводнение</a:t>
            </a:r>
            <a:endParaRPr lang="es-PE" b="1" dirty="0"/>
          </a:p>
        </p:txBody>
      </p:sp>
      <p:grpSp>
        <p:nvGrpSpPr>
          <p:cNvPr id="5" name="Group 4"/>
          <p:cNvGrpSpPr/>
          <p:nvPr/>
        </p:nvGrpSpPr>
        <p:grpSpPr>
          <a:xfrm>
            <a:off x="4913535" y="5786248"/>
            <a:ext cx="831678" cy="774537"/>
            <a:chOff x="392112" y="4924425"/>
            <a:chExt cx="972312" cy="854143"/>
          </a:xfrm>
        </p:grpSpPr>
        <p:sp>
          <p:nvSpPr>
            <p:cNvPr id="3" name="Isosceles Triangle 2"/>
            <p:cNvSpPr/>
            <p:nvPr/>
          </p:nvSpPr>
          <p:spPr bwMode="auto">
            <a:xfrm>
              <a:off x="392112" y="4924425"/>
              <a:ext cx="972312" cy="838200"/>
            </a:xfrm>
            <a:prstGeom prst="triangle">
              <a:avLst/>
            </a:prstGeom>
            <a:solidFill>
              <a:schemeClr val="accent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58620" y="5133690"/>
              <a:ext cx="459053" cy="644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/>
                <a:t>1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088537" y="4724400"/>
            <a:ext cx="831678" cy="774537"/>
            <a:chOff x="392112" y="4924425"/>
            <a:chExt cx="972312" cy="854143"/>
          </a:xfrm>
        </p:grpSpPr>
        <p:sp>
          <p:nvSpPr>
            <p:cNvPr id="20" name="Isosceles Triangle 19"/>
            <p:cNvSpPr/>
            <p:nvPr/>
          </p:nvSpPr>
          <p:spPr bwMode="auto">
            <a:xfrm>
              <a:off x="392112" y="4924425"/>
              <a:ext cx="972312" cy="838200"/>
            </a:xfrm>
            <a:prstGeom prst="triangle">
              <a:avLst/>
            </a:prstGeom>
            <a:solidFill>
              <a:schemeClr val="accent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58620" y="5133690"/>
              <a:ext cx="459053" cy="644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/>
                <a:t>6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016679" y="4724400"/>
            <a:ext cx="831678" cy="774537"/>
            <a:chOff x="392112" y="4924425"/>
            <a:chExt cx="972312" cy="854143"/>
          </a:xfrm>
        </p:grpSpPr>
        <p:sp>
          <p:nvSpPr>
            <p:cNvPr id="23" name="Isosceles Triangle 22"/>
            <p:cNvSpPr/>
            <p:nvPr/>
          </p:nvSpPr>
          <p:spPr bwMode="auto">
            <a:xfrm>
              <a:off x="392112" y="4924425"/>
              <a:ext cx="972312" cy="838200"/>
            </a:xfrm>
            <a:prstGeom prst="triangle">
              <a:avLst/>
            </a:prstGeom>
            <a:solidFill>
              <a:schemeClr val="accent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58620" y="5133690"/>
              <a:ext cx="459053" cy="644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/>
                <a:t>7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913535" y="4724400"/>
            <a:ext cx="831678" cy="774537"/>
            <a:chOff x="392112" y="4924425"/>
            <a:chExt cx="972312" cy="854143"/>
          </a:xfrm>
        </p:grpSpPr>
        <p:sp>
          <p:nvSpPr>
            <p:cNvPr id="26" name="Isosceles Triangle 25"/>
            <p:cNvSpPr/>
            <p:nvPr/>
          </p:nvSpPr>
          <p:spPr bwMode="auto">
            <a:xfrm>
              <a:off x="392112" y="4924425"/>
              <a:ext cx="972312" cy="838200"/>
            </a:xfrm>
            <a:prstGeom prst="triangle">
              <a:avLst/>
            </a:prstGeom>
            <a:solidFill>
              <a:schemeClr val="accent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58620" y="5133690"/>
              <a:ext cx="459053" cy="644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/>
                <a:t>8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35397" y="86373"/>
            <a:ext cx="7886598" cy="1407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39447" rIns="78894" bIns="39447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ru-RU" sz="3500" b="1" dirty="0" smtClean="0">
                <a:latin typeface="Arial"/>
                <a:cs typeface="Arial"/>
              </a:rPr>
              <a:t>У нас </a:t>
            </a:r>
            <a:r>
              <a:rPr lang="ru-RU" sz="4700" b="1" dirty="0" smtClean="0">
                <a:latin typeface="Arial"/>
                <a:cs typeface="Arial"/>
              </a:rPr>
              <a:t>НОВАЯ МОДЕЛЬ </a:t>
            </a:r>
            <a:r>
              <a:rPr lang="ru-RU" sz="3500" b="1" dirty="0" smtClean="0">
                <a:latin typeface="Arial"/>
                <a:cs typeface="Arial"/>
              </a:rPr>
              <a:t>изменения климата</a:t>
            </a:r>
            <a:r>
              <a:rPr lang="es-PE" sz="3500" b="1" dirty="0" smtClean="0">
                <a:latin typeface="Arial"/>
                <a:cs typeface="Arial"/>
              </a:rPr>
              <a:t>...</a:t>
            </a:r>
            <a:endParaRPr lang="es-PE" sz="5800" b="1" dirty="0">
              <a:latin typeface="Arial"/>
              <a:cs typeface="Arial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987183" y="1839741"/>
            <a:ext cx="2482265" cy="1796554"/>
            <a:chOff x="1306511" y="2409825"/>
            <a:chExt cx="2902009" cy="1981200"/>
          </a:xfrm>
        </p:grpSpPr>
        <p:sp>
          <p:nvSpPr>
            <p:cNvPr id="3" name="Oval 2"/>
            <p:cNvSpPr/>
            <p:nvPr/>
          </p:nvSpPr>
          <p:spPr bwMode="auto">
            <a:xfrm>
              <a:off x="1306512" y="3629025"/>
              <a:ext cx="2895600" cy="762000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Oval 3"/>
            <p:cNvSpPr/>
            <p:nvPr/>
          </p:nvSpPr>
          <p:spPr bwMode="auto">
            <a:xfrm>
              <a:off x="1973263" y="2409825"/>
              <a:ext cx="1562099" cy="381000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Trapezoid 9"/>
            <p:cNvSpPr/>
            <p:nvPr/>
          </p:nvSpPr>
          <p:spPr bwMode="auto">
            <a:xfrm>
              <a:off x="1306511" y="2924270"/>
              <a:ext cx="2902009" cy="1066800"/>
            </a:xfrm>
            <a:prstGeom prst="trapezoid">
              <a:avLst>
                <a:gd name="adj" fmla="val 58758"/>
              </a:avLst>
            </a:prstGeom>
            <a:solidFill>
              <a:srgbClr val="FFFFFF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7" name="Straight Connector 6"/>
            <p:cNvCxnSpPr>
              <a:stCxn id="4" idx="2"/>
              <a:endCxn id="3" idx="2"/>
            </p:cNvCxnSpPr>
            <p:nvPr/>
          </p:nvCxnSpPr>
          <p:spPr bwMode="auto">
            <a:xfrm flipH="1">
              <a:off x="1306512" y="2600325"/>
              <a:ext cx="666751" cy="1409700"/>
            </a:xfrm>
            <a:prstGeom prst="line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6" name="Straight Connector 5"/>
            <p:cNvCxnSpPr>
              <a:stCxn id="4" idx="6"/>
              <a:endCxn id="3" idx="6"/>
            </p:cNvCxnSpPr>
            <p:nvPr/>
          </p:nvCxnSpPr>
          <p:spPr bwMode="auto">
            <a:xfrm>
              <a:off x="3535362" y="2600325"/>
              <a:ext cx="666750" cy="1409700"/>
            </a:xfrm>
            <a:prstGeom prst="line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32" name="Group 31"/>
          <p:cNvGrpSpPr/>
          <p:nvPr/>
        </p:nvGrpSpPr>
        <p:grpSpPr>
          <a:xfrm rot="10800000">
            <a:off x="4506821" y="1701544"/>
            <a:ext cx="2482265" cy="1796554"/>
            <a:chOff x="1306511" y="2409825"/>
            <a:chExt cx="2902009" cy="1981200"/>
          </a:xfrm>
        </p:grpSpPr>
        <p:sp>
          <p:nvSpPr>
            <p:cNvPr id="33" name="Oval 32"/>
            <p:cNvSpPr/>
            <p:nvPr/>
          </p:nvSpPr>
          <p:spPr bwMode="auto">
            <a:xfrm>
              <a:off x="1306512" y="3629025"/>
              <a:ext cx="2895600" cy="762000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1973263" y="2409825"/>
              <a:ext cx="1562099" cy="381000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Trapezoid 36"/>
            <p:cNvSpPr/>
            <p:nvPr/>
          </p:nvSpPr>
          <p:spPr bwMode="auto">
            <a:xfrm>
              <a:off x="1306511" y="2924270"/>
              <a:ext cx="2902009" cy="1066800"/>
            </a:xfrm>
            <a:prstGeom prst="trapezoid">
              <a:avLst>
                <a:gd name="adj" fmla="val 58758"/>
              </a:avLst>
            </a:prstGeom>
            <a:solidFill>
              <a:srgbClr val="FFFFFF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35" name="Straight Connector 34"/>
            <p:cNvCxnSpPr>
              <a:stCxn id="34" idx="6"/>
              <a:endCxn id="33" idx="6"/>
            </p:cNvCxnSpPr>
            <p:nvPr/>
          </p:nvCxnSpPr>
          <p:spPr bwMode="auto">
            <a:xfrm>
              <a:off x="3535362" y="2600325"/>
              <a:ext cx="666750" cy="1409700"/>
            </a:xfrm>
            <a:prstGeom prst="line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6" name="Straight Connector 35"/>
            <p:cNvCxnSpPr>
              <a:stCxn id="34" idx="2"/>
              <a:endCxn id="33" idx="2"/>
            </p:cNvCxnSpPr>
            <p:nvPr/>
          </p:nvCxnSpPr>
          <p:spPr bwMode="auto">
            <a:xfrm flipH="1">
              <a:off x="1306512" y="2600325"/>
              <a:ext cx="666751" cy="1409700"/>
            </a:xfrm>
            <a:prstGeom prst="line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38" name="Group 37"/>
          <p:cNvGrpSpPr/>
          <p:nvPr/>
        </p:nvGrpSpPr>
        <p:grpSpPr>
          <a:xfrm rot="7007437">
            <a:off x="2655240" y="4584900"/>
            <a:ext cx="2631545" cy="1694641"/>
            <a:chOff x="1306511" y="2409825"/>
            <a:chExt cx="2902009" cy="1981200"/>
          </a:xfrm>
        </p:grpSpPr>
        <p:sp>
          <p:nvSpPr>
            <p:cNvPr id="39" name="Oval 38"/>
            <p:cNvSpPr/>
            <p:nvPr/>
          </p:nvSpPr>
          <p:spPr bwMode="auto">
            <a:xfrm>
              <a:off x="1306512" y="3629025"/>
              <a:ext cx="2895600" cy="762000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1973263" y="2409825"/>
              <a:ext cx="1562099" cy="381000"/>
            </a:xfrm>
            <a:prstGeom prst="ellips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Trapezoid 42"/>
            <p:cNvSpPr/>
            <p:nvPr/>
          </p:nvSpPr>
          <p:spPr bwMode="auto">
            <a:xfrm>
              <a:off x="1306511" y="2924270"/>
              <a:ext cx="2902009" cy="1066800"/>
            </a:xfrm>
            <a:prstGeom prst="trapezoid">
              <a:avLst>
                <a:gd name="adj" fmla="val 58758"/>
              </a:avLst>
            </a:prstGeom>
            <a:solidFill>
              <a:srgbClr val="FFFFFF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42" name="Straight Connector 41"/>
            <p:cNvCxnSpPr>
              <a:stCxn id="40" idx="2"/>
              <a:endCxn id="39" idx="2"/>
            </p:cNvCxnSpPr>
            <p:nvPr/>
          </p:nvCxnSpPr>
          <p:spPr bwMode="auto">
            <a:xfrm flipH="1">
              <a:off x="1306512" y="2600325"/>
              <a:ext cx="666751" cy="1409700"/>
            </a:xfrm>
            <a:prstGeom prst="line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41" name="Straight Connector 40"/>
            <p:cNvCxnSpPr>
              <a:stCxn id="40" idx="6"/>
              <a:endCxn id="39" idx="6"/>
            </p:cNvCxnSpPr>
            <p:nvPr/>
          </p:nvCxnSpPr>
          <p:spPr bwMode="auto">
            <a:xfrm>
              <a:off x="3535362" y="2600325"/>
              <a:ext cx="666750" cy="1409700"/>
            </a:xfrm>
            <a:prstGeom prst="line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pic>
        <p:nvPicPr>
          <p:cNvPr id="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146" y="2191561"/>
            <a:ext cx="1042856" cy="1099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785" y="1770643"/>
            <a:ext cx="1042856" cy="97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3268430" y="5294653"/>
            <a:ext cx="924907" cy="404104"/>
          </a:xfrm>
          <a:prstGeom prst="rect">
            <a:avLst/>
          </a:prstGeom>
          <a:noFill/>
        </p:spPr>
        <p:txBody>
          <a:bodyPr wrap="none" lIns="80156" tIns="40078" rIns="80156" bIns="40078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Норма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440195" y="3152608"/>
            <a:ext cx="1576239" cy="404104"/>
          </a:xfrm>
          <a:prstGeom prst="rect">
            <a:avLst/>
          </a:prstGeom>
          <a:noFill/>
        </p:spPr>
        <p:txBody>
          <a:bodyPr wrap="none" lIns="80156" tIns="40078" rIns="80156" bIns="40078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Наводнение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292559" y="2738018"/>
            <a:ext cx="899259" cy="404104"/>
          </a:xfrm>
          <a:prstGeom prst="rect">
            <a:avLst/>
          </a:prstGeom>
          <a:noFill/>
        </p:spPr>
        <p:txBody>
          <a:bodyPr wrap="none" lIns="80156" tIns="40078" rIns="80156" bIns="40078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Засуха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72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716965" y="152400"/>
            <a:ext cx="7777967" cy="1171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Aft>
                <a:spcPts val="1052"/>
              </a:spcAft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3500" b="1" u="sng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Окончательные результаты</a:t>
            </a:r>
            <a:r>
              <a:rPr lang="en-US" sz="3500" b="1" u="sng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: </a:t>
            </a:r>
            <a:r>
              <a:rPr lang="ru-RU" sz="3500" b="1" u="sng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ТОЛЬКО декады </a:t>
            </a:r>
            <a:r>
              <a:rPr lang="en-US" sz="3500" b="1" u="sng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1-</a:t>
            </a:r>
            <a:r>
              <a:rPr lang="ru-RU" sz="3500" b="1" u="sng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3</a:t>
            </a:r>
            <a:endParaRPr lang="en-US" sz="35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16" name="Group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076716"/>
              </p:ext>
            </p:extLst>
          </p:nvPr>
        </p:nvGraphicFramePr>
        <p:xfrm>
          <a:off x="53472" y="1600200"/>
          <a:ext cx="9063790" cy="3269077"/>
        </p:xfrm>
        <a:graphic>
          <a:graphicData uri="http://schemas.openxmlformats.org/drawingml/2006/table">
            <a:tbl>
              <a:tblPr/>
              <a:tblGrid>
                <a:gridCol w="758934"/>
                <a:gridCol w="940194"/>
                <a:gridCol w="1447800"/>
                <a:gridCol w="990600"/>
                <a:gridCol w="838200"/>
                <a:gridCol w="2319551"/>
                <a:gridCol w="712725"/>
                <a:gridCol w="1055786"/>
              </a:tblGrid>
              <a:tr h="356527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ИНВЕСТИЦИОННЫЕ РЕШЕНИЯ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C8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98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4767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НАБЛЮДЕНИЯ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РЕЗУЛЬТАТЫ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27193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00">
                        <a:alpha val="50000"/>
                      </a:srgbClr>
                    </a:solidFill>
                  </a:tcPr>
                </a:tc>
              </a:tr>
              <a:tr h="388150"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Защита от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НАВОД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-НЕНИЙ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(0 - 9)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C7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РАЗВИТИЕ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(1 - 10)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C8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Защита от ЗАСУХ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</a:t>
                      </a:r>
                      <a:r>
                        <a:rPr kumimoji="0" lang="en-US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0 - 9)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98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Выбрать</a:t>
                      </a: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Устойчи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-вый вариант</a:t>
                      </a:r>
                      <a:r>
                        <a:rPr kumimoji="0" lang="es-PE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?</a:t>
                      </a: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Годовое количество осадков</a:t>
                      </a:r>
                      <a:endParaRPr kumimoji="0" lang="es-PE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кризи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-сов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очков за </a:t>
                      </a:r>
                      <a:r>
                        <a:rPr kumimoji="0" lang="ru-RU" sz="13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процвета-ние</a:t>
                      </a: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</a:tr>
              <a:tr h="3738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Декада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100" spc="-130" dirty="0">
                        <a:solidFill>
                          <a:srgbClr val="FF0000"/>
                        </a:solidFill>
                        <a:latin typeface="Brush Script MT Italic"/>
                        <a:cs typeface="Brush Script MT Italic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wdUpDiag">
                      <a:fgClr>
                        <a:schemeClr val="bg2">
                          <a:lumMod val="75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wdUpDiag">
                      <a:fgClr>
                        <a:schemeClr val="bg2">
                          <a:lumMod val="75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wdUpDiag">
                      <a:fgClr>
                        <a:schemeClr val="bg2">
                          <a:lumMod val="75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baseline="0" dirty="0" smtClean="0"/>
                        <a:t>                </a:t>
                      </a:r>
                      <a:r>
                        <a:rPr lang="ru-RU" i="1" baseline="0" dirty="0" smtClean="0"/>
                        <a:t>ИТОГО</a:t>
                      </a:r>
                      <a:r>
                        <a:rPr lang="en-US" i="1" dirty="0" smtClean="0"/>
                        <a:t>:</a:t>
                      </a:r>
                      <a:endParaRPr lang="en-US" i="1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" name="Oval 50"/>
          <p:cNvSpPr>
            <a:spLocks noChangeArrowheads="1"/>
          </p:cNvSpPr>
          <p:nvPr/>
        </p:nvSpPr>
        <p:spPr bwMode="auto">
          <a:xfrm>
            <a:off x="7239000" y="4267200"/>
            <a:ext cx="1905000" cy="732538"/>
          </a:xfrm>
          <a:prstGeom prst="ellipse">
            <a:avLst/>
          </a:prstGeom>
          <a:noFill/>
          <a:ln w="54720" cap="flat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5257800" y="27432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Straight Connector 4"/>
          <p:cNvCxnSpPr/>
          <p:nvPr/>
        </p:nvCxnSpPr>
        <p:spPr bwMode="auto">
          <a:xfrm>
            <a:off x="5486400" y="27432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7" name="Straight Connector 6"/>
          <p:cNvCxnSpPr/>
          <p:nvPr/>
        </p:nvCxnSpPr>
        <p:spPr bwMode="auto">
          <a:xfrm>
            <a:off x="5715000" y="27432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9" name="Straight Connector 8"/>
          <p:cNvCxnSpPr/>
          <p:nvPr/>
        </p:nvCxnSpPr>
        <p:spPr bwMode="auto">
          <a:xfrm>
            <a:off x="5943600" y="27432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1" name="Straight Connector 10"/>
          <p:cNvCxnSpPr/>
          <p:nvPr/>
        </p:nvCxnSpPr>
        <p:spPr bwMode="auto">
          <a:xfrm>
            <a:off x="6172200" y="27432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" name="Straight Connector 12"/>
          <p:cNvCxnSpPr/>
          <p:nvPr/>
        </p:nvCxnSpPr>
        <p:spPr bwMode="auto">
          <a:xfrm>
            <a:off x="6400800" y="27432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5" name="Straight Connector 14"/>
          <p:cNvCxnSpPr/>
          <p:nvPr/>
        </p:nvCxnSpPr>
        <p:spPr bwMode="auto">
          <a:xfrm>
            <a:off x="6629400" y="27432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8" name="Straight Connector 17"/>
          <p:cNvCxnSpPr/>
          <p:nvPr/>
        </p:nvCxnSpPr>
        <p:spPr bwMode="auto">
          <a:xfrm>
            <a:off x="6858000" y="2743200"/>
            <a:ext cx="0" cy="15240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1" name="Straight Connector 20"/>
          <p:cNvCxnSpPr/>
          <p:nvPr/>
        </p:nvCxnSpPr>
        <p:spPr bwMode="auto">
          <a:xfrm>
            <a:off x="7086600" y="27432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09777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134" y="5758187"/>
            <a:ext cx="8532952" cy="758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156919" y="3750991"/>
            <a:ext cx="6690302" cy="2345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41025" rIns="78894" bIns="41025">
            <a:spAutoFit/>
          </a:bodyPr>
          <a:lstStyle/>
          <a:p>
            <a:pPr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1200" dirty="0" smtClean="0">
                <a:solidFill>
                  <a:srgbClr val="000000"/>
                </a:solidFill>
              </a:rPr>
              <a:t>Игра разработана Пабло </a:t>
            </a:r>
            <a:r>
              <a:rPr lang="ru-RU" sz="1200" dirty="0" err="1" smtClean="0">
                <a:solidFill>
                  <a:srgbClr val="000000"/>
                </a:solidFill>
              </a:rPr>
              <a:t>Суаресом</a:t>
            </a:r>
            <a:r>
              <a:rPr lang="ru-RU" sz="1200" dirty="0" smtClean="0">
                <a:solidFill>
                  <a:srgbClr val="000000"/>
                </a:solidFill>
              </a:rPr>
              <a:t> и </a:t>
            </a:r>
            <a:r>
              <a:rPr lang="ru-RU" sz="1200" dirty="0" err="1" smtClean="0">
                <a:solidFill>
                  <a:srgbClr val="000000"/>
                </a:solidFill>
              </a:rPr>
              <a:t>Жано</a:t>
            </a:r>
            <a:r>
              <a:rPr lang="ru-RU" sz="1200" dirty="0" smtClean="0">
                <a:solidFill>
                  <a:srgbClr val="000000"/>
                </a:solidFill>
              </a:rPr>
              <a:t> </a:t>
            </a:r>
            <a:r>
              <a:rPr lang="ru-RU" sz="1200" dirty="0" err="1" smtClean="0">
                <a:solidFill>
                  <a:srgbClr val="000000"/>
                </a:solidFill>
              </a:rPr>
              <a:t>Мендлером</a:t>
            </a:r>
            <a:r>
              <a:rPr lang="ru-RU" sz="1200" dirty="0" smtClean="0">
                <a:solidFill>
                  <a:srgbClr val="000000"/>
                </a:solidFill>
              </a:rPr>
              <a:t> </a:t>
            </a:r>
            <a:r>
              <a:rPr lang="ru-RU" sz="1200" dirty="0" err="1" smtClean="0">
                <a:solidFill>
                  <a:srgbClr val="000000"/>
                </a:solidFill>
              </a:rPr>
              <a:t>Суаресом</a:t>
            </a:r>
            <a:r>
              <a:rPr lang="ru-RU" sz="1200" dirty="0" smtClean="0">
                <a:solidFill>
                  <a:srgbClr val="000000"/>
                </a:solidFill>
              </a:rPr>
              <a:t> (Климатический центр Красного Креста и Красного Полумесяца) для Главного экономиста Всемирного банка по вопросам устойчивого развития при содействии Американского Красного Креста и </a:t>
            </a:r>
            <a:r>
              <a:rPr lang="en-US" sz="1200" dirty="0">
                <a:solidFill>
                  <a:srgbClr val="000000"/>
                </a:solidFill>
              </a:rPr>
              <a:t>Climate and Development Knowledge Network </a:t>
            </a:r>
            <a:r>
              <a:rPr lang="ru-RU" sz="1200" dirty="0" smtClean="0">
                <a:solidFill>
                  <a:srgbClr val="000000"/>
                </a:solidFill>
              </a:rPr>
              <a:t>(</a:t>
            </a:r>
            <a:r>
              <a:rPr lang="en-US" sz="1200" dirty="0" err="1" smtClean="0">
                <a:solidFill>
                  <a:srgbClr val="000000"/>
                </a:solidFill>
              </a:rPr>
              <a:t>CDKN</a:t>
            </a:r>
            <a:r>
              <a:rPr lang="ru-RU" sz="1200" dirty="0" smtClean="0">
                <a:solidFill>
                  <a:srgbClr val="000000"/>
                </a:solidFill>
              </a:rPr>
              <a:t>)</a:t>
            </a:r>
            <a:r>
              <a:rPr lang="en-US" sz="1200" dirty="0" smtClean="0">
                <a:solidFill>
                  <a:srgbClr val="000000"/>
                </a:solidFill>
              </a:rPr>
              <a:t>.</a:t>
            </a:r>
            <a:endParaRPr lang="en-US" sz="1200" dirty="0">
              <a:solidFill>
                <a:srgbClr val="000000"/>
              </a:solidFill>
            </a:endParaRPr>
          </a:p>
          <a:p>
            <a:pPr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endParaRPr lang="en-US" sz="1100" dirty="0">
              <a:solidFill>
                <a:srgbClr val="000000"/>
              </a:solidFill>
            </a:endParaRPr>
          </a:p>
          <a:p>
            <a:pPr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1100" dirty="0" smtClean="0">
                <a:solidFill>
                  <a:srgbClr val="000000"/>
                </a:solidFill>
              </a:rPr>
              <a:t>Проект разрабатывался в рамках исследовательского гранта, предоставленного Климатическому центру Красного Креста и Красного Полумесяца </a:t>
            </a:r>
            <a:r>
              <a:rPr lang="en-US" sz="1100" dirty="0">
                <a:solidFill>
                  <a:srgbClr val="000000"/>
                </a:solidFill>
              </a:rPr>
              <a:t>Climate and Development Knowledge Network (</a:t>
            </a:r>
            <a:r>
              <a:rPr lang="en-US" sz="1100" dirty="0" err="1">
                <a:solidFill>
                  <a:srgbClr val="000000"/>
                </a:solidFill>
              </a:rPr>
              <a:t>CDKN</a:t>
            </a:r>
            <a:r>
              <a:rPr lang="en-US" sz="1100" dirty="0">
                <a:solidFill>
                  <a:srgbClr val="000000"/>
                </a:solidFill>
              </a:rPr>
              <a:t> Action Lab Innovation Fund</a:t>
            </a:r>
            <a:r>
              <a:rPr lang="en-US" sz="1100" dirty="0" smtClean="0">
                <a:solidFill>
                  <a:srgbClr val="000000"/>
                </a:solidFill>
              </a:rPr>
              <a:t>)</a:t>
            </a:r>
            <a:r>
              <a:rPr lang="ru-RU" sz="1100" dirty="0" smtClean="0">
                <a:solidFill>
                  <a:srgbClr val="000000"/>
                </a:solidFill>
              </a:rPr>
              <a:t>, и, таким образом, является результатом проекта, профинансированного Министерством международного развития Великобритании (</a:t>
            </a:r>
            <a:r>
              <a:rPr lang="en-US" sz="1100" dirty="0" err="1">
                <a:solidFill>
                  <a:srgbClr val="000000"/>
                </a:solidFill>
              </a:rPr>
              <a:t>DFID</a:t>
            </a:r>
            <a:r>
              <a:rPr lang="ru-RU" sz="1100" dirty="0" smtClean="0">
                <a:solidFill>
                  <a:srgbClr val="000000"/>
                </a:solidFill>
              </a:rPr>
              <a:t>) и Генеральным директоратом международного развития Нидерландов (</a:t>
            </a:r>
            <a:r>
              <a:rPr lang="en-US" sz="1100" dirty="0" err="1">
                <a:solidFill>
                  <a:srgbClr val="000000"/>
                </a:solidFill>
              </a:rPr>
              <a:t>DGIS</a:t>
            </a:r>
            <a:r>
              <a:rPr lang="ru-RU" sz="1100" dirty="0" smtClean="0">
                <a:solidFill>
                  <a:srgbClr val="000000"/>
                </a:solidFill>
              </a:rPr>
              <a:t>) в помощь развивающимся странам. При этом мнения и информация, представленные в настоящем документе, необязательно являются утвержденными </a:t>
            </a:r>
            <a:r>
              <a:rPr lang="en-US" sz="1100" dirty="0" err="1">
                <a:solidFill>
                  <a:srgbClr val="000000"/>
                </a:solidFill>
              </a:rPr>
              <a:t>DFID</a:t>
            </a:r>
            <a:r>
              <a:rPr lang="en-US" sz="1100" dirty="0">
                <a:solidFill>
                  <a:srgbClr val="000000"/>
                </a:solidFill>
              </a:rPr>
              <a:t>, </a:t>
            </a:r>
            <a:r>
              <a:rPr lang="en-US" sz="1100" dirty="0" err="1" smtClean="0">
                <a:solidFill>
                  <a:srgbClr val="000000"/>
                </a:solidFill>
              </a:rPr>
              <a:t>DGIS</a:t>
            </a:r>
            <a:r>
              <a:rPr lang="ru-RU" sz="1100" dirty="0" smtClean="0">
                <a:solidFill>
                  <a:srgbClr val="000000"/>
                </a:solidFill>
              </a:rPr>
              <a:t> или организациями, ответственными за реализацию </a:t>
            </a:r>
            <a:r>
              <a:rPr lang="en-US" sz="1100" dirty="0" err="1" smtClean="0">
                <a:solidFill>
                  <a:srgbClr val="000000"/>
                </a:solidFill>
              </a:rPr>
              <a:t>CDKN</a:t>
            </a:r>
            <a:r>
              <a:rPr lang="ru-RU" sz="1100" dirty="0" smtClean="0">
                <a:solidFill>
                  <a:srgbClr val="000000"/>
                </a:solidFill>
              </a:rPr>
              <a:t>; указанные организации могут не принимать ответственность за такие мнения, полноту или точность информации, а также их использование.</a:t>
            </a: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33" r="1868" b="31387"/>
          <a:stretch>
            <a:fillRect/>
          </a:stretch>
        </p:blipFill>
        <p:spPr bwMode="auto">
          <a:xfrm>
            <a:off x="376134" y="460656"/>
            <a:ext cx="8462342" cy="59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28033" r="1868" b="31387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243" y="1301350"/>
            <a:ext cx="2638372" cy="2526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886" y="477930"/>
            <a:ext cx="711532" cy="75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65" y="2406922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228600" y="467853"/>
            <a:ext cx="6258019" cy="781673"/>
          </a:xfrm>
          <a:prstGeom prst="roundRect">
            <a:avLst>
              <a:gd name="adj" fmla="val 16667"/>
            </a:avLst>
          </a:prstGeom>
          <a:solidFill>
            <a:srgbClr val="558ED5">
              <a:alpha val="34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228600" y="1402119"/>
            <a:ext cx="6258019" cy="781674"/>
          </a:xfrm>
          <a:prstGeom prst="roundRect">
            <a:avLst>
              <a:gd name="adj" fmla="val 16667"/>
            </a:avLst>
          </a:prstGeom>
          <a:solidFill>
            <a:srgbClr val="23FF23">
              <a:alpha val="45000"/>
            </a:srgbClr>
          </a:solidFill>
          <a:ln w="57240" cap="flat">
            <a:solidFill>
              <a:srgbClr val="9BBB59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243593" y="2336385"/>
            <a:ext cx="6256605" cy="781673"/>
          </a:xfrm>
          <a:prstGeom prst="roundRect">
            <a:avLst>
              <a:gd name="adj" fmla="val 16667"/>
            </a:avLst>
          </a:prstGeom>
          <a:solidFill>
            <a:srgbClr val="FFFF00">
              <a:alpha val="34000"/>
            </a:srgbClr>
          </a:solidFill>
          <a:ln w="57240" cap="flat">
            <a:solidFill>
              <a:srgbClr val="FFFF00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228600" y="1619491"/>
            <a:ext cx="3766085" cy="49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РАЗВИТИЕ</a:t>
            </a:r>
            <a:endParaRPr lang="en-US" sz="9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Получаете по одному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очку за процветание за каждую </a:t>
            </a:r>
            <a:r>
              <a:rPr lang="ru-RU" sz="900" i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, </a:t>
            </a: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FF0000"/>
                </a:solidFill>
                <a:latin typeface="Arial" charset="0"/>
                <a:cs typeface="Arial" charset="0"/>
              </a:rPr>
              <a:t>Но только если не было кризиса</a:t>
            </a:r>
            <a:endParaRPr lang="en-US" sz="900" i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191676" y="2565272"/>
            <a:ext cx="3025499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ЗАЩИТА ОТ ЗАСУХ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засуха, 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204215" y="699620"/>
            <a:ext cx="3605785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мероприятия по ЗАЩИТЕ ОТ НАВОДНЕНИЙ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наводнение, 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13" name="Group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067696"/>
              </p:ext>
            </p:extLst>
          </p:nvPr>
        </p:nvGraphicFramePr>
        <p:xfrm>
          <a:off x="53472" y="3365375"/>
          <a:ext cx="9063790" cy="3269077"/>
        </p:xfrm>
        <a:graphic>
          <a:graphicData uri="http://schemas.openxmlformats.org/drawingml/2006/table">
            <a:tbl>
              <a:tblPr/>
              <a:tblGrid>
                <a:gridCol w="758934"/>
                <a:gridCol w="940194"/>
                <a:gridCol w="1447800"/>
                <a:gridCol w="990600"/>
                <a:gridCol w="838200"/>
                <a:gridCol w="2319551"/>
                <a:gridCol w="712725"/>
                <a:gridCol w="1055786"/>
              </a:tblGrid>
              <a:tr h="356527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ИНВЕСТИЦИОННЫЕ РЕШЕНИЯ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C8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98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4767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НАБЛЮДЕНИЯ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РЕЗУЛЬТАТЫ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27193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00">
                        <a:alpha val="50000"/>
                      </a:srgbClr>
                    </a:solidFill>
                  </a:tcPr>
                </a:tc>
              </a:tr>
              <a:tr h="388150"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Защита от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НАВОД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-НЕНИЙ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(0 - 9)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C7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РАЗВИТИЕ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(1 - 10)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C8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Защита от ЗАСУХ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</a:t>
                      </a:r>
                      <a:r>
                        <a:rPr kumimoji="0" lang="en-US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0 - 9)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98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Выбрать</a:t>
                      </a: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Устойчи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-вый вариант</a:t>
                      </a:r>
                      <a:r>
                        <a:rPr kumimoji="0" lang="es-PE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?</a:t>
                      </a: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Годовое количество осадков</a:t>
                      </a:r>
                      <a:endParaRPr kumimoji="0" lang="es-PE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кризи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-сов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очков за </a:t>
                      </a:r>
                      <a:r>
                        <a:rPr kumimoji="0" lang="ru-RU" sz="13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процвета-ние</a:t>
                      </a: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</a:tr>
              <a:tr h="3738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Декада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baseline="0" dirty="0" smtClean="0"/>
                        <a:t>                </a:t>
                      </a:r>
                      <a:r>
                        <a:rPr lang="ru-RU" i="1" baseline="0" dirty="0" smtClean="0"/>
                        <a:t>ИТОГО</a:t>
                      </a:r>
                      <a:r>
                        <a:rPr lang="en-US" i="1" dirty="0" smtClean="0"/>
                        <a:t>:</a:t>
                      </a:r>
                      <a:endParaRPr lang="en-US" i="1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charset="0"/>
                <a:ea typeface="ＭＳ Ｐゴシック" charset="0"/>
                <a:cs typeface="ＭＳ Ｐゴシック" charset="0"/>
              </a:rPr>
              <a:t>НАЦИОНАЛЬНЫЙ СОВЕТ</a:t>
            </a:r>
            <a:endParaRPr kumimoji="0" 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586919" y="444250"/>
            <a:ext cx="2519362" cy="2739211"/>
          </a:xfrm>
          <a:prstGeom prst="rect">
            <a:avLst/>
          </a:prstGeom>
          <a:solidFill>
            <a:sysClr val="window" lastClr="FFFFFF">
              <a:lumMod val="75000"/>
            </a:sysClr>
          </a:solidFill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u="sng" kern="0" dirty="0">
                <a:solidFill>
                  <a:sysClr val="windowText" lastClr="000000"/>
                </a:solidFill>
                <a:latin typeface="Helvetica"/>
                <a:cs typeface="Helvetica"/>
              </a:rPr>
              <a:t>Как выиграть</a:t>
            </a:r>
            <a:endParaRPr lang="en-US" sz="1050" b="1" u="sng" kern="0" dirty="0">
              <a:solidFill>
                <a:sysClr val="windowText" lastClr="000000"/>
              </a:solidFill>
              <a:latin typeface="Helvetica"/>
              <a:cs typeface="Helvetica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900" b="1" u="sng" kern="0" dirty="0">
              <a:solidFill>
                <a:sysClr val="windowText" lastClr="000000"/>
              </a:solidFill>
              <a:latin typeface="Helvetica"/>
              <a:cs typeface="Helvetica"/>
            </a:endParaRPr>
          </a:p>
          <a:p>
            <a:pPr marL="339725" indent="-339725">
              <a:buClrTx/>
              <a:buFontTx/>
              <a:buNone/>
            </a:pPr>
            <a:r>
              <a:rPr lang="ru-RU" sz="1050" b="1" dirty="0">
                <a:solidFill>
                  <a:srgbClr val="000000"/>
                </a:solidFill>
                <a:latin typeface="Arial" charset="0"/>
              </a:rPr>
              <a:t>Регионы-победители</a:t>
            </a:r>
            <a:endParaRPr lang="es-PE" sz="1050" b="1" i="1" dirty="0">
              <a:solidFill>
                <a:srgbClr val="000000"/>
              </a:solidFill>
              <a:latin typeface="Arial" charset="0"/>
            </a:endParaRPr>
          </a:p>
          <a:p>
            <a:pPr marL="171450" indent="-171450">
              <a:buClrTx/>
              <a:buFont typeface="Arial"/>
              <a:buChar char="•"/>
            </a:pPr>
            <a:r>
              <a:rPr lang="ru-RU" sz="1000" b="1" i="1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Наименьшее число кризисов</a:t>
            </a:r>
            <a:r>
              <a:rPr lang="ru-RU" sz="1000" i="1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 из ВСЕХ игроков</a:t>
            </a:r>
            <a:endParaRPr lang="ru-RU" sz="1000" b="1" i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marL="171450" indent="-171450">
              <a:buClrTx/>
              <a:buFont typeface="Arial"/>
              <a:buChar char="•"/>
            </a:pPr>
            <a:r>
              <a:rPr lang="ru-RU" sz="1000" i="1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Максимум один регион-победитель в каждой стране</a:t>
            </a:r>
            <a:endParaRPr lang="es-PE" sz="1000" i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marL="171450" indent="-171450">
              <a:buClrTx/>
              <a:buFont typeface="Arial"/>
              <a:buChar char="•"/>
            </a:pPr>
            <a:r>
              <a:rPr lang="ru-RU" sz="1000" i="1" dirty="0">
                <a:solidFill>
                  <a:srgbClr val="404040"/>
                </a:solidFill>
                <a:latin typeface="Arial" charset="0"/>
              </a:rPr>
              <a:t>При равенстве очков в стране: регион, набравший наибольшее количество очков за процветание</a:t>
            </a:r>
            <a:endParaRPr lang="es-PE" sz="1000" i="1" dirty="0">
              <a:solidFill>
                <a:srgbClr val="404040"/>
              </a:solidFill>
              <a:latin typeface="Arial" charset="0"/>
            </a:endParaRPr>
          </a:p>
          <a:p>
            <a:pPr marL="339725" indent="-339725">
              <a:buClrTx/>
              <a:buFontTx/>
              <a:buNone/>
            </a:pPr>
            <a:endParaRPr lang="en-US" sz="1000" b="1" kern="0" dirty="0">
              <a:solidFill>
                <a:sysClr val="windowText" lastClr="000000"/>
              </a:solidFill>
              <a:latin typeface="Helvetica"/>
              <a:cs typeface="Helvetica"/>
            </a:endParaRPr>
          </a:p>
          <a:p>
            <a:pPr>
              <a:buClrTx/>
              <a:buFontTx/>
              <a:buNone/>
            </a:pPr>
            <a:r>
              <a:rPr lang="ru-RU" sz="1050" b="1" dirty="0">
                <a:solidFill>
                  <a:srgbClr val="404040"/>
                </a:solidFill>
                <a:latin typeface="Arial" charset="0"/>
              </a:rPr>
              <a:t>Одна</a:t>
            </a:r>
            <a:r>
              <a:rPr lang="es-PE" sz="1050" b="1" dirty="0">
                <a:solidFill>
                  <a:srgbClr val="404040"/>
                </a:solidFill>
                <a:latin typeface="Arial" charset="0"/>
              </a:rPr>
              <a:t> </a:t>
            </a:r>
            <a:r>
              <a:rPr lang="ru-RU" sz="1050" b="1" dirty="0">
                <a:solidFill>
                  <a:srgbClr val="404040"/>
                </a:solidFill>
                <a:latin typeface="Arial" charset="0"/>
              </a:rPr>
              <a:t>страна-победитель</a:t>
            </a:r>
            <a:r>
              <a:rPr lang="es-PE" sz="1050" b="1" dirty="0">
                <a:solidFill>
                  <a:srgbClr val="404040"/>
                </a:solidFill>
                <a:latin typeface="Arial" charset="0"/>
              </a:rPr>
              <a:t>:</a:t>
            </a:r>
          </a:p>
          <a:p>
            <a:pPr marL="171450" indent="-171450">
              <a:buClrTx/>
              <a:buFont typeface="Arial"/>
              <a:buChar char="•"/>
            </a:pPr>
            <a:r>
              <a:rPr lang="ru-RU" sz="1000" b="1" i="1" dirty="0">
                <a:solidFill>
                  <a:srgbClr val="404040"/>
                </a:solidFill>
                <a:latin typeface="Arial" charset="0"/>
              </a:rPr>
              <a:t>Наибольшее количество очков за процветание</a:t>
            </a:r>
            <a:endParaRPr lang="es-PE" sz="1000" b="1" i="1" dirty="0">
              <a:solidFill>
                <a:srgbClr val="404040"/>
              </a:solidFill>
              <a:latin typeface="Arial" charset="0"/>
            </a:endParaRPr>
          </a:p>
          <a:p>
            <a:pPr marL="171450" indent="-171450">
              <a:buClrTx/>
              <a:buFont typeface="Arial"/>
              <a:buChar char="•"/>
            </a:pPr>
            <a:r>
              <a:rPr lang="ru-RU" sz="1000" i="1" dirty="0">
                <a:solidFill>
                  <a:srgbClr val="404040"/>
                </a:solidFill>
                <a:latin typeface="Arial" charset="0"/>
              </a:rPr>
              <a:t>При равенстве очков: страна с наименьшим числом </a:t>
            </a:r>
            <a:r>
              <a:rPr lang="ru-RU" sz="1000" i="1" dirty="0" smtClean="0">
                <a:solidFill>
                  <a:srgbClr val="404040"/>
                </a:solidFill>
                <a:latin typeface="Arial" charset="0"/>
              </a:rPr>
              <a:t>кризисов</a:t>
            </a:r>
            <a:endParaRPr lang="en-US" sz="800" b="1" kern="0" dirty="0">
              <a:solidFill>
                <a:sysClr val="windowText" lastClr="000000"/>
              </a:solidFill>
              <a:latin typeface="Helvetica"/>
              <a:cs typeface="Helvetica"/>
            </a:endParaRPr>
          </a:p>
          <a:p>
            <a:pPr marL="339725" indent="-339725">
              <a:buClrTx/>
              <a:buFontTx/>
              <a:buNone/>
            </a:pP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"/>
              <a:cs typeface="Helvetica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5257800" y="449580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" name="Straight Connector 5"/>
          <p:cNvCxnSpPr/>
          <p:nvPr/>
        </p:nvCxnSpPr>
        <p:spPr bwMode="auto">
          <a:xfrm>
            <a:off x="5486400" y="44958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8" name="Straight Connector 7"/>
          <p:cNvCxnSpPr/>
          <p:nvPr/>
        </p:nvCxnSpPr>
        <p:spPr bwMode="auto">
          <a:xfrm>
            <a:off x="5715000" y="44958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0" name="Straight Connector 9"/>
          <p:cNvCxnSpPr/>
          <p:nvPr/>
        </p:nvCxnSpPr>
        <p:spPr bwMode="auto">
          <a:xfrm>
            <a:off x="5943600" y="44958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2" name="Straight Connector 11"/>
          <p:cNvCxnSpPr/>
          <p:nvPr/>
        </p:nvCxnSpPr>
        <p:spPr bwMode="auto">
          <a:xfrm>
            <a:off x="6172200" y="44958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7" name="Straight Connector 16"/>
          <p:cNvCxnSpPr/>
          <p:nvPr/>
        </p:nvCxnSpPr>
        <p:spPr bwMode="auto">
          <a:xfrm>
            <a:off x="6400800" y="44958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9" name="Straight Connector 18"/>
          <p:cNvCxnSpPr/>
          <p:nvPr/>
        </p:nvCxnSpPr>
        <p:spPr bwMode="auto">
          <a:xfrm>
            <a:off x="6613889" y="4501458"/>
            <a:ext cx="0" cy="1670742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1" name="Straight Connector 20"/>
          <p:cNvCxnSpPr/>
          <p:nvPr/>
        </p:nvCxnSpPr>
        <p:spPr bwMode="auto">
          <a:xfrm>
            <a:off x="6858000" y="4501458"/>
            <a:ext cx="0" cy="1594542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" name="Straight Connector 22"/>
          <p:cNvCxnSpPr/>
          <p:nvPr/>
        </p:nvCxnSpPr>
        <p:spPr bwMode="auto">
          <a:xfrm>
            <a:off x="7086600" y="4501458"/>
            <a:ext cx="0" cy="1670742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9643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886" y="477930"/>
            <a:ext cx="711532" cy="75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65" y="2406922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228600" y="467853"/>
            <a:ext cx="6258019" cy="781673"/>
          </a:xfrm>
          <a:prstGeom prst="roundRect">
            <a:avLst>
              <a:gd name="adj" fmla="val 16667"/>
            </a:avLst>
          </a:prstGeom>
          <a:solidFill>
            <a:srgbClr val="558ED5">
              <a:alpha val="34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228600" y="1402119"/>
            <a:ext cx="6258019" cy="781674"/>
          </a:xfrm>
          <a:prstGeom prst="roundRect">
            <a:avLst>
              <a:gd name="adj" fmla="val 16667"/>
            </a:avLst>
          </a:prstGeom>
          <a:solidFill>
            <a:srgbClr val="23FF23">
              <a:alpha val="45000"/>
            </a:srgbClr>
          </a:solidFill>
          <a:ln w="57240" cap="flat">
            <a:solidFill>
              <a:srgbClr val="9BBB59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243593" y="2336385"/>
            <a:ext cx="6256605" cy="781673"/>
          </a:xfrm>
          <a:prstGeom prst="roundRect">
            <a:avLst>
              <a:gd name="adj" fmla="val 16667"/>
            </a:avLst>
          </a:prstGeom>
          <a:solidFill>
            <a:srgbClr val="FFFF00">
              <a:alpha val="34000"/>
            </a:srgbClr>
          </a:solidFill>
          <a:ln w="57240" cap="flat">
            <a:solidFill>
              <a:srgbClr val="FFFF00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96315" y="1619491"/>
            <a:ext cx="3766085" cy="49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РАЗВИТИЕ</a:t>
            </a:r>
            <a:endParaRPr lang="en-US" sz="9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Получаете по одному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очку за процветание за каждую </a:t>
            </a:r>
            <a:r>
              <a:rPr lang="ru-RU" sz="900" i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, </a:t>
            </a: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FF0000"/>
                </a:solidFill>
                <a:latin typeface="Arial" charset="0"/>
                <a:cs typeface="Arial" charset="0"/>
              </a:rPr>
              <a:t>Но только если не было кризиса</a:t>
            </a:r>
            <a:endParaRPr lang="en-US" sz="900" i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211826" y="2565272"/>
            <a:ext cx="3025499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ЗАЩИТА ОТ ЗАСУХ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засуха, 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204215" y="699620"/>
            <a:ext cx="3605785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мероприятия по ЗАЩИТЕ ОТ НАВОДНЕНИЙ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наводнение, 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13" name="Group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264107"/>
              </p:ext>
            </p:extLst>
          </p:nvPr>
        </p:nvGraphicFramePr>
        <p:xfrm>
          <a:off x="53472" y="3365375"/>
          <a:ext cx="9063790" cy="3269077"/>
        </p:xfrm>
        <a:graphic>
          <a:graphicData uri="http://schemas.openxmlformats.org/drawingml/2006/table">
            <a:tbl>
              <a:tblPr/>
              <a:tblGrid>
                <a:gridCol w="758934"/>
                <a:gridCol w="940194"/>
                <a:gridCol w="1447800"/>
                <a:gridCol w="990600"/>
                <a:gridCol w="838200"/>
                <a:gridCol w="2319551"/>
                <a:gridCol w="712725"/>
                <a:gridCol w="1055786"/>
              </a:tblGrid>
              <a:tr h="356527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ИНВЕСТИЦИОННЫЕ РЕШЕНИЯ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C8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98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4767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НАБЛЮДЕНИЯ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РЕЗУЛЬТАТЫ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27193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00">
                        <a:alpha val="50000"/>
                      </a:srgbClr>
                    </a:solidFill>
                  </a:tcPr>
                </a:tc>
              </a:tr>
              <a:tr h="388150"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Защита от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НАВОД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-НЕНИЙ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(0 - 9)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C7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РАЗВИТИЕ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(1 - 10)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C8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Защита от ЗАСУХ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</a:t>
                      </a:r>
                      <a:r>
                        <a:rPr kumimoji="0" lang="en-US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0 - 9)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98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Выбрать</a:t>
                      </a: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Устойчи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-вый вариант</a:t>
                      </a:r>
                      <a:r>
                        <a:rPr kumimoji="0" lang="es-PE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?</a:t>
                      </a: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Годовое количество осадков</a:t>
                      </a:r>
                      <a:endParaRPr kumimoji="0" lang="es-PE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кризи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-сов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очков за </a:t>
                      </a:r>
                      <a:r>
                        <a:rPr kumimoji="0" lang="ru-RU" sz="13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процвета-ние</a:t>
                      </a: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</a:tr>
              <a:tr h="3738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Декада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baseline="0" dirty="0" smtClean="0"/>
                        <a:t>                </a:t>
                      </a:r>
                      <a:r>
                        <a:rPr lang="ru-RU" i="1" baseline="0" dirty="0" smtClean="0"/>
                        <a:t>ИТОГО</a:t>
                      </a:r>
                      <a:r>
                        <a:rPr lang="en-US" i="1" dirty="0" smtClean="0"/>
                        <a:t>:</a:t>
                      </a:r>
                      <a:endParaRPr lang="en-US" i="1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0099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charset="0"/>
                <a:ea typeface="ＭＳ Ｐゴシック" charset="0"/>
                <a:cs typeface="ＭＳ Ｐゴシック" charset="0"/>
              </a:rPr>
              <a:t>РЕГИОНАЛЬНЫЙ СОВЕТ</a:t>
            </a:r>
            <a:endParaRPr kumimoji="0" 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0099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586919" y="444250"/>
            <a:ext cx="2519362" cy="2739211"/>
          </a:xfrm>
          <a:prstGeom prst="rect">
            <a:avLst/>
          </a:prstGeom>
          <a:solidFill>
            <a:sysClr val="window" lastClr="FFFFFF">
              <a:lumMod val="75000"/>
            </a:sysClr>
          </a:solidFill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u="sng" kern="0" dirty="0">
                <a:solidFill>
                  <a:sysClr val="windowText" lastClr="000000"/>
                </a:solidFill>
                <a:latin typeface="Helvetica"/>
                <a:cs typeface="Helvetica"/>
              </a:rPr>
              <a:t>Как выиграть</a:t>
            </a:r>
            <a:endParaRPr lang="en-US" sz="1050" b="1" u="sng" kern="0" dirty="0">
              <a:solidFill>
                <a:sysClr val="windowText" lastClr="000000"/>
              </a:solidFill>
              <a:latin typeface="Helvetica"/>
              <a:cs typeface="Helvetica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900" b="1" u="sng" kern="0" dirty="0">
              <a:solidFill>
                <a:sysClr val="windowText" lastClr="000000"/>
              </a:solidFill>
              <a:latin typeface="Helvetica"/>
              <a:cs typeface="Helvetica"/>
            </a:endParaRPr>
          </a:p>
          <a:p>
            <a:pPr marL="339725" indent="-339725">
              <a:buClrTx/>
              <a:buFontTx/>
              <a:buNone/>
            </a:pPr>
            <a:r>
              <a:rPr lang="ru-RU" sz="1050" b="1" dirty="0">
                <a:solidFill>
                  <a:srgbClr val="000000"/>
                </a:solidFill>
                <a:latin typeface="Arial" charset="0"/>
              </a:rPr>
              <a:t>Регионы-победители</a:t>
            </a:r>
            <a:endParaRPr lang="es-PE" sz="1050" b="1" i="1" dirty="0">
              <a:solidFill>
                <a:srgbClr val="000000"/>
              </a:solidFill>
              <a:latin typeface="Arial" charset="0"/>
            </a:endParaRPr>
          </a:p>
          <a:p>
            <a:pPr marL="171450" indent="-171450">
              <a:buClrTx/>
              <a:buFont typeface="Arial"/>
              <a:buChar char="•"/>
            </a:pPr>
            <a:r>
              <a:rPr lang="ru-RU" sz="1000" b="1" i="1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Наименьшее число кризисов</a:t>
            </a:r>
            <a:r>
              <a:rPr lang="ru-RU" sz="1000" i="1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 из ВСЕХ игроков</a:t>
            </a:r>
            <a:endParaRPr lang="ru-RU" sz="1000" b="1" i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marL="171450" indent="-171450">
              <a:buClrTx/>
              <a:buFont typeface="Arial"/>
              <a:buChar char="•"/>
            </a:pPr>
            <a:r>
              <a:rPr lang="ru-RU" sz="1000" i="1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Максимум один регион-победитель в каждой стране</a:t>
            </a:r>
            <a:endParaRPr lang="es-PE" sz="1000" i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marL="171450" indent="-171450">
              <a:buClrTx/>
              <a:buFont typeface="Arial"/>
              <a:buChar char="•"/>
            </a:pPr>
            <a:r>
              <a:rPr lang="ru-RU" sz="1000" i="1" dirty="0">
                <a:solidFill>
                  <a:srgbClr val="404040"/>
                </a:solidFill>
                <a:latin typeface="Arial" charset="0"/>
              </a:rPr>
              <a:t>При равенстве очков в стране: регион, набравший наибольшее количество очков за процветание</a:t>
            </a:r>
            <a:endParaRPr lang="es-PE" sz="1000" i="1" dirty="0">
              <a:solidFill>
                <a:srgbClr val="404040"/>
              </a:solidFill>
              <a:latin typeface="Arial" charset="0"/>
            </a:endParaRPr>
          </a:p>
          <a:p>
            <a:pPr marL="339725" indent="-339725">
              <a:buClrTx/>
              <a:buFontTx/>
              <a:buNone/>
            </a:pPr>
            <a:endParaRPr lang="en-US" sz="1000" b="1" kern="0" dirty="0">
              <a:solidFill>
                <a:sysClr val="windowText" lastClr="000000"/>
              </a:solidFill>
              <a:latin typeface="Helvetica"/>
              <a:cs typeface="Helvetica"/>
            </a:endParaRPr>
          </a:p>
          <a:p>
            <a:pPr>
              <a:buClrTx/>
              <a:buFontTx/>
              <a:buNone/>
            </a:pPr>
            <a:r>
              <a:rPr lang="ru-RU" sz="1050" b="1" dirty="0">
                <a:solidFill>
                  <a:srgbClr val="404040"/>
                </a:solidFill>
                <a:latin typeface="Arial" charset="0"/>
              </a:rPr>
              <a:t>Одна</a:t>
            </a:r>
            <a:r>
              <a:rPr lang="es-PE" sz="1050" b="1" dirty="0">
                <a:solidFill>
                  <a:srgbClr val="404040"/>
                </a:solidFill>
                <a:latin typeface="Arial" charset="0"/>
              </a:rPr>
              <a:t> </a:t>
            </a:r>
            <a:r>
              <a:rPr lang="ru-RU" sz="1050" b="1" dirty="0">
                <a:solidFill>
                  <a:srgbClr val="404040"/>
                </a:solidFill>
                <a:latin typeface="Arial" charset="0"/>
              </a:rPr>
              <a:t>страна-победитель</a:t>
            </a:r>
            <a:r>
              <a:rPr lang="es-PE" sz="1050" b="1" dirty="0">
                <a:solidFill>
                  <a:srgbClr val="404040"/>
                </a:solidFill>
                <a:latin typeface="Arial" charset="0"/>
              </a:rPr>
              <a:t>:</a:t>
            </a:r>
          </a:p>
          <a:p>
            <a:pPr marL="171450" indent="-171450">
              <a:buClrTx/>
              <a:buFont typeface="Arial"/>
              <a:buChar char="•"/>
            </a:pPr>
            <a:r>
              <a:rPr lang="ru-RU" sz="1000" b="1" i="1" dirty="0">
                <a:solidFill>
                  <a:srgbClr val="404040"/>
                </a:solidFill>
                <a:latin typeface="Arial" charset="0"/>
              </a:rPr>
              <a:t>Наибольшее количество очков за процветание</a:t>
            </a:r>
            <a:endParaRPr lang="es-PE" sz="1000" b="1" i="1" dirty="0">
              <a:solidFill>
                <a:srgbClr val="404040"/>
              </a:solidFill>
              <a:latin typeface="Arial" charset="0"/>
            </a:endParaRPr>
          </a:p>
          <a:p>
            <a:pPr marL="171450" indent="-171450">
              <a:buClrTx/>
              <a:buFont typeface="Arial"/>
              <a:buChar char="•"/>
            </a:pPr>
            <a:r>
              <a:rPr lang="ru-RU" sz="1000" i="1" dirty="0">
                <a:solidFill>
                  <a:srgbClr val="404040"/>
                </a:solidFill>
                <a:latin typeface="Arial" charset="0"/>
              </a:rPr>
              <a:t>При равенстве очков: страна с наименьшим числом </a:t>
            </a:r>
            <a:r>
              <a:rPr lang="ru-RU" sz="1000" i="1" dirty="0" smtClean="0">
                <a:solidFill>
                  <a:srgbClr val="404040"/>
                </a:solidFill>
                <a:latin typeface="Arial" charset="0"/>
              </a:rPr>
              <a:t>кризисов</a:t>
            </a:r>
            <a:endParaRPr lang="en-US" sz="800" b="1" kern="0" dirty="0">
              <a:solidFill>
                <a:sysClr val="windowText" lastClr="000000"/>
              </a:solidFill>
              <a:latin typeface="Helvetica"/>
              <a:cs typeface="Helvetica"/>
            </a:endParaRPr>
          </a:p>
          <a:p>
            <a:pPr marL="339725" indent="-339725">
              <a:buClrTx/>
              <a:buFontTx/>
              <a:buNone/>
            </a:pP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"/>
              <a:cs typeface="Helvetica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5257800" y="449580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" name="Straight Connector 5"/>
          <p:cNvCxnSpPr/>
          <p:nvPr/>
        </p:nvCxnSpPr>
        <p:spPr bwMode="auto">
          <a:xfrm>
            <a:off x="5486400" y="44958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8" name="Straight Connector 7"/>
          <p:cNvCxnSpPr/>
          <p:nvPr/>
        </p:nvCxnSpPr>
        <p:spPr bwMode="auto">
          <a:xfrm>
            <a:off x="5715000" y="44958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0" name="Straight Connector 9"/>
          <p:cNvCxnSpPr/>
          <p:nvPr/>
        </p:nvCxnSpPr>
        <p:spPr bwMode="auto">
          <a:xfrm>
            <a:off x="5943600" y="44958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2" name="Straight Connector 11"/>
          <p:cNvCxnSpPr/>
          <p:nvPr/>
        </p:nvCxnSpPr>
        <p:spPr bwMode="auto">
          <a:xfrm>
            <a:off x="6172200" y="44958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7" name="Straight Connector 16"/>
          <p:cNvCxnSpPr/>
          <p:nvPr/>
        </p:nvCxnSpPr>
        <p:spPr bwMode="auto">
          <a:xfrm>
            <a:off x="6400800" y="44958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9" name="Straight Connector 18"/>
          <p:cNvCxnSpPr/>
          <p:nvPr/>
        </p:nvCxnSpPr>
        <p:spPr bwMode="auto">
          <a:xfrm>
            <a:off x="6613889" y="4501458"/>
            <a:ext cx="0" cy="1670742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1" name="Straight Connector 20"/>
          <p:cNvCxnSpPr/>
          <p:nvPr/>
        </p:nvCxnSpPr>
        <p:spPr bwMode="auto">
          <a:xfrm>
            <a:off x="6858000" y="4501458"/>
            <a:ext cx="0" cy="1594542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" name="Straight Connector 22"/>
          <p:cNvCxnSpPr/>
          <p:nvPr/>
        </p:nvCxnSpPr>
        <p:spPr bwMode="auto">
          <a:xfrm>
            <a:off x="7086600" y="4501458"/>
            <a:ext cx="0" cy="1670742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92798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021" y="-40720"/>
            <a:ext cx="2254500" cy="345577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858" y="-40720"/>
            <a:ext cx="2254500" cy="345577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185" y="-40720"/>
            <a:ext cx="2254500" cy="345577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5" y="-40720"/>
            <a:ext cx="2254500" cy="345577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021" y="3426297"/>
            <a:ext cx="2254500" cy="345577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858" y="3426297"/>
            <a:ext cx="2254500" cy="345577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185" y="3426297"/>
            <a:ext cx="2254500" cy="345577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5" y="3426297"/>
            <a:ext cx="2254500" cy="345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09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7119" y="0"/>
            <a:ext cx="970733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5040" y="5709242"/>
            <a:ext cx="9318551" cy="819603"/>
          </a:xfrm>
          <a:prstGeom prst="rect">
            <a:avLst/>
          </a:prstGeom>
          <a:noFill/>
        </p:spPr>
        <p:txBody>
          <a:bodyPr wrap="none" lIns="80156" tIns="40078" rIns="80156" bIns="40078" rtlCol="0">
            <a:spAutoFit/>
          </a:bodyPr>
          <a:lstStyle/>
          <a:p>
            <a:r>
              <a:rPr lang="ru-RU" sz="24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241300">
                    <a:schemeClr val="tx1">
                      <a:alpha val="75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  <a:cs typeface="Arial"/>
              </a:rPr>
              <a:t>Реализация ваших планов будет затруднена</a:t>
            </a:r>
            <a:endParaRPr lang="en-US" sz="2400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241300">
                  <a:schemeClr val="tx1">
                    <a:alpha val="75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/>
              <a:cs typeface="Arial"/>
            </a:endParaRPr>
          </a:p>
          <a:p>
            <a:r>
              <a:rPr lang="ru-RU" sz="24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241300">
                    <a:schemeClr val="tx1">
                      <a:alpha val="75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  <a:cs typeface="Arial"/>
              </a:rPr>
              <a:t>природными катастрофами: например, сильные засухи…</a:t>
            </a:r>
            <a:endParaRPr lang="en-US" sz="2400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241300">
                  <a:schemeClr val="tx1">
                    <a:alpha val="75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1042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разбора/наблюдения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ru-RU" sz="1800" dirty="0" smtClean="0"/>
              <a:t>Предлагаем представителям каждой страны обсудить и озвучить одну эмоцию, которую вы пережили, играя в игру, и одно наблюдение. Пожалуйста, будьте краткими.</a:t>
            </a:r>
          </a:p>
          <a:p>
            <a:pPr marL="457200" indent="-457200">
              <a:buFont typeface="Arial"/>
              <a:buChar char="•"/>
            </a:pPr>
            <a:r>
              <a:rPr lang="ru-RU" sz="1800" dirty="0" smtClean="0"/>
              <a:t>Сколько человек начали игру, выделив около две </a:t>
            </a:r>
            <a:r>
              <a:rPr lang="ru-RU" sz="1800" dirty="0" err="1" smtClean="0"/>
              <a:t>фасолины</a:t>
            </a:r>
            <a:r>
              <a:rPr lang="ru-RU" sz="1800" dirty="0" smtClean="0"/>
              <a:t> на защиту от засухи или наводнений? Это среднее количество засух или наводнений, которые могут случиться. Что произойдет, если на защиту будет выделено среднее количество? (При экстремумах последствия бедствия… катастрофичны. Асимметричные результаты).</a:t>
            </a:r>
            <a:endParaRPr lang="en-US" sz="1800" dirty="0"/>
          </a:p>
          <a:p>
            <a:pPr marL="457200" indent="-457200">
              <a:buFont typeface="Arial"/>
              <a:buChar char="•"/>
            </a:pPr>
            <a:r>
              <a:rPr lang="ru-RU" sz="1800" dirty="0" smtClean="0"/>
              <a:t>Как мы разрешаем конфликты? Организуя совещание в середине. И в результате также часто имеем минимальную защиту.</a:t>
            </a:r>
            <a:endParaRPr lang="en-US" sz="1800" dirty="0" smtClean="0"/>
          </a:p>
          <a:p>
            <a:pPr marL="457200" indent="-457200">
              <a:buFont typeface="Arial"/>
              <a:buChar char="•"/>
            </a:pPr>
            <a:r>
              <a:rPr lang="ru-RU" sz="1800" dirty="0" smtClean="0"/>
              <a:t>Какие элементы </a:t>
            </a:r>
            <a:r>
              <a:rPr lang="ru-RU" sz="1800" smtClean="0"/>
              <a:t>игры отражают реальность</a:t>
            </a:r>
            <a:r>
              <a:rPr lang="ru-RU" sz="1800" dirty="0" smtClean="0"/>
              <a:t>?</a:t>
            </a:r>
            <a:endParaRPr lang="en-US" sz="1800" dirty="0"/>
          </a:p>
          <a:p>
            <a:pPr marL="457200" indent="-457200">
              <a:buFont typeface="Arial"/>
              <a:buChar char="•"/>
            </a:pPr>
            <a:r>
              <a:rPr lang="ru-RU" sz="1800" dirty="0" smtClean="0"/>
              <a:t>В этой игре мы говорили только о климатических неопределенностях. Какие другие факторы неопределенности влияют на принимаемые вами решения?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6700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6921" y="0"/>
            <a:ext cx="9737308" cy="68840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0219" y="6054733"/>
            <a:ext cx="4686258" cy="511826"/>
          </a:xfrm>
          <a:prstGeom prst="rect">
            <a:avLst/>
          </a:prstGeom>
          <a:noFill/>
        </p:spPr>
        <p:txBody>
          <a:bodyPr wrap="none" lIns="80156" tIns="40078" rIns="80156" bIns="40078" rtlCol="0">
            <a:spAutoFit/>
          </a:bodyPr>
          <a:lstStyle/>
          <a:p>
            <a:r>
              <a:rPr lang="ru-RU" sz="28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241300">
                    <a:schemeClr val="tx1">
                      <a:alpha val="75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  <a:cs typeface="Arial"/>
              </a:rPr>
              <a:t>И сильные наводнения…</a:t>
            </a:r>
            <a:endParaRPr lang="en-US" sz="2800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241300">
                  <a:schemeClr val="tx1">
                    <a:alpha val="75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370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685800" y="3013736"/>
            <a:ext cx="7858082" cy="121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0156" tIns="40078" rIns="80156" bIns="40078">
            <a:spAutoFit/>
          </a:bodyPr>
          <a:lstStyle>
            <a:lvl1pPr marL="457200" indent="-455613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914400" indent="-455613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marL="452270" indent="-450879">
              <a:buFont typeface="+mj-lt"/>
              <a:buAutoNum type="arabicPeriod" startAt="2"/>
            </a:pPr>
            <a:r>
              <a:rPr lang="ru-RU" sz="2000" b="1" dirty="0" smtClean="0">
                <a:latin typeface="Arial" charset="0"/>
              </a:rPr>
              <a:t>Самостоятельные решения</a:t>
            </a:r>
            <a:endParaRPr lang="en-US" sz="2000" b="1" dirty="0" smtClean="0">
              <a:latin typeface="Arial" charset="0"/>
            </a:endParaRPr>
          </a:p>
          <a:p>
            <a:pPr marL="458591" lvl="1" indent="0"/>
            <a:r>
              <a:rPr lang="ru-RU" sz="1800" i="1" u="sng" dirty="0" smtClean="0">
                <a:solidFill>
                  <a:srgbClr val="7F7F7F"/>
                </a:solidFill>
                <a:latin typeface="Arial" charset="0"/>
              </a:rPr>
              <a:t>Не консультироваться</a:t>
            </a:r>
            <a:r>
              <a:rPr lang="ru-RU" sz="1800" i="1" dirty="0" smtClean="0">
                <a:solidFill>
                  <a:srgbClr val="7F7F7F"/>
                </a:solidFill>
                <a:latin typeface="Arial" charset="0"/>
              </a:rPr>
              <a:t> с другими участниками по решениям, принимаемым на уровне региона.</a:t>
            </a:r>
            <a:endParaRPr lang="en-US" sz="1800" i="1" dirty="0" smtClean="0">
              <a:solidFill>
                <a:srgbClr val="7F7F7F"/>
              </a:solidFill>
              <a:latin typeface="Arial" charset="0"/>
            </a:endParaRPr>
          </a:p>
          <a:p>
            <a:pPr marL="458591" lvl="1" indent="0"/>
            <a:r>
              <a:rPr lang="ru-RU" sz="1800" i="1" u="sng" dirty="0" smtClean="0">
                <a:solidFill>
                  <a:srgbClr val="7F7F7F"/>
                </a:solidFill>
                <a:latin typeface="Arial" charset="0"/>
              </a:rPr>
              <a:t>Сотрудничать</a:t>
            </a:r>
            <a:r>
              <a:rPr lang="ru-RU" sz="1800" i="1" dirty="0" smtClean="0">
                <a:solidFill>
                  <a:srgbClr val="7F7F7F"/>
                </a:solidFill>
                <a:latin typeface="Arial" charset="0"/>
              </a:rPr>
              <a:t> в процессе принятия решений на уровне страны.</a:t>
            </a:r>
            <a:endParaRPr lang="en-US" sz="2800" i="1" dirty="0" smtClean="0">
              <a:solidFill>
                <a:srgbClr val="7F7F7F"/>
              </a:solidFill>
              <a:latin typeface="Arial" charset="0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514043" y="806146"/>
            <a:ext cx="6043947" cy="581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0156" tIns="40078" rIns="80156" bIns="40078">
            <a:spAutoFit/>
          </a:bodyPr>
          <a:lstStyle>
            <a:lvl1pPr marL="457200" indent="-455613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sz="3200" b="1" dirty="0" smtClean="0">
                <a:latin typeface="Arial" charset="0"/>
                <a:cs typeface="Arial" charset="0"/>
              </a:rPr>
              <a:t>ОСНОВНЫЕ ПРАВИЛА</a:t>
            </a:r>
            <a:endParaRPr lang="es-PE" sz="3200" b="1" dirty="0">
              <a:latin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905000"/>
            <a:ext cx="3957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8787" indent="-457200">
              <a:buClrTx/>
              <a:buFontTx/>
              <a:buAutoNum type="arabicPeriod"/>
            </a:pPr>
            <a:r>
              <a:rPr lang="ru-RU" sz="2000" b="1" dirty="0" smtClean="0">
                <a:solidFill>
                  <a:schemeClr val="tx1"/>
                </a:solidFill>
                <a:latin typeface="Arial" charset="0"/>
              </a:rPr>
              <a:t>Упрощение реальности</a:t>
            </a:r>
            <a:endParaRPr lang="en-US" sz="2000" b="1" dirty="0">
              <a:solidFill>
                <a:schemeClr val="tx1"/>
              </a:solidFill>
              <a:latin typeface="Arial" charset="0"/>
            </a:endParaRPr>
          </a:p>
          <a:p>
            <a:pPr marL="458787" lvl="1" indent="0">
              <a:buClrTx/>
            </a:pP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Правила не оспариваются</a:t>
            </a:r>
            <a:r>
              <a:rPr lang="en-US" sz="2000" i="1" dirty="0" smtClean="0">
                <a:solidFill>
                  <a:srgbClr val="7F7F7F"/>
                </a:solidFill>
                <a:latin typeface="Arial" charset="0"/>
              </a:rPr>
              <a:t>!</a:t>
            </a:r>
            <a:endParaRPr lang="en-US" sz="2000" dirty="0"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4495800"/>
            <a:ext cx="76090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2270" lvl="1" indent="-450879">
              <a:spcBef>
                <a:spcPts val="2454"/>
              </a:spcBef>
              <a:buClrTx/>
              <a:buFontTx/>
              <a:buAutoNum type="arabicPeriod" startAt="3"/>
            </a:pPr>
            <a:r>
              <a:rPr lang="ru-RU" sz="2000" b="1" dirty="0" smtClean="0">
                <a:solidFill>
                  <a:srgbClr val="000000"/>
                </a:solidFill>
                <a:latin typeface="Arial" charset="0"/>
              </a:rPr>
              <a:t>Мы отработаем 4 декады процесса принятия решений</a:t>
            </a:r>
            <a:endParaRPr lang="en-US" sz="2000" b="1" dirty="0">
              <a:solidFill>
                <a:srgbClr val="000000"/>
              </a:solidFill>
              <a:latin typeface="Arial" charset="0"/>
            </a:endParaRPr>
          </a:p>
          <a:p>
            <a:pPr marL="489726" lvl="3" indent="0">
              <a:spcBef>
                <a:spcPts val="0"/>
              </a:spcBef>
              <a:buClrTx/>
            </a:pPr>
            <a:r>
              <a:rPr lang="ru-RU" sz="2000" i="1" dirty="0" smtClean="0">
                <a:solidFill>
                  <a:srgbClr val="7F7F7F"/>
                </a:solidFill>
                <a:latin typeface="Arial" charset="0"/>
              </a:rPr>
              <a:t>Каждый раунд – 10 лет.</a:t>
            </a:r>
            <a:endParaRPr lang="en-US" sz="2000" i="1" dirty="0">
              <a:solidFill>
                <a:srgbClr val="7F7F7F"/>
              </a:solidFill>
              <a:latin typeface="Arial" charset="0"/>
            </a:endParaRPr>
          </a:p>
          <a:p>
            <a:endParaRPr lang="en-US" sz="1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886" y="477930"/>
            <a:ext cx="711532" cy="75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65" y="2406922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228600" y="467853"/>
            <a:ext cx="6258019" cy="781673"/>
          </a:xfrm>
          <a:prstGeom prst="roundRect">
            <a:avLst>
              <a:gd name="adj" fmla="val 16667"/>
            </a:avLst>
          </a:prstGeom>
          <a:solidFill>
            <a:srgbClr val="558ED5">
              <a:alpha val="34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228600" y="1402119"/>
            <a:ext cx="6258019" cy="781674"/>
          </a:xfrm>
          <a:prstGeom prst="roundRect">
            <a:avLst>
              <a:gd name="adj" fmla="val 16667"/>
            </a:avLst>
          </a:prstGeom>
          <a:solidFill>
            <a:srgbClr val="23FF23">
              <a:alpha val="45000"/>
            </a:srgbClr>
          </a:solidFill>
          <a:ln w="57240" cap="flat">
            <a:solidFill>
              <a:srgbClr val="9BBB59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243593" y="2336385"/>
            <a:ext cx="6256605" cy="781673"/>
          </a:xfrm>
          <a:prstGeom prst="roundRect">
            <a:avLst>
              <a:gd name="adj" fmla="val 16667"/>
            </a:avLst>
          </a:prstGeom>
          <a:solidFill>
            <a:srgbClr val="FFFF00">
              <a:alpha val="34000"/>
            </a:srgbClr>
          </a:solidFill>
          <a:ln w="57240" cap="flat">
            <a:solidFill>
              <a:srgbClr val="FFFF00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272513" y="1619491"/>
            <a:ext cx="3766087" cy="49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РАЗВИТИЕ</a:t>
            </a:r>
            <a:endParaRPr lang="en-US" sz="9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Получаете по одному</a:t>
            </a:r>
            <a:r>
              <a:rPr lang="en-US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очку за процветание за каждую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r>
              <a:rPr lang="en-US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, 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Но только если не было кризиса</a:t>
            </a:r>
            <a:endParaRPr lang="en-US" sz="900" i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191676" y="2565272"/>
            <a:ext cx="3025499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ЗАЩИТА ОТ ЗАСУХ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засуха, </a:t>
            </a: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228600" y="699620"/>
            <a:ext cx="3605785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мероприятия по ЗАЩИТЕ ОТ НАВОДНЕНИЙ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наводнение, вы теряете 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13" name="Group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90317"/>
              </p:ext>
            </p:extLst>
          </p:nvPr>
        </p:nvGraphicFramePr>
        <p:xfrm>
          <a:off x="53472" y="3365375"/>
          <a:ext cx="9063790" cy="3269077"/>
        </p:xfrm>
        <a:graphic>
          <a:graphicData uri="http://schemas.openxmlformats.org/drawingml/2006/table">
            <a:tbl>
              <a:tblPr/>
              <a:tblGrid>
                <a:gridCol w="758934"/>
                <a:gridCol w="940194"/>
                <a:gridCol w="1447800"/>
                <a:gridCol w="990600"/>
                <a:gridCol w="838200"/>
                <a:gridCol w="2319551"/>
                <a:gridCol w="712725"/>
                <a:gridCol w="1055786"/>
              </a:tblGrid>
              <a:tr h="356527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ИНВЕСТИЦИОННЫЕ РЕШЕНИЯ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C8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98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4767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НАБЛЮДЕНИЯ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4.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РЕЗУЛЬТАТЫ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27193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00">
                        <a:alpha val="50000"/>
                      </a:srgbClr>
                    </a:solidFill>
                  </a:tcPr>
                </a:tc>
              </a:tr>
              <a:tr h="388150"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78214" marR="78214" marT="68652" marB="4145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Защита от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НАВОД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-НЕНИЙ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(0 - 9)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C7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РАЗВИТИЕ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(1 - 10)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C8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Защита от ЗАСУХ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</a:t>
                      </a:r>
                      <a:r>
                        <a:rPr kumimoji="0" lang="en-US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0 - 9)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98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Выбрать</a:t>
                      </a: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Устойчи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-вый вариант</a:t>
                      </a:r>
                      <a:r>
                        <a:rPr kumimoji="0" lang="es-PE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?</a:t>
                      </a:r>
                      <a:endParaRPr kumimoji="0" lang="es-PE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Годовое количество осадков</a:t>
                      </a:r>
                      <a:endParaRPr kumimoji="0" lang="es-PE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кризи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-сов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Кол-во очков за </a:t>
                      </a:r>
                      <a:r>
                        <a:rPr kumimoji="0" lang="ru-RU" sz="13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процвета-ние</a:t>
                      </a:r>
                      <a:endParaRPr kumimoji="0" lang="es-PE" sz="13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  <a:alpha val="50000"/>
                      </a:schemeClr>
                    </a:solidFill>
                  </a:tcPr>
                </a:tc>
              </a:tr>
              <a:tr h="3738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Декада</a:t>
                      </a:r>
                      <a:endParaRPr kumimoji="0" lang="es-PE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74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es-PE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  <a:tab pos="9410700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Да 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/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Нет</a:t>
                      </a:r>
                      <a:endParaRPr kumimoji="0" lang="es-PE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189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baseline="0" dirty="0" smtClean="0"/>
                        <a:t>                </a:t>
                      </a:r>
                      <a:r>
                        <a:rPr lang="ru-RU" i="1" baseline="0" dirty="0" smtClean="0"/>
                        <a:t>ИТОГО</a:t>
                      </a:r>
                      <a:r>
                        <a:rPr lang="en-US" i="1" dirty="0" smtClean="0"/>
                        <a:t>:</a:t>
                      </a:r>
                      <a:endParaRPr lang="en-US" i="1" dirty="0"/>
                    </a:p>
                  </a:txBody>
                  <a:tcPr marL="0" marR="0" marT="0" marB="0" anchor="ctr" horzOverflow="overflow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6586919" y="444250"/>
            <a:ext cx="2519362" cy="2908489"/>
          </a:xfrm>
          <a:prstGeom prst="rect">
            <a:avLst/>
          </a:prstGeom>
          <a:solidFill>
            <a:sysClr val="window" lastClr="FFFFFF">
              <a:lumMod val="75000"/>
            </a:sysClr>
          </a:solidFill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sng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/>
                <a:cs typeface="Helvetica"/>
              </a:rPr>
              <a:t>Как</a:t>
            </a:r>
            <a:r>
              <a:rPr kumimoji="0" lang="ru-RU" sz="1050" b="1" i="0" u="sng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/>
                <a:cs typeface="Helvetica"/>
              </a:rPr>
              <a:t> выиграть</a:t>
            </a:r>
            <a:endParaRPr kumimoji="0" lang="en-US" sz="1050" b="1" i="0" u="sng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"/>
              <a:cs typeface="Helvetica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"/>
              <a:cs typeface="Helvetica"/>
            </a:endParaRPr>
          </a:p>
          <a:p>
            <a:pPr marL="339725" indent="-339725">
              <a:buClrTx/>
              <a:buFontTx/>
              <a:buNone/>
            </a:pPr>
            <a:r>
              <a:rPr lang="ru-RU" sz="1050" b="1" dirty="0" smtClean="0">
                <a:solidFill>
                  <a:srgbClr val="000000"/>
                </a:solidFill>
                <a:latin typeface="Arial" charset="0"/>
              </a:rPr>
              <a:t>Регионы-победители</a:t>
            </a:r>
            <a:endParaRPr lang="es-PE" sz="1050" b="1" i="1" dirty="0" smtClean="0">
              <a:solidFill>
                <a:srgbClr val="000000"/>
              </a:solidFill>
              <a:latin typeface="Arial" charset="0"/>
            </a:endParaRPr>
          </a:p>
          <a:p>
            <a:pPr marL="171450" indent="-171450">
              <a:buClrTx/>
              <a:buFont typeface="Arial"/>
              <a:buChar char="•"/>
            </a:pPr>
            <a:r>
              <a:rPr lang="ru-RU" sz="1000" b="1" i="1" dirty="0" smtClean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Наименьшее число кризисов</a:t>
            </a:r>
            <a:r>
              <a:rPr lang="ru-RU" sz="1000" i="1" dirty="0" smtClean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 из ВСЕХ игроков</a:t>
            </a:r>
            <a:endParaRPr lang="ru-RU" sz="1000" b="1" i="1" dirty="0" smtClean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marL="171450" indent="-171450">
              <a:buClrTx/>
              <a:buFont typeface="Arial"/>
              <a:buChar char="•"/>
            </a:pPr>
            <a:r>
              <a:rPr lang="ru-RU" sz="1000" i="1" dirty="0" smtClean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Максимум один регион-победитель в каждой стране</a:t>
            </a:r>
            <a:endParaRPr lang="es-PE" sz="1000" i="1" dirty="0" smtClean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marL="171450" indent="-171450">
              <a:buClrTx/>
              <a:buFont typeface="Arial"/>
              <a:buChar char="•"/>
            </a:pPr>
            <a:r>
              <a:rPr lang="ru-RU" sz="1000" i="1" dirty="0" smtClean="0">
                <a:solidFill>
                  <a:srgbClr val="404040"/>
                </a:solidFill>
                <a:latin typeface="Arial" charset="0"/>
              </a:rPr>
              <a:t>При равенстве очков в стране: регион, набравший наибольшее количество очков за процветание</a:t>
            </a:r>
            <a:endParaRPr lang="es-PE" sz="1000" i="1" dirty="0" smtClean="0">
              <a:solidFill>
                <a:srgbClr val="404040"/>
              </a:solidFill>
              <a:latin typeface="Arial" charset="0"/>
            </a:endParaRPr>
          </a:p>
          <a:p>
            <a:pPr marL="339725" indent="-339725">
              <a:buClrTx/>
              <a:buFontTx/>
              <a:buNone/>
            </a:pPr>
            <a:endParaRPr kumimoji="0" lang="en-US" sz="1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"/>
              <a:cs typeface="Helvetica"/>
            </a:endParaRPr>
          </a:p>
          <a:p>
            <a:pPr>
              <a:buClrTx/>
              <a:buFontTx/>
              <a:buNone/>
            </a:pPr>
            <a:r>
              <a:rPr lang="ru-RU" sz="1050" b="1" dirty="0" smtClean="0">
                <a:solidFill>
                  <a:srgbClr val="404040"/>
                </a:solidFill>
                <a:latin typeface="Arial" charset="0"/>
              </a:rPr>
              <a:t>Одна</a:t>
            </a:r>
            <a:r>
              <a:rPr lang="es-PE" sz="1050" b="1" dirty="0" smtClean="0">
                <a:solidFill>
                  <a:srgbClr val="404040"/>
                </a:solidFill>
                <a:latin typeface="Arial" charset="0"/>
              </a:rPr>
              <a:t> </a:t>
            </a:r>
            <a:r>
              <a:rPr lang="ru-RU" sz="1050" b="1" dirty="0" smtClean="0">
                <a:solidFill>
                  <a:srgbClr val="404040"/>
                </a:solidFill>
                <a:latin typeface="Arial" charset="0"/>
              </a:rPr>
              <a:t>страна-победитель</a:t>
            </a:r>
            <a:r>
              <a:rPr lang="es-PE" sz="1050" b="1" dirty="0" smtClean="0">
                <a:solidFill>
                  <a:srgbClr val="404040"/>
                </a:solidFill>
                <a:latin typeface="Arial" charset="0"/>
              </a:rPr>
              <a:t>:</a:t>
            </a:r>
          </a:p>
          <a:p>
            <a:pPr marL="171450" indent="-171450">
              <a:buClrTx/>
              <a:buFont typeface="Arial"/>
              <a:buChar char="•"/>
            </a:pPr>
            <a:r>
              <a:rPr lang="ru-RU" sz="1000" b="1" i="1" dirty="0" smtClean="0">
                <a:solidFill>
                  <a:srgbClr val="404040"/>
                </a:solidFill>
                <a:latin typeface="Arial" charset="0"/>
              </a:rPr>
              <a:t>Наибольшее количество очков за процветание</a:t>
            </a:r>
            <a:endParaRPr lang="es-PE" sz="1000" b="1" i="1" dirty="0" smtClean="0">
              <a:solidFill>
                <a:srgbClr val="404040"/>
              </a:solidFill>
              <a:latin typeface="Arial" charset="0"/>
            </a:endParaRPr>
          </a:p>
          <a:p>
            <a:pPr marL="171450" indent="-171450">
              <a:buClrTx/>
              <a:buFont typeface="Arial"/>
              <a:buChar char="•"/>
            </a:pPr>
            <a:r>
              <a:rPr lang="ru-RU" sz="1000" i="1" dirty="0" smtClean="0">
                <a:solidFill>
                  <a:srgbClr val="404040"/>
                </a:solidFill>
                <a:latin typeface="Arial" charset="0"/>
              </a:rPr>
              <a:t>При равенстве очков: страна с наименьшим числом кризисов</a:t>
            </a:r>
            <a:endParaRPr lang="es-PE" sz="1000" i="1" dirty="0">
              <a:solidFill>
                <a:srgbClr val="404040"/>
              </a:solidFill>
              <a:latin typeface="Arial" charset="0"/>
            </a:endParaRPr>
          </a:p>
          <a:p>
            <a:pPr marL="339725" indent="-339725">
              <a:buClrTx/>
              <a:buFontTx/>
              <a:buNone/>
            </a:pPr>
            <a:endParaRPr lang="en-US" sz="900" b="1" kern="0" dirty="0">
              <a:solidFill>
                <a:sysClr val="windowText" lastClr="000000"/>
              </a:solidFill>
              <a:latin typeface="Helvetica"/>
              <a:cs typeface="Helvetica"/>
            </a:endParaRPr>
          </a:p>
          <a:p>
            <a:pPr marL="339725" indent="-339725">
              <a:buClrTx/>
              <a:buFontTx/>
              <a:buNone/>
            </a:pP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"/>
              <a:cs typeface="Helvetica"/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5257800" y="449580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Straight Connector 4"/>
          <p:cNvCxnSpPr/>
          <p:nvPr/>
        </p:nvCxnSpPr>
        <p:spPr bwMode="auto">
          <a:xfrm>
            <a:off x="5486400" y="449580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7" name="Straight Connector 6"/>
          <p:cNvCxnSpPr/>
          <p:nvPr/>
        </p:nvCxnSpPr>
        <p:spPr bwMode="auto">
          <a:xfrm>
            <a:off x="5715000" y="449580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9" name="Straight Connector 8"/>
          <p:cNvCxnSpPr/>
          <p:nvPr/>
        </p:nvCxnSpPr>
        <p:spPr bwMode="auto">
          <a:xfrm>
            <a:off x="5943600" y="44958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1" name="Straight Connector 10"/>
          <p:cNvCxnSpPr/>
          <p:nvPr/>
        </p:nvCxnSpPr>
        <p:spPr bwMode="auto">
          <a:xfrm>
            <a:off x="6172200" y="44958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5" name="Straight Connector 14"/>
          <p:cNvCxnSpPr/>
          <p:nvPr/>
        </p:nvCxnSpPr>
        <p:spPr bwMode="auto">
          <a:xfrm>
            <a:off x="6400800" y="449580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7" name="Straight Connector 16"/>
          <p:cNvCxnSpPr/>
          <p:nvPr/>
        </p:nvCxnSpPr>
        <p:spPr bwMode="auto">
          <a:xfrm>
            <a:off x="6611122" y="4495800"/>
            <a:ext cx="0" cy="16002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9" name="Straight Connector 18"/>
          <p:cNvCxnSpPr/>
          <p:nvPr/>
        </p:nvCxnSpPr>
        <p:spPr bwMode="auto">
          <a:xfrm>
            <a:off x="6858000" y="4495800"/>
            <a:ext cx="0" cy="17526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1" name="Straight Connector 20"/>
          <p:cNvCxnSpPr/>
          <p:nvPr/>
        </p:nvCxnSpPr>
        <p:spPr bwMode="auto">
          <a:xfrm>
            <a:off x="7086600" y="4495800"/>
            <a:ext cx="0" cy="16764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12100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886" y="477930"/>
            <a:ext cx="711532" cy="75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65" y="2406922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477976" y="467853"/>
            <a:ext cx="6008643" cy="781673"/>
          </a:xfrm>
          <a:prstGeom prst="roundRect">
            <a:avLst>
              <a:gd name="adj" fmla="val 16667"/>
            </a:avLst>
          </a:prstGeom>
          <a:solidFill>
            <a:srgbClr val="558ED5">
              <a:alpha val="34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477976" y="1402119"/>
            <a:ext cx="6008643" cy="781674"/>
          </a:xfrm>
          <a:prstGeom prst="roundRect">
            <a:avLst>
              <a:gd name="adj" fmla="val 16667"/>
            </a:avLst>
          </a:prstGeom>
          <a:solidFill>
            <a:srgbClr val="23FF23">
              <a:alpha val="45000"/>
            </a:srgbClr>
          </a:solidFill>
          <a:ln w="57240" cap="flat">
            <a:solidFill>
              <a:srgbClr val="9BBB59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492913" y="2336385"/>
            <a:ext cx="6007285" cy="781673"/>
          </a:xfrm>
          <a:prstGeom prst="roundRect">
            <a:avLst>
              <a:gd name="adj" fmla="val 16667"/>
            </a:avLst>
          </a:prstGeom>
          <a:solidFill>
            <a:srgbClr val="FFFF00">
              <a:alpha val="34000"/>
            </a:srgbClr>
          </a:solidFill>
          <a:ln w="57240" cap="flat">
            <a:solidFill>
              <a:srgbClr val="FFFF00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480102" y="2565272"/>
            <a:ext cx="3025499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ЗАЩИТА ОТ ЗАСУХ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засуха, 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509015" y="699620"/>
            <a:ext cx="3605785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мероприятия по ЗАЩИТЕ ОТ НАВОДНЕНИЙ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наводнение, 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533400" y="1619491"/>
            <a:ext cx="3766085" cy="49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РАЗВИТИЕ</a:t>
            </a:r>
            <a:endParaRPr lang="en-US" sz="9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Получаете по одному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очку за процветание за каждую </a:t>
            </a:r>
            <a:r>
              <a:rPr lang="ru-RU" sz="900" i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, </a:t>
            </a: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FF0000"/>
                </a:solidFill>
                <a:latin typeface="Arial" charset="0"/>
                <a:cs typeface="Arial" charset="0"/>
              </a:rPr>
              <a:t>Но только если не было кризиса</a:t>
            </a:r>
            <a:endParaRPr lang="en-US" sz="900" i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56826" y="1485613"/>
            <a:ext cx="5268596" cy="630521"/>
            <a:chOff x="1001712" y="1638300"/>
            <a:chExt cx="6159501" cy="695325"/>
          </a:xfrm>
          <a:solidFill>
            <a:srgbClr val="804000"/>
          </a:solidFill>
        </p:grpSpPr>
        <p:sp>
          <p:nvSpPr>
            <p:cNvPr id="24" name="Freeform 11"/>
            <p:cNvSpPr>
              <a:spLocks noChangeArrowheads="1"/>
            </p:cNvSpPr>
            <p:nvPr/>
          </p:nvSpPr>
          <p:spPr bwMode="auto">
            <a:xfrm>
              <a:off x="4659312" y="1641475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Freeform 12"/>
            <p:cNvSpPr>
              <a:spLocks noChangeArrowheads="1"/>
            </p:cNvSpPr>
            <p:nvPr/>
          </p:nvSpPr>
          <p:spPr bwMode="auto">
            <a:xfrm>
              <a:off x="5911850" y="1638300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Freeform 13"/>
            <p:cNvSpPr>
              <a:spLocks noChangeArrowheads="1"/>
            </p:cNvSpPr>
            <p:nvPr/>
          </p:nvSpPr>
          <p:spPr bwMode="auto">
            <a:xfrm>
              <a:off x="1001712" y="1639888"/>
              <a:ext cx="625475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Freeform 14"/>
            <p:cNvSpPr>
              <a:spLocks noChangeArrowheads="1"/>
            </p:cNvSpPr>
            <p:nvPr/>
          </p:nvSpPr>
          <p:spPr bwMode="auto">
            <a:xfrm>
              <a:off x="1570037" y="1639888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Freeform 15"/>
            <p:cNvSpPr>
              <a:spLocks noChangeArrowheads="1"/>
            </p:cNvSpPr>
            <p:nvPr/>
          </p:nvSpPr>
          <p:spPr bwMode="auto">
            <a:xfrm>
              <a:off x="2111375" y="1639888"/>
              <a:ext cx="625475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Freeform 16"/>
            <p:cNvSpPr>
              <a:spLocks noChangeArrowheads="1"/>
            </p:cNvSpPr>
            <p:nvPr/>
          </p:nvSpPr>
          <p:spPr bwMode="auto">
            <a:xfrm>
              <a:off x="3195637" y="1639888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Freeform 17"/>
            <p:cNvSpPr>
              <a:spLocks noChangeArrowheads="1"/>
            </p:cNvSpPr>
            <p:nvPr/>
          </p:nvSpPr>
          <p:spPr bwMode="auto">
            <a:xfrm>
              <a:off x="4098925" y="1641475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Freeform 18"/>
            <p:cNvSpPr>
              <a:spLocks noChangeArrowheads="1"/>
            </p:cNvSpPr>
            <p:nvPr/>
          </p:nvSpPr>
          <p:spPr bwMode="auto">
            <a:xfrm>
              <a:off x="5286375" y="1638300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Freeform 19"/>
            <p:cNvSpPr>
              <a:spLocks noChangeArrowheads="1"/>
            </p:cNvSpPr>
            <p:nvPr/>
          </p:nvSpPr>
          <p:spPr bwMode="auto">
            <a:xfrm>
              <a:off x="6537325" y="1638300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Freeform 20"/>
            <p:cNvSpPr>
              <a:spLocks noChangeArrowheads="1"/>
            </p:cNvSpPr>
            <p:nvPr/>
          </p:nvSpPr>
          <p:spPr bwMode="auto">
            <a:xfrm>
              <a:off x="2660650" y="1639888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50760" cap="flat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Freeform 17"/>
            <p:cNvSpPr>
              <a:spLocks noChangeArrowheads="1"/>
            </p:cNvSpPr>
            <p:nvPr/>
          </p:nvSpPr>
          <p:spPr bwMode="auto">
            <a:xfrm>
              <a:off x="4091580" y="1641475"/>
              <a:ext cx="623888" cy="692150"/>
            </a:xfrm>
            <a:custGeom>
              <a:avLst/>
              <a:gdLst>
                <a:gd name="T0" fmla="*/ 288 w 392"/>
                <a:gd name="T1" fmla="*/ 280 h 536"/>
                <a:gd name="T2" fmla="*/ 384 w 392"/>
                <a:gd name="T3" fmla="*/ 184 h 536"/>
                <a:gd name="T4" fmla="*/ 336 w 392"/>
                <a:gd name="T5" fmla="*/ 40 h 536"/>
                <a:gd name="T6" fmla="*/ 144 w 392"/>
                <a:gd name="T7" fmla="*/ 40 h 536"/>
                <a:gd name="T8" fmla="*/ 0 w 392"/>
                <a:gd name="T9" fmla="*/ 280 h 536"/>
                <a:gd name="T10" fmla="*/ 144 w 392"/>
                <a:gd name="T11" fmla="*/ 520 h 536"/>
                <a:gd name="T12" fmla="*/ 288 w 392"/>
                <a:gd name="T13" fmla="*/ 376 h 536"/>
                <a:gd name="T14" fmla="*/ 288 w 392"/>
                <a:gd name="T15" fmla="*/ 2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6">
                  <a:moveTo>
                    <a:pt x="288" y="280"/>
                  </a:moveTo>
                  <a:cubicBezTo>
                    <a:pt x="304" y="248"/>
                    <a:pt x="376" y="224"/>
                    <a:pt x="384" y="184"/>
                  </a:cubicBezTo>
                  <a:cubicBezTo>
                    <a:pt x="392" y="144"/>
                    <a:pt x="376" y="64"/>
                    <a:pt x="336" y="40"/>
                  </a:cubicBezTo>
                  <a:cubicBezTo>
                    <a:pt x="296" y="16"/>
                    <a:pt x="200" y="0"/>
                    <a:pt x="144" y="40"/>
                  </a:cubicBezTo>
                  <a:cubicBezTo>
                    <a:pt x="88" y="80"/>
                    <a:pt x="0" y="200"/>
                    <a:pt x="0" y="280"/>
                  </a:cubicBezTo>
                  <a:cubicBezTo>
                    <a:pt x="0" y="360"/>
                    <a:pt x="96" y="504"/>
                    <a:pt x="144" y="520"/>
                  </a:cubicBezTo>
                  <a:cubicBezTo>
                    <a:pt x="192" y="536"/>
                    <a:pt x="264" y="416"/>
                    <a:pt x="288" y="376"/>
                  </a:cubicBezTo>
                  <a:cubicBezTo>
                    <a:pt x="312" y="336"/>
                    <a:pt x="272" y="312"/>
                    <a:pt x="288" y="280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000000"/>
              </a:solidFill>
              <a:prstDash val="sys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711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886" y="477930"/>
            <a:ext cx="711532" cy="75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65" y="2406922"/>
            <a:ext cx="695237" cy="65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477976" y="467853"/>
            <a:ext cx="6008643" cy="781673"/>
          </a:xfrm>
          <a:prstGeom prst="roundRect">
            <a:avLst>
              <a:gd name="adj" fmla="val 16667"/>
            </a:avLst>
          </a:prstGeom>
          <a:solidFill>
            <a:srgbClr val="558ED5">
              <a:alpha val="34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477976" y="1402119"/>
            <a:ext cx="6008643" cy="781674"/>
          </a:xfrm>
          <a:prstGeom prst="roundRect">
            <a:avLst>
              <a:gd name="adj" fmla="val 16667"/>
            </a:avLst>
          </a:prstGeom>
          <a:solidFill>
            <a:srgbClr val="23FF23">
              <a:alpha val="45000"/>
            </a:srgbClr>
          </a:solidFill>
          <a:ln w="57240" cap="flat">
            <a:solidFill>
              <a:srgbClr val="9BBB59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492913" y="2336385"/>
            <a:ext cx="6007285" cy="781673"/>
          </a:xfrm>
          <a:prstGeom prst="roundRect">
            <a:avLst>
              <a:gd name="adj" fmla="val 16667"/>
            </a:avLst>
          </a:prstGeom>
          <a:solidFill>
            <a:srgbClr val="FFFF00">
              <a:alpha val="34000"/>
            </a:srgbClr>
          </a:solidFill>
          <a:ln w="57240" cap="flat">
            <a:solidFill>
              <a:srgbClr val="FFFF00"/>
            </a:solidFill>
            <a:miter lim="800000"/>
            <a:headEnd/>
            <a:tailEnd/>
          </a:ln>
          <a:effectLst>
            <a:outerShdw blurRad="63500" dist="75597" dir="1064680" algn="ctr" rotWithShape="0">
              <a:srgbClr val="808080">
                <a:alpha val="35036"/>
              </a:srgbClr>
            </a:outerShdw>
          </a:effectLst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501115" y="1619491"/>
            <a:ext cx="3766085" cy="49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РАЗВИТИЕ</a:t>
            </a:r>
            <a:endParaRPr lang="en-US" sz="9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Получаете по одному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очку за процветание за каждую </a:t>
            </a:r>
            <a:r>
              <a:rPr lang="ru-RU" sz="900" i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, </a:t>
            </a: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FF0000"/>
                </a:solidFill>
                <a:latin typeface="Arial" charset="0"/>
                <a:cs typeface="Arial" charset="0"/>
              </a:rPr>
              <a:t>Но только если не было кризиса</a:t>
            </a:r>
            <a:endParaRPr lang="en-US" sz="900" i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449721" y="2565272"/>
            <a:ext cx="3025499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ЗАЩИТА ОТ ЗАСУХ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засуха, 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509015" y="699620"/>
            <a:ext cx="3605785" cy="3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8894" tIns="41025" rIns="78894" bIns="41025">
            <a:spAutoFit/>
          </a:bodyPr>
          <a:lstStyle/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Инвестиции в мероприятия по ЗАЩИТЕ ОТ НАВОДНЕНИЙ</a:t>
            </a:r>
            <a:endParaRPr lang="en-US" sz="900" b="1" i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>
              <a:buClrTx/>
              <a:tabLst>
                <a:tab pos="0" algn="l"/>
                <a:tab pos="400782" algn="l"/>
                <a:tab pos="801563" algn="l"/>
                <a:tab pos="1202345" algn="l"/>
                <a:tab pos="1603126" algn="l"/>
                <a:tab pos="2003908" algn="l"/>
                <a:tab pos="2404689" algn="l"/>
                <a:tab pos="2805471" algn="l"/>
                <a:tab pos="3206252" algn="l"/>
                <a:tab pos="3607034" algn="l"/>
                <a:tab pos="4007815" algn="l"/>
                <a:tab pos="4408597" algn="l"/>
                <a:tab pos="4809378" algn="l"/>
                <a:tab pos="5210160" algn="l"/>
                <a:tab pos="5610941" algn="l"/>
                <a:tab pos="6011723" algn="l"/>
                <a:tab pos="6412504" algn="l"/>
                <a:tab pos="6813286" algn="l"/>
                <a:tab pos="7214067" algn="l"/>
                <a:tab pos="7614849" algn="l"/>
                <a:tab pos="8015630" algn="l"/>
              </a:tabLst>
            </a:pPr>
            <a:r>
              <a:rPr lang="ru-RU" sz="900" i="1" dirty="0">
                <a:solidFill>
                  <a:srgbClr val="000000"/>
                </a:solidFill>
                <a:latin typeface="Arial" charset="0"/>
                <a:cs typeface="Arial" charset="0"/>
              </a:rPr>
              <a:t>Если случается наводнение, вы теряете </a:t>
            </a:r>
            <a:r>
              <a:rPr lang="ru-RU" sz="9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одну </a:t>
            </a:r>
            <a:r>
              <a:rPr lang="ru-RU" sz="900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фасолину</a:t>
            </a:r>
            <a:endParaRPr lang="en-US" sz="9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4" name="Freeform 11"/>
          <p:cNvSpPr>
            <a:spLocks noChangeArrowheads="1"/>
          </p:cNvSpPr>
          <p:nvPr/>
        </p:nvSpPr>
        <p:spPr bwMode="auto">
          <a:xfrm>
            <a:off x="3985393" y="1488491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25" name="Freeform 12"/>
          <p:cNvSpPr>
            <a:spLocks noChangeArrowheads="1"/>
          </p:cNvSpPr>
          <p:nvPr/>
        </p:nvSpPr>
        <p:spPr bwMode="auto">
          <a:xfrm>
            <a:off x="5056765" y="148561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26" name="Freeform 13"/>
          <p:cNvSpPr>
            <a:spLocks noChangeArrowheads="1"/>
          </p:cNvSpPr>
          <p:nvPr/>
        </p:nvSpPr>
        <p:spPr bwMode="auto">
          <a:xfrm>
            <a:off x="856826" y="1487052"/>
            <a:ext cx="535007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27" name="Freeform 14"/>
          <p:cNvSpPr>
            <a:spLocks noChangeArrowheads="1"/>
          </p:cNvSpPr>
          <p:nvPr/>
        </p:nvSpPr>
        <p:spPr bwMode="auto">
          <a:xfrm>
            <a:off x="1342948" y="148705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28" name="Freeform 15"/>
          <p:cNvSpPr>
            <a:spLocks noChangeArrowheads="1"/>
          </p:cNvSpPr>
          <p:nvPr/>
        </p:nvSpPr>
        <p:spPr bwMode="auto">
          <a:xfrm>
            <a:off x="1805988" y="1487052"/>
            <a:ext cx="535007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29" name="Freeform 16"/>
          <p:cNvSpPr>
            <a:spLocks noChangeArrowheads="1"/>
          </p:cNvSpPr>
          <p:nvPr/>
        </p:nvSpPr>
        <p:spPr bwMode="auto">
          <a:xfrm>
            <a:off x="2733423" y="148705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30" name="Freeform 17"/>
          <p:cNvSpPr>
            <a:spLocks noChangeArrowheads="1"/>
          </p:cNvSpPr>
          <p:nvPr/>
        </p:nvSpPr>
        <p:spPr bwMode="auto">
          <a:xfrm>
            <a:off x="3506060" y="1488491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31" name="Freeform 18"/>
          <p:cNvSpPr>
            <a:spLocks noChangeArrowheads="1"/>
          </p:cNvSpPr>
          <p:nvPr/>
        </p:nvSpPr>
        <p:spPr bwMode="auto">
          <a:xfrm>
            <a:off x="4521758" y="148561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32" name="Freeform 19"/>
          <p:cNvSpPr>
            <a:spLocks noChangeArrowheads="1"/>
          </p:cNvSpPr>
          <p:nvPr/>
        </p:nvSpPr>
        <p:spPr bwMode="auto">
          <a:xfrm>
            <a:off x="5591772" y="148561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33" name="Freeform 20"/>
          <p:cNvSpPr>
            <a:spLocks noChangeArrowheads="1"/>
          </p:cNvSpPr>
          <p:nvPr/>
        </p:nvSpPr>
        <p:spPr bwMode="auto">
          <a:xfrm>
            <a:off x="2275816" y="1487052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solidFill>
            <a:srgbClr val="804000"/>
          </a:solidFill>
          <a:ln w="50760" cap="flat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80156" tIns="40078" rIns="80156" bIns="40078" anchor="ctr"/>
          <a:lstStyle/>
          <a:p>
            <a:endParaRPr lang="en-US"/>
          </a:p>
        </p:txBody>
      </p:sp>
      <p:sp>
        <p:nvSpPr>
          <p:cNvPr id="34" name="Freeform 17"/>
          <p:cNvSpPr>
            <a:spLocks noChangeArrowheads="1"/>
          </p:cNvSpPr>
          <p:nvPr/>
        </p:nvSpPr>
        <p:spPr bwMode="auto">
          <a:xfrm>
            <a:off x="3499778" y="1488491"/>
            <a:ext cx="533649" cy="627642"/>
          </a:xfrm>
          <a:custGeom>
            <a:avLst/>
            <a:gdLst>
              <a:gd name="T0" fmla="*/ 288 w 392"/>
              <a:gd name="T1" fmla="*/ 280 h 536"/>
              <a:gd name="T2" fmla="*/ 384 w 392"/>
              <a:gd name="T3" fmla="*/ 184 h 536"/>
              <a:gd name="T4" fmla="*/ 336 w 392"/>
              <a:gd name="T5" fmla="*/ 40 h 536"/>
              <a:gd name="T6" fmla="*/ 144 w 392"/>
              <a:gd name="T7" fmla="*/ 40 h 536"/>
              <a:gd name="T8" fmla="*/ 0 w 392"/>
              <a:gd name="T9" fmla="*/ 280 h 536"/>
              <a:gd name="T10" fmla="*/ 144 w 392"/>
              <a:gd name="T11" fmla="*/ 520 h 536"/>
              <a:gd name="T12" fmla="*/ 288 w 392"/>
              <a:gd name="T13" fmla="*/ 376 h 536"/>
              <a:gd name="T14" fmla="*/ 288 w 392"/>
              <a:gd name="T15" fmla="*/ 28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36">
                <a:moveTo>
                  <a:pt x="288" y="280"/>
                </a:moveTo>
                <a:cubicBezTo>
                  <a:pt x="304" y="248"/>
                  <a:pt x="376" y="224"/>
                  <a:pt x="384" y="184"/>
                </a:cubicBezTo>
                <a:cubicBezTo>
                  <a:pt x="392" y="144"/>
                  <a:pt x="376" y="64"/>
                  <a:pt x="336" y="40"/>
                </a:cubicBezTo>
                <a:cubicBezTo>
                  <a:pt x="296" y="16"/>
                  <a:pt x="200" y="0"/>
                  <a:pt x="144" y="40"/>
                </a:cubicBezTo>
                <a:cubicBezTo>
                  <a:pt x="88" y="80"/>
                  <a:pt x="0" y="200"/>
                  <a:pt x="0" y="280"/>
                </a:cubicBezTo>
                <a:cubicBezTo>
                  <a:pt x="0" y="360"/>
                  <a:pt x="96" y="504"/>
                  <a:pt x="144" y="520"/>
                </a:cubicBezTo>
                <a:cubicBezTo>
                  <a:pt x="192" y="536"/>
                  <a:pt x="264" y="416"/>
                  <a:pt x="288" y="376"/>
                </a:cubicBezTo>
                <a:cubicBezTo>
                  <a:pt x="312" y="336"/>
                  <a:pt x="272" y="312"/>
                  <a:pt x="288" y="280"/>
                </a:cubicBez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ys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0156" tIns="40078" rIns="80156" bIns="40078" anchor="ctr"/>
          <a:lstStyle/>
          <a:p>
            <a:pPr algn="ctr"/>
            <a:endParaRPr lang="en-US"/>
          </a:p>
        </p:txBody>
      </p:sp>
      <p:cxnSp>
        <p:nvCxnSpPr>
          <p:cNvPr id="36" name="Straight Arrow Connector 35"/>
          <p:cNvCxnSpPr/>
          <p:nvPr/>
        </p:nvCxnSpPr>
        <p:spPr bwMode="auto">
          <a:xfrm>
            <a:off x="3724679" y="1908839"/>
            <a:ext cx="0" cy="690982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7" name="Text Box 22"/>
          <p:cNvSpPr txBox="1">
            <a:spLocks noChangeArrowheads="1"/>
          </p:cNvSpPr>
          <p:nvPr/>
        </p:nvSpPr>
        <p:spPr bwMode="auto">
          <a:xfrm>
            <a:off x="270219" y="3359902"/>
            <a:ext cx="8285817" cy="62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8894" tIns="39447" rIns="78894" bIns="39447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ru-RU" b="1" dirty="0" smtClean="0"/>
              <a:t>Давайте выделим средства на защиту от одной засухи</a:t>
            </a:r>
            <a:r>
              <a:rPr lang="es-PE" b="1" dirty="0" smtClean="0"/>
              <a:t>…</a:t>
            </a:r>
            <a:endParaRPr lang="es-PE" b="1" dirty="0"/>
          </a:p>
          <a:p>
            <a:endParaRPr lang="es-PE" b="1" dirty="0"/>
          </a:p>
        </p:txBody>
      </p:sp>
    </p:spTree>
    <p:extLst>
      <p:ext uri="{BB962C8B-B14F-4D97-AF65-F5344CB8AC3E}">
        <p14:creationId xmlns:p14="http://schemas.microsoft.com/office/powerpoint/2010/main" val="202804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1253E-6 7.86988E-7 L -3.41253E-6 0.13641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82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7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libri"/>
        <a:ea typeface="ＭＳ Ｐゴシック"/>
        <a:cs typeface="ＭＳ Ｐゴシック"/>
      </a:majorFont>
      <a:minorFont>
        <a:latin typeface="Calibri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Calibri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Calibri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13168</TotalTime>
  <Words>1853</Words>
  <Application>Microsoft Office PowerPoint</Application>
  <PresentationFormat>Letter Paper (8.5x11 in)</PresentationFormat>
  <Paragraphs>457</Paragraphs>
  <Slides>40</Slides>
  <Notes>40</Notes>
  <HiddenSlides>8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Вопросы для разбора/наблюдения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Pablo Suarez</dc:creator>
  <cp:lastModifiedBy>Tamaro Kane</cp:lastModifiedBy>
  <cp:revision>462</cp:revision>
  <cp:lastPrinted>2014-02-25T20:06:51Z</cp:lastPrinted>
  <dcterms:created xsi:type="dcterms:W3CDTF">2012-06-22T10:42:19Z</dcterms:created>
  <dcterms:modified xsi:type="dcterms:W3CDTF">2014-06-24T18:37:37Z</dcterms:modified>
</cp:coreProperties>
</file>