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handoutMasterIdLst>
    <p:handoutMasterId r:id="rId41"/>
  </p:handoutMasterIdLst>
  <p:sldIdLst>
    <p:sldId id="256" r:id="rId2"/>
    <p:sldId id="301" r:id="rId3"/>
    <p:sldId id="304" r:id="rId4"/>
    <p:sldId id="305" r:id="rId5"/>
    <p:sldId id="306" r:id="rId6"/>
    <p:sldId id="271" r:id="rId7"/>
    <p:sldId id="340" r:id="rId8"/>
    <p:sldId id="307" r:id="rId9"/>
    <p:sldId id="298" r:id="rId10"/>
    <p:sldId id="299" r:id="rId11"/>
    <p:sldId id="300" r:id="rId12"/>
    <p:sldId id="295" r:id="rId13"/>
    <p:sldId id="260" r:id="rId14"/>
    <p:sldId id="323" r:id="rId15"/>
    <p:sldId id="293" r:id="rId16"/>
    <p:sldId id="262" r:id="rId17"/>
    <p:sldId id="324" r:id="rId18"/>
    <p:sldId id="345" r:id="rId19"/>
    <p:sldId id="264" r:id="rId20"/>
    <p:sldId id="303" r:id="rId21"/>
    <p:sldId id="325" r:id="rId22"/>
    <p:sldId id="336" r:id="rId23"/>
    <p:sldId id="342" r:id="rId24"/>
    <p:sldId id="326" r:id="rId25"/>
    <p:sldId id="267" r:id="rId26"/>
    <p:sldId id="308" r:id="rId27"/>
    <p:sldId id="331" r:id="rId28"/>
    <p:sldId id="322" r:id="rId29"/>
    <p:sldId id="273" r:id="rId30"/>
    <p:sldId id="278" r:id="rId31"/>
    <p:sldId id="280" r:id="rId32"/>
    <p:sldId id="321" r:id="rId33"/>
    <p:sldId id="339" r:id="rId34"/>
    <p:sldId id="287" r:id="rId35"/>
    <p:sldId id="343" r:id="rId36"/>
    <p:sldId id="344" r:id="rId37"/>
    <p:sldId id="333" r:id="rId38"/>
    <p:sldId id="334" r:id="rId39"/>
  </p:sldIdLst>
  <p:sldSz cx="9144000" cy="6858000" type="letter"/>
  <p:notesSz cx="7315200" cy="9601200"/>
  <p:defaultTextStyle>
    <a:defPPr>
      <a:defRPr lang="en-GB"/>
    </a:defPPr>
    <a:lvl1pPr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1pPr>
    <a:lvl2pPr marL="651270" indent="-250488"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2pPr>
    <a:lvl3pPr marL="1001954" indent="-200391"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3pPr>
    <a:lvl4pPr marL="1402735" indent="-200391"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4pPr>
    <a:lvl5pPr marL="1803517" indent="-200391"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5pPr>
    <a:lvl6pPr marL="2003908" algn="l" defTabSz="400782" rtl="0" eaLnBrk="1" latinLnBrk="0" hangingPunct="1">
      <a:defRPr sz="2100" kern="1200">
        <a:solidFill>
          <a:schemeClr val="bg1"/>
        </a:solidFill>
        <a:latin typeface="Calibri" charset="0"/>
        <a:ea typeface="ＭＳ Ｐゴシック" charset="0"/>
        <a:cs typeface="ＭＳ Ｐゴシック" charset="0"/>
      </a:defRPr>
    </a:lvl6pPr>
    <a:lvl7pPr marL="2404689" algn="l" defTabSz="400782" rtl="0" eaLnBrk="1" latinLnBrk="0" hangingPunct="1">
      <a:defRPr sz="2100" kern="1200">
        <a:solidFill>
          <a:schemeClr val="bg1"/>
        </a:solidFill>
        <a:latin typeface="Calibri" charset="0"/>
        <a:ea typeface="ＭＳ Ｐゴシック" charset="0"/>
        <a:cs typeface="ＭＳ Ｐゴシック" charset="0"/>
      </a:defRPr>
    </a:lvl7pPr>
    <a:lvl8pPr marL="2805471" algn="l" defTabSz="400782" rtl="0" eaLnBrk="1" latinLnBrk="0" hangingPunct="1">
      <a:defRPr sz="2100" kern="1200">
        <a:solidFill>
          <a:schemeClr val="bg1"/>
        </a:solidFill>
        <a:latin typeface="Calibri" charset="0"/>
        <a:ea typeface="ＭＳ Ｐゴシック" charset="0"/>
        <a:cs typeface="ＭＳ Ｐゴシック" charset="0"/>
      </a:defRPr>
    </a:lvl8pPr>
    <a:lvl9pPr marL="3206252" algn="l" defTabSz="400782" rtl="0" eaLnBrk="1" latinLnBrk="0" hangingPunct="1">
      <a:defRPr sz="2100" kern="1200">
        <a:solidFill>
          <a:schemeClr val="bg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4000"/>
    <a:srgbClr val="FFCC66"/>
    <a:srgbClr val="226402"/>
    <a:srgbClr val="AFC7E6"/>
    <a:srgbClr val="66FC86"/>
    <a:srgbClr val="F0F98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11" autoAdjust="0"/>
    <p:restoredTop sz="83481" autoAdjust="0"/>
  </p:normalViewPr>
  <p:slideViewPr>
    <p:cSldViewPr>
      <p:cViewPr>
        <p:scale>
          <a:sx n="70" d="100"/>
          <a:sy n="70" d="100"/>
        </p:scale>
        <p:origin x="-2112" y="-558"/>
      </p:cViewPr>
      <p:guideLst>
        <p:guide orient="horz" pos="1959"/>
        <p:guide pos="2463"/>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3136" y="-11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583" cy="480388"/>
          </a:xfrm>
          <a:prstGeom prst="rect">
            <a:avLst/>
          </a:prstGeom>
        </p:spPr>
        <p:txBody>
          <a:bodyPr vert="horz" lIns="94851" tIns="47425" rIns="94851" bIns="47425" rtlCol="0"/>
          <a:lstStyle>
            <a:lvl1pPr algn="l">
              <a:defRPr sz="1200"/>
            </a:lvl1pPr>
          </a:lstStyle>
          <a:p>
            <a:endParaRPr lang="en-US"/>
          </a:p>
        </p:txBody>
      </p:sp>
      <p:sp>
        <p:nvSpPr>
          <p:cNvPr id="3" name="Date Placeholder 2"/>
          <p:cNvSpPr>
            <a:spLocks noGrp="1"/>
          </p:cNvSpPr>
          <p:nvPr>
            <p:ph type="dt" sz="quarter" idx="1"/>
          </p:nvPr>
        </p:nvSpPr>
        <p:spPr>
          <a:xfrm>
            <a:off x="4142962" y="0"/>
            <a:ext cx="3170583" cy="480388"/>
          </a:xfrm>
          <a:prstGeom prst="rect">
            <a:avLst/>
          </a:prstGeom>
        </p:spPr>
        <p:txBody>
          <a:bodyPr vert="horz" lIns="94851" tIns="47425" rIns="94851" bIns="47425" rtlCol="0"/>
          <a:lstStyle>
            <a:lvl1pPr algn="r">
              <a:defRPr sz="1200"/>
            </a:lvl1pPr>
          </a:lstStyle>
          <a:p>
            <a:fld id="{3DB71701-B889-4433-B769-580BE87B12CD}" type="datetimeFigureOut">
              <a:rPr lang="en-US" smtClean="0"/>
              <a:t>6/24/2014</a:t>
            </a:fld>
            <a:endParaRPr lang="en-US"/>
          </a:p>
        </p:txBody>
      </p:sp>
      <p:sp>
        <p:nvSpPr>
          <p:cNvPr id="4" name="Footer Placeholder 3"/>
          <p:cNvSpPr>
            <a:spLocks noGrp="1"/>
          </p:cNvSpPr>
          <p:nvPr>
            <p:ph type="ftr" sz="quarter" idx="2"/>
          </p:nvPr>
        </p:nvSpPr>
        <p:spPr>
          <a:xfrm>
            <a:off x="0" y="9119173"/>
            <a:ext cx="3170583" cy="480388"/>
          </a:xfrm>
          <a:prstGeom prst="rect">
            <a:avLst/>
          </a:prstGeom>
        </p:spPr>
        <p:txBody>
          <a:bodyPr vert="horz" lIns="94851" tIns="47425" rIns="94851" bIns="47425" rtlCol="0" anchor="b"/>
          <a:lstStyle>
            <a:lvl1pPr algn="l">
              <a:defRPr sz="1200"/>
            </a:lvl1pPr>
          </a:lstStyle>
          <a:p>
            <a:endParaRPr lang="en-US"/>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51" tIns="47425" rIns="94851" bIns="47425" rtlCol="0" anchor="b"/>
          <a:lstStyle>
            <a:lvl1pPr algn="r">
              <a:defRPr sz="1200"/>
            </a:lvl1pPr>
          </a:lstStyle>
          <a:p>
            <a:fld id="{6462619D-3194-4D46-808F-E37C64DB0FB3}" type="slidenum">
              <a:rPr lang="en-US" smtClean="0"/>
              <a:t>‹#›</a:t>
            </a:fld>
            <a:endParaRPr lang="en-US"/>
          </a:p>
        </p:txBody>
      </p:sp>
    </p:spTree>
    <p:extLst>
      <p:ext uri="{BB962C8B-B14F-4D97-AF65-F5344CB8AC3E}">
        <p14:creationId xmlns:p14="http://schemas.microsoft.com/office/powerpoint/2010/main" val="26427940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315200" cy="9601200"/>
          </a:xfrm>
          <a:prstGeom prst="roundRect">
            <a:avLst>
              <a:gd name="adj" fmla="val 23"/>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6653" tIns="48327" rIns="96653" bIns="48327" anchor="ctr"/>
          <a:lstStyle/>
          <a:p>
            <a:endParaRPr lang="en-US"/>
          </a:p>
        </p:txBody>
      </p:sp>
      <p:sp>
        <p:nvSpPr>
          <p:cNvPr id="2050" name="Text Box 2"/>
          <p:cNvSpPr txBox="1">
            <a:spLocks noChangeArrowheads="1"/>
          </p:cNvSpPr>
          <p:nvPr/>
        </p:nvSpPr>
        <p:spPr bwMode="auto">
          <a:xfrm>
            <a:off x="0" y="0"/>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6653" tIns="48327" rIns="96653" bIns="48327" anchor="ctr"/>
          <a:lstStyle/>
          <a:p>
            <a:endParaRPr lang="en-US"/>
          </a:p>
        </p:txBody>
      </p:sp>
      <p:sp>
        <p:nvSpPr>
          <p:cNvPr id="2051" name="Rectangle 3"/>
          <p:cNvSpPr>
            <a:spLocks noGrp="1" noChangeArrowheads="1"/>
          </p:cNvSpPr>
          <p:nvPr>
            <p:ph type="dt"/>
          </p:nvPr>
        </p:nvSpPr>
        <p:spPr bwMode="auto">
          <a:xfrm>
            <a:off x="4143588" y="1"/>
            <a:ext cx="3168226" cy="4783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131" tIns="49468" rIns="95131" bIns="49468" numCol="1" anchor="t" anchorCtr="0" compatLnSpc="1">
            <a:prstTxWarp prst="textNoShape">
              <a:avLst/>
            </a:prstTxWarp>
          </a:bodyPr>
          <a:lstStyle>
            <a:lvl1pPr algn="r">
              <a:buClrTx/>
              <a:buFontTx/>
              <a:buNone/>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sz="1200">
                <a:solidFill>
                  <a:srgbClr val="000000"/>
                </a:solidFill>
              </a:defRPr>
            </a:lvl1pPr>
          </a:lstStyle>
          <a:p>
            <a:endParaRPr lang="en-US"/>
          </a:p>
        </p:txBody>
      </p:sp>
      <p:sp>
        <p:nvSpPr>
          <p:cNvPr id="2052" name="Rectangle 4"/>
          <p:cNvSpPr>
            <a:spLocks noGrp="1" noRot="1" noChangeAspect="1" noChangeArrowheads="1"/>
          </p:cNvSpPr>
          <p:nvPr>
            <p:ph type="sldImg"/>
          </p:nvPr>
        </p:nvSpPr>
        <p:spPr bwMode="auto">
          <a:xfrm>
            <a:off x="1257300" y="719138"/>
            <a:ext cx="4799013" cy="3598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sp>
      <p:sp>
        <p:nvSpPr>
          <p:cNvPr id="2053" name="Rectangle 5"/>
          <p:cNvSpPr>
            <a:spLocks noGrp="1" noChangeArrowheads="1"/>
          </p:cNvSpPr>
          <p:nvPr>
            <p:ph type="body"/>
          </p:nvPr>
        </p:nvSpPr>
        <p:spPr bwMode="auto">
          <a:xfrm>
            <a:off x="731520" y="4560571"/>
            <a:ext cx="5850467" cy="43188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endParaRPr lang="en-US"/>
          </a:p>
        </p:txBody>
      </p:sp>
      <p:sp>
        <p:nvSpPr>
          <p:cNvPr id="2054" name="Text Box 6"/>
          <p:cNvSpPr txBox="1">
            <a:spLocks noChangeArrowheads="1"/>
          </p:cNvSpPr>
          <p:nvPr/>
        </p:nvSpPr>
        <p:spPr bwMode="auto">
          <a:xfrm>
            <a:off x="0"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6653" tIns="48327" rIns="96653" bIns="48327" anchor="ctr"/>
          <a:lstStyle/>
          <a:p>
            <a:endParaRPr lang="en-US"/>
          </a:p>
        </p:txBody>
      </p:sp>
      <p:sp>
        <p:nvSpPr>
          <p:cNvPr id="2055" name="Rectangle 7"/>
          <p:cNvSpPr>
            <a:spLocks noGrp="1" noChangeArrowheads="1"/>
          </p:cNvSpPr>
          <p:nvPr>
            <p:ph type="sldNum"/>
          </p:nvPr>
        </p:nvSpPr>
        <p:spPr bwMode="auto">
          <a:xfrm>
            <a:off x="4143588" y="9119473"/>
            <a:ext cx="3168226" cy="4783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131" tIns="49468" rIns="95131" bIns="49468" numCol="1" anchor="b" anchorCtr="0" compatLnSpc="1">
            <a:prstTxWarp prst="textNoShape">
              <a:avLst/>
            </a:prstTxWarp>
          </a:bodyPr>
          <a:lstStyle>
            <a:lvl1pPr algn="r">
              <a:buClrTx/>
              <a:buFontTx/>
              <a:buNone/>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sz="1200">
                <a:solidFill>
                  <a:srgbClr val="000000"/>
                </a:solidFill>
              </a:defRPr>
            </a:lvl1pPr>
          </a:lstStyle>
          <a:p>
            <a:fld id="{A07BA166-6160-8348-9019-D2F08714AB6E}" type="slidenum">
              <a:rPr lang="en-US"/>
              <a:pPr/>
              <a:t>‹#›</a:t>
            </a:fld>
            <a:endParaRPr lang="en-US"/>
          </a:p>
        </p:txBody>
      </p:sp>
    </p:spTree>
    <p:extLst>
      <p:ext uri="{BB962C8B-B14F-4D97-AF65-F5344CB8AC3E}">
        <p14:creationId xmlns:p14="http://schemas.microsoft.com/office/powerpoint/2010/main" val="1275774303"/>
      </p:ext>
    </p:extLst>
  </p:cSld>
  <p:clrMap bg1="lt1" tx1="dk1" bg2="lt2" tx2="dk2" accent1="accent1" accent2="accent2" accent3="accent3" accent4="accent4" accent5="accent5" accent6="accent6" hlink="hlink" folHlink="folHlink"/>
  <p:notesStyle>
    <a:lvl1pPr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1pPr>
    <a:lvl2pPr marL="651270" indent="-250488"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2pPr>
    <a:lvl3pPr marL="1001954" indent="-200391"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3pPr>
    <a:lvl4pPr marL="1402735" indent="-200391"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4pPr>
    <a:lvl5pPr marL="1803517" indent="-200391"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5pPr>
    <a:lvl6pPr marL="2003908" algn="l" defTabSz="400782" rtl="0" eaLnBrk="1" latinLnBrk="0" hangingPunct="1">
      <a:defRPr sz="1100" kern="1200">
        <a:solidFill>
          <a:schemeClr val="tx1"/>
        </a:solidFill>
        <a:latin typeface="+mn-lt"/>
        <a:ea typeface="+mn-ea"/>
        <a:cs typeface="+mn-cs"/>
      </a:defRPr>
    </a:lvl6pPr>
    <a:lvl7pPr marL="2404689" algn="l" defTabSz="400782" rtl="0" eaLnBrk="1" latinLnBrk="0" hangingPunct="1">
      <a:defRPr sz="1100" kern="1200">
        <a:solidFill>
          <a:schemeClr val="tx1"/>
        </a:solidFill>
        <a:latin typeface="+mn-lt"/>
        <a:ea typeface="+mn-ea"/>
        <a:cs typeface="+mn-cs"/>
      </a:defRPr>
    </a:lvl7pPr>
    <a:lvl8pPr marL="2805471" algn="l" defTabSz="400782" rtl="0" eaLnBrk="1" latinLnBrk="0" hangingPunct="1">
      <a:defRPr sz="1100" kern="1200">
        <a:solidFill>
          <a:schemeClr val="tx1"/>
        </a:solidFill>
        <a:latin typeface="+mn-lt"/>
        <a:ea typeface="+mn-ea"/>
        <a:cs typeface="+mn-cs"/>
      </a:defRPr>
    </a:lvl8pPr>
    <a:lvl9pPr marL="3206252" algn="l" defTabSz="40078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899C7C0B-818D-7649-B039-BFBC3FB23C1D}" type="slidenum">
              <a:rPr lang="en-US"/>
              <a:pPr/>
              <a:t>1</a:t>
            </a:fld>
            <a:endParaRPr lang="en-US"/>
          </a:p>
        </p:txBody>
      </p:sp>
      <p:sp>
        <p:nvSpPr>
          <p:cNvPr id="38913"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9475F5A9-7848-9C4F-BE3D-5069A0665214}" type="slidenum">
              <a:rPr lang="en-US" sz="1200">
                <a:latin typeface="Arial" charset="0"/>
              </a:rPr>
              <a:pPr algn="r">
                <a:buClrTx/>
                <a:buFontTx/>
                <a:buNone/>
              </a:pPr>
              <a:t>1</a:t>
            </a:fld>
            <a:endParaRPr lang="en-US" sz="1200">
              <a:latin typeface="Arial" charset="0"/>
            </a:endParaRPr>
          </a:p>
        </p:txBody>
      </p:sp>
      <p:sp>
        <p:nvSpPr>
          <p:cNvPr id="38914"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8915"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a:spcBef>
                <a:spcPts val="476"/>
              </a:spcBef>
            </a:pPr>
            <a:endParaRPr lang="es-PE">
              <a:latin typeface="Calibri"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10</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10</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In the game, when a drought occurs we</a:t>
            </a:r>
            <a:r>
              <a:rPr lang="en-US" baseline="0" dirty="0" smtClean="0">
                <a:latin typeface="Calibri" charset="0"/>
                <a:cs typeface="ＭＳ Ｐゴシック" charset="0"/>
              </a:rPr>
              <a:t> “consume” or “use” a bean invested for drought protection.. </a:t>
            </a:r>
          </a:p>
          <a:p>
            <a:pPr defTabSz="483265" eaLnBrk="1" hangingPunct="1">
              <a:spcBef>
                <a:spcPct val="0"/>
              </a:spcBef>
              <a:buClrTx/>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a:pPr>
            <a:r>
              <a:rPr lang="en-US" baseline="0" dirty="0" smtClean="0">
                <a:latin typeface="Calibri" charset="0"/>
                <a:cs typeface="ＭＳ Ｐゴシック" charset="0"/>
              </a:rPr>
              <a:t>Just move it off your board.</a:t>
            </a:r>
            <a:endParaRPr lang="en-US" dirty="0" smtClean="0">
              <a:latin typeface="Calibri" charset="0"/>
              <a:cs typeface="ＭＳ Ｐゴシック" charset="0"/>
            </a:endParaRPr>
          </a:p>
          <a:p>
            <a:pPr eaLnBrk="1" hangingPunct="1">
              <a:spcBef>
                <a:spcPct val="0"/>
              </a:spcBef>
              <a:buClrTx/>
              <a:buFontTx/>
              <a:buNone/>
            </a:pPr>
            <a:endParaRPr lang="en-US" dirty="0">
              <a:latin typeface="Calibri"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11</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11</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So if just one drought were to occur, since we had invested in enough drought protection</a:t>
            </a:r>
            <a:r>
              <a:rPr lang="en-US" baseline="0" dirty="0" smtClean="0">
                <a:latin typeface="Calibri" charset="0"/>
                <a:cs typeface="ＭＳ Ｐゴシック" charset="0"/>
              </a:rPr>
              <a:t> to keep our development investments safe, we earn 9 prosperity points.</a:t>
            </a:r>
            <a:endParaRPr lang="en-US" dirty="0">
              <a:latin typeface="Calibri"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12</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12</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What if there were a second drought? We only invested</a:t>
            </a:r>
            <a:r>
              <a:rPr lang="en-US" baseline="0" dirty="0" smtClean="0">
                <a:latin typeface="Calibri" charset="0"/>
                <a:cs typeface="ＭＳ Ｐゴシック" charset="0"/>
              </a:rPr>
              <a:t> one bean in drought protection!</a:t>
            </a:r>
          </a:p>
          <a:p>
            <a:pPr eaLnBrk="1" hangingPunct="1">
              <a:spcBef>
                <a:spcPct val="0"/>
              </a:spcBef>
              <a:buClrTx/>
              <a:buFontTx/>
              <a:buNone/>
            </a:pPr>
            <a:r>
              <a:rPr lang="en-US" baseline="0" dirty="0" smtClean="0">
                <a:latin typeface="Calibri" charset="0"/>
                <a:cs typeface="ＭＳ Ｐゴシック" charset="0"/>
              </a:rPr>
              <a:t>This means we have a humanitarian crisis. When there is a food shortage, water shortage, the economy is in trouble. It</a:t>
            </a:r>
            <a:r>
              <a:rPr lang="fr-FR" baseline="0" dirty="0" smtClean="0">
                <a:latin typeface="Calibri" charset="0"/>
                <a:cs typeface="ＭＳ Ｐゴシック" charset="0"/>
              </a:rPr>
              <a:t>’</a:t>
            </a:r>
            <a:r>
              <a:rPr lang="en-US" baseline="0" dirty="0" smtClean="0">
                <a:latin typeface="Calibri" charset="0"/>
                <a:cs typeface="ＭＳ Ｐゴシック" charset="0"/>
              </a:rPr>
              <a:t>s a bad outcome when we have a humanitarian crisis, represented by getting one of these little red stones.</a:t>
            </a:r>
          </a:p>
          <a:p>
            <a:pPr eaLnBrk="1" hangingPunct="1">
              <a:spcBef>
                <a:spcPct val="0"/>
              </a:spcBef>
              <a:buClrTx/>
              <a:buFontTx/>
              <a:buNone/>
            </a:pPr>
            <a:r>
              <a:rPr lang="en-US" baseline="0" dirty="0" smtClean="0">
                <a:latin typeface="Calibri" charset="0"/>
                <a:cs typeface="ＭＳ Ｐゴシック" charset="0"/>
              </a:rPr>
              <a:t>Moreover, our investments in development have to be redirected to managing the crisis, so we earn NO prosperity points.</a:t>
            </a:r>
          </a:p>
          <a:p>
            <a:pPr eaLnBrk="1" hangingPunct="1">
              <a:spcBef>
                <a:spcPct val="0"/>
              </a:spcBef>
              <a:buClrTx/>
              <a:buFontTx/>
              <a:buNone/>
            </a:pPr>
            <a:endParaRPr lang="en-US" baseline="0" dirty="0" smtClean="0">
              <a:latin typeface="Calibri" charset="0"/>
              <a:cs typeface="ＭＳ Ｐゴシック" charset="0"/>
            </a:endParaRPr>
          </a:p>
          <a:p>
            <a:pPr eaLnBrk="1" hangingPunct="1">
              <a:spcBef>
                <a:spcPct val="0"/>
              </a:spcBef>
              <a:buClrTx/>
              <a:buFontTx/>
              <a:buNone/>
            </a:pPr>
            <a:r>
              <a:rPr lang="en-US" baseline="0" dirty="0" smtClean="0">
                <a:latin typeface="Calibri" charset="0"/>
                <a:cs typeface="ＭＳ Ｐゴシック" charset="0"/>
              </a:rPr>
              <a:t>This is the game. How much to invest each 10 years in productive development, drought protection, and flood protection – to earn Prosperity Points!</a:t>
            </a:r>
            <a:endParaRPr lang="en-US" dirty="0">
              <a:latin typeface="Calibri"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13</a:t>
            </a:fld>
            <a:endParaRPr lang="en-US"/>
          </a:p>
        </p:txBody>
      </p:sp>
      <p:sp>
        <p:nvSpPr>
          <p:cNvPr id="4300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31520" y="4560570"/>
            <a:ext cx="5852160" cy="432054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76"/>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14</a:t>
            </a:fld>
            <a:endParaRPr lang="en-US"/>
          </a:p>
        </p:txBody>
      </p:sp>
      <p:sp>
        <p:nvSpPr>
          <p:cNvPr id="4300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31520" y="4560570"/>
            <a:ext cx="5852160" cy="432054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76"/>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799013" cy="3598862"/>
          </a:xfrm>
        </p:spPr>
      </p:sp>
      <p:sp>
        <p:nvSpPr>
          <p:cNvPr id="3" name="Notes Placeholder 2"/>
          <p:cNvSpPr>
            <a:spLocks noGrp="1"/>
          </p:cNvSpPr>
          <p:nvPr>
            <p:ph type="body" idx="1"/>
          </p:nvPr>
        </p:nvSpPr>
        <p:spPr/>
        <p:txBody>
          <a:bodyPr/>
          <a:lstStyle/>
          <a:p>
            <a:r>
              <a:rPr lang="en-US" dirty="0" smtClean="0"/>
              <a:t>We could show</a:t>
            </a:r>
            <a:r>
              <a:rPr lang="en-US" baseline="0" dirty="0" smtClean="0"/>
              <a:t> you some fairly complex graphs, data, spreadsheets and so on…</a:t>
            </a:r>
            <a:endParaRPr lang="en-US" dirty="0"/>
          </a:p>
        </p:txBody>
      </p:sp>
      <p:sp>
        <p:nvSpPr>
          <p:cNvPr id="4" name="Slide Number Placeholder 3"/>
          <p:cNvSpPr>
            <a:spLocks noGrp="1"/>
          </p:cNvSpPr>
          <p:nvPr>
            <p:ph type="sldNum" idx="10"/>
          </p:nvPr>
        </p:nvSpPr>
        <p:spPr/>
        <p:txBody>
          <a:bodyPr/>
          <a:lstStyle/>
          <a:p>
            <a:fld id="{A07BA166-6160-8348-9019-D2F08714AB6E}" type="slidenum">
              <a:rPr lang="en-US" smtClean="0"/>
              <a:pPr/>
              <a:t>15</a:t>
            </a:fld>
            <a:endParaRPr lang="en-US"/>
          </a:p>
        </p:txBody>
      </p:sp>
    </p:spTree>
    <p:extLst>
      <p:ext uri="{BB962C8B-B14F-4D97-AF65-F5344CB8AC3E}">
        <p14:creationId xmlns:p14="http://schemas.microsoft.com/office/powerpoint/2010/main" val="3271977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4EF3610F-28A3-4145-AD2E-CBB310CBBCC2}" type="slidenum">
              <a:rPr lang="en-US"/>
              <a:pPr/>
              <a:t>16</a:t>
            </a:fld>
            <a:endParaRPr lang="en-US"/>
          </a:p>
        </p:txBody>
      </p:sp>
      <p:sp>
        <p:nvSpPr>
          <p:cNvPr id="45057"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5058"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But, in</a:t>
            </a:r>
            <a:r>
              <a:rPr lang="en-US" baseline="0" dirty="0" smtClean="0"/>
              <a:t> the interest of time, simplicity, and fun, let’s use dice to represent forecast information.</a:t>
            </a:r>
          </a:p>
          <a:p>
            <a:r>
              <a:rPr lang="en-US" baseline="0" dirty="0" smtClean="0"/>
              <a:t>Each roll of your die will tell you something about precipitation in your country. In this scenario, 1 represents a drought and 6 represents a flood.</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17</a:t>
            </a:fld>
            <a:endParaRPr lang="en-US"/>
          </a:p>
        </p:txBody>
      </p:sp>
      <p:sp>
        <p:nvSpPr>
          <p:cNvPr id="4300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31520" y="4560570"/>
            <a:ext cx="5852160" cy="432054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76"/>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18</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8688" tIns="51317" rIns="98688" bIns="51317"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18</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1257300" y="720725"/>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501333" eaLnBrk="1" hangingPunct="1">
              <a:spcBef>
                <a:spcPct val="0"/>
              </a:spcBef>
              <a:buClrTx/>
              <a:tabLst>
                <a:tab pos="0" algn="l"/>
                <a:tab pos="501333" algn="l"/>
                <a:tab pos="1002667" algn="l"/>
                <a:tab pos="1504000" algn="l"/>
                <a:tab pos="2005333" algn="l"/>
                <a:tab pos="2506668" algn="l"/>
                <a:tab pos="3008001" algn="l"/>
                <a:tab pos="3509334" algn="l"/>
                <a:tab pos="4010668" algn="l"/>
                <a:tab pos="4512001" algn="l"/>
                <a:tab pos="5013334" algn="l"/>
                <a:tab pos="5514667" algn="l"/>
                <a:tab pos="6016001" algn="l"/>
                <a:tab pos="6517335" algn="l"/>
                <a:tab pos="7018668" algn="l"/>
                <a:tab pos="7520002" algn="l"/>
                <a:tab pos="8021335" algn="l"/>
                <a:tab pos="8522668" algn="l"/>
                <a:tab pos="9024002" algn="l"/>
                <a:tab pos="9525335" algn="l"/>
                <a:tab pos="10026668" algn="l"/>
              </a:tabLst>
              <a:defRPr/>
            </a:pPr>
            <a:endParaRPr lang="en-US" dirty="0">
              <a:latin typeface="Calibri"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B0817DE1-9844-AF45-BDC2-69528FEAA5E3}" type="slidenum">
              <a:rPr lang="en-US"/>
              <a:pPr/>
              <a:t>19</a:t>
            </a:fld>
            <a:endParaRPr lang="en-US"/>
          </a:p>
        </p:txBody>
      </p:sp>
      <p:sp>
        <p:nvSpPr>
          <p:cNvPr id="47105"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CF215484-9F93-E74F-AD3B-DF1B4D018240}" type="slidenum">
              <a:rPr lang="en-US" sz="1200">
                <a:latin typeface="Arial" charset="0"/>
              </a:rPr>
              <a:pPr algn="r">
                <a:buClrTx/>
                <a:buFontTx/>
                <a:buNone/>
              </a:pPr>
              <a:t>19</a:t>
            </a:fld>
            <a:endParaRPr lang="en-US" sz="1200">
              <a:latin typeface="Arial" charset="0"/>
            </a:endParaRPr>
          </a:p>
        </p:txBody>
      </p:sp>
      <p:sp>
        <p:nvSpPr>
          <p:cNvPr id="47106"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7107"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Pop</a:t>
            </a:r>
            <a:r>
              <a:rPr lang="en-US" baseline="0" dirty="0" smtClean="0">
                <a:latin typeface="Calibri" charset="0"/>
                <a:cs typeface="ＭＳ Ｐゴシック" charset="0"/>
              </a:rPr>
              <a:t> Quiz:</a:t>
            </a:r>
          </a:p>
          <a:p>
            <a:pPr eaLnBrk="1" hangingPunct="1">
              <a:spcBef>
                <a:spcPct val="0"/>
              </a:spcBef>
              <a:buClrTx/>
              <a:buFontTx/>
              <a:buNone/>
            </a:pPr>
            <a:endParaRPr lang="en-US" baseline="0" dirty="0" smtClean="0">
              <a:latin typeface="Calibri" charset="0"/>
              <a:cs typeface="ＭＳ Ｐゴシック" charset="0"/>
            </a:endParaRPr>
          </a:p>
          <a:p>
            <a:pPr eaLnBrk="1" hangingPunct="1">
              <a:spcBef>
                <a:spcPct val="0"/>
              </a:spcBef>
              <a:buClrTx/>
              <a:buFontTx/>
              <a:buNone/>
            </a:pPr>
            <a:r>
              <a:rPr lang="en-US" baseline="0" dirty="0" smtClean="0">
                <a:latin typeface="Calibri" charset="0"/>
                <a:cs typeface="ＭＳ Ｐゴシック" charset="0"/>
              </a:rPr>
              <a:t>How many droughts has province 1 protected against?</a:t>
            </a:r>
          </a:p>
          <a:p>
            <a:pPr eaLnBrk="1" hangingPunct="1">
              <a:spcBef>
                <a:spcPct val="0"/>
              </a:spcBef>
              <a:buClrTx/>
              <a:buFontTx/>
              <a:buNone/>
            </a:pPr>
            <a:r>
              <a:rPr lang="en-US" baseline="0" dirty="0" smtClean="0">
                <a:latin typeface="Calibri" charset="0"/>
                <a:cs typeface="ＭＳ Ｐゴシック" charset="0"/>
              </a:rPr>
              <a:t>What is the MOST number of prosperity points province 1 could get?</a:t>
            </a:r>
          </a:p>
          <a:p>
            <a:pPr eaLnBrk="1" hangingPunct="1">
              <a:spcBef>
                <a:spcPct val="0"/>
              </a:spcBef>
              <a:buClrTx/>
              <a:buFontTx/>
              <a:buNone/>
            </a:pPr>
            <a:r>
              <a:rPr lang="en-US" baseline="0" dirty="0" smtClean="0">
                <a:latin typeface="Calibri" charset="0"/>
                <a:cs typeface="ＭＳ Ｐゴシック" charset="0"/>
              </a:rPr>
              <a:t>How about province 2?</a:t>
            </a:r>
            <a:endParaRPr lang="en-US" dirty="0">
              <a:latin typeface="Calibri"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2</a:t>
            </a:fld>
            <a:endParaRPr lang="en-US"/>
          </a:p>
        </p:txBody>
      </p:sp>
      <p:sp>
        <p:nvSpPr>
          <p:cNvPr id="4300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31520" y="4560570"/>
            <a:ext cx="5852160" cy="432054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marL="181225" indent="-181225" defTabSz="483265" eaLnBrk="1" hangingPunct="1">
              <a:spcBef>
                <a:spcPts val="476"/>
              </a:spcBef>
              <a:buClrTx/>
              <a:buFontTx/>
              <a:buChar char="-"/>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a:pPr>
            <a:r>
              <a:rPr lang="en-US" dirty="0" smtClean="0">
                <a:latin typeface="Calibri" charset="0"/>
                <a:cs typeface="ＭＳ Ｐゴシック" charset="0"/>
              </a:rPr>
              <a:t>Each person in this room is the governor of a province</a:t>
            </a:r>
            <a:r>
              <a:rPr lang="en-US" baseline="0" dirty="0" smtClean="0">
                <a:latin typeface="Calibri" charset="0"/>
                <a:cs typeface="ＭＳ Ｐゴシック" charset="0"/>
              </a:rPr>
              <a:t> – You must make investment decisions for your province in the decades ahead</a:t>
            </a:r>
            <a:endParaRPr lang="en-US" dirty="0" smtClean="0">
              <a:latin typeface="Calibri" charset="0"/>
              <a:cs typeface="ＭＳ Ｐゴシック" charset="0"/>
            </a:endParaRPr>
          </a:p>
          <a:p>
            <a:pPr marL="181225" indent="-181225" eaLnBrk="1" hangingPunct="1">
              <a:spcBef>
                <a:spcPts val="476"/>
              </a:spcBef>
              <a:buClrTx/>
              <a:buFontTx/>
              <a:buChar char="-"/>
            </a:pPr>
            <a:r>
              <a:rPr lang="en-US" dirty="0" smtClean="0">
                <a:latin typeface="Calibri" charset="0"/>
                <a:cs typeface="ＭＳ Ｐゴシック" charset="0"/>
              </a:rPr>
              <a:t>Each team of 4 provinces is a country, and together you governors will also be making some national investment decisions</a:t>
            </a:r>
          </a:p>
          <a:p>
            <a:pPr marL="181225" indent="-181225" eaLnBrk="1" hangingPunct="1">
              <a:spcBef>
                <a:spcPts val="476"/>
              </a:spcBef>
              <a:buClrTx/>
              <a:buFontTx/>
              <a:buChar char="-"/>
            </a:pPr>
            <a:r>
              <a:rPr lang="en-US" dirty="0" smtClean="0">
                <a:latin typeface="Calibri" charset="0"/>
                <a:cs typeface="ＭＳ Ｐゴシック" charset="0"/>
              </a:rPr>
              <a:t>You</a:t>
            </a:r>
            <a:r>
              <a:rPr lang="en-US" baseline="0" dirty="0" smtClean="0">
                <a:latin typeface="Calibri" charset="0"/>
                <a:cs typeface="ＭＳ Ｐゴシック" charset="0"/>
              </a:rPr>
              <a:t> all have a vision to increase the prosperity of your provinces and countries. But this vision is challenged by natural disasters.</a:t>
            </a:r>
          </a:p>
          <a:p>
            <a:pPr marL="181225" indent="-181225" defTabSz="423630" eaLnBrk="1" hangingPunct="1">
              <a:spcBef>
                <a:spcPts val="476"/>
              </a:spcBef>
              <a:buClrTx/>
              <a:buFontTx/>
              <a:buChar char="-"/>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a:pPr>
            <a:r>
              <a:rPr lang="en-US" baseline="0" dirty="0" smtClean="0">
                <a:latin typeface="Calibri" charset="0"/>
                <a:cs typeface="ＭＳ Ｐゴシック" charset="0"/>
              </a:rPr>
              <a:t>This game embodies the idea that we have to make some tough development decisions to try and increase our citizens’ prosperity</a:t>
            </a:r>
          </a:p>
          <a:p>
            <a:pPr marL="181225" indent="-181225" eaLnBrk="1" hangingPunct="1">
              <a:spcBef>
                <a:spcPts val="476"/>
              </a:spcBef>
              <a:buClrTx/>
              <a:buFontTx/>
              <a:buChar char="-"/>
            </a:pPr>
            <a:endParaRPr lang="en-US" dirty="0" smtClean="0">
              <a:latin typeface="Calibri"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20</a:t>
            </a:fld>
            <a:endParaRPr lang="en-US"/>
          </a:p>
        </p:txBody>
      </p:sp>
    </p:spTree>
    <p:extLst>
      <p:ext uri="{BB962C8B-B14F-4D97-AF65-F5344CB8AC3E}">
        <p14:creationId xmlns:p14="http://schemas.microsoft.com/office/powerpoint/2010/main" val="2732257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21</a:t>
            </a:fld>
            <a:endParaRPr lang="en-US"/>
          </a:p>
        </p:txBody>
      </p:sp>
      <p:sp>
        <p:nvSpPr>
          <p:cNvPr id="4300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31520" y="4560570"/>
            <a:ext cx="5852160" cy="432054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76"/>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20F6FDA2-9C76-DB49-892F-2AC2917C8BEB}" type="slidenum">
              <a:rPr lang="en-US"/>
              <a:pPr/>
              <a:t>22</a:t>
            </a:fld>
            <a:endParaRPr lang="en-US"/>
          </a:p>
        </p:txBody>
      </p:sp>
      <p:sp>
        <p:nvSpPr>
          <p:cNvPr id="49153"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We</a:t>
            </a:r>
            <a:r>
              <a:rPr lang="en-US" baseline="0" dirty="0" smtClean="0"/>
              <a:t> will roll the die 10 times to represent precipitation in 10 years.</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20F6FDA2-9C76-DB49-892F-2AC2917C8BEB}" type="slidenum">
              <a:rPr lang="en-US"/>
              <a:pPr/>
              <a:t>23</a:t>
            </a:fld>
            <a:endParaRPr lang="en-US"/>
          </a:p>
        </p:txBody>
      </p:sp>
      <p:sp>
        <p:nvSpPr>
          <p:cNvPr id="49153" name="Text Box 1"/>
          <p:cNvSpPr txBox="1">
            <a:spLocks noGrp="1" noRot="1" noChangeAspect="1" noChangeArrowheads="1"/>
          </p:cNvSpPr>
          <p:nvPr>
            <p:ph type="sldImg"/>
          </p:nvPr>
        </p:nvSpPr>
        <p:spPr bwMode="auto">
          <a:xfrm>
            <a:off x="1257300" y="720725"/>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We</a:t>
            </a:r>
            <a:r>
              <a:rPr lang="en-US" baseline="0" dirty="0" smtClean="0"/>
              <a:t> will roll the die 10 times to represent precipitation in 10 years.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24</a:t>
            </a:fld>
            <a:endParaRPr lang="en-US"/>
          </a:p>
        </p:txBody>
      </p:sp>
      <p:sp>
        <p:nvSpPr>
          <p:cNvPr id="4300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31520" y="4560570"/>
            <a:ext cx="5852160" cy="432054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76"/>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BEA092C0-DC73-F942-95E4-92A426971181}" type="slidenum">
              <a:rPr lang="en-US"/>
              <a:pPr/>
              <a:t>25</a:t>
            </a:fld>
            <a:endParaRPr lang="en-US"/>
          </a:p>
        </p:txBody>
      </p:sp>
      <p:sp>
        <p:nvSpPr>
          <p:cNvPr id="5017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241D03DA-B158-D54F-9569-33FDEEFF842F}" type="slidenum">
              <a:rPr lang="en-US" sz="1200">
                <a:latin typeface="Arial" charset="0"/>
              </a:rPr>
              <a:pPr algn="r">
                <a:buClrTx/>
                <a:buFontTx/>
                <a:buNone/>
              </a:pPr>
              <a:t>25</a:t>
            </a:fld>
            <a:endParaRPr lang="en-US" sz="1200">
              <a:latin typeface="Arial" charset="0"/>
            </a:endParaRPr>
          </a:p>
        </p:txBody>
      </p:sp>
      <p:sp>
        <p:nvSpPr>
          <p:cNvPr id="5017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017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Suppose we observe</a:t>
            </a:r>
            <a:r>
              <a:rPr lang="en-US" baseline="0" dirty="0" smtClean="0">
                <a:latin typeface="Calibri" charset="0"/>
                <a:cs typeface="ＭＳ Ｐゴシック" charset="0"/>
              </a:rPr>
              <a:t> two droughts in our die rolls over the course of the decade. </a:t>
            </a:r>
          </a:p>
          <a:p>
            <a:pPr eaLnBrk="1" hangingPunct="1">
              <a:spcBef>
                <a:spcPct val="0"/>
              </a:spcBef>
              <a:buClrTx/>
              <a:buFontTx/>
              <a:buNone/>
            </a:pPr>
            <a:r>
              <a:rPr lang="en-US" baseline="0" dirty="0" smtClean="0">
                <a:latin typeface="Calibri" charset="0"/>
                <a:cs typeface="ＭＳ Ｐゴシック" charset="0"/>
              </a:rPr>
              <a:t>Province 1 would use both of their drought protection beans</a:t>
            </a:r>
          </a:p>
          <a:p>
            <a:pPr eaLnBrk="1" hangingPunct="1">
              <a:spcBef>
                <a:spcPct val="0"/>
              </a:spcBef>
              <a:buClrTx/>
              <a:buFontTx/>
              <a:buNone/>
            </a:pPr>
            <a:r>
              <a:rPr lang="en-US" baseline="0" dirty="0" smtClean="0">
                <a:latin typeface="Calibri" charset="0"/>
                <a:cs typeface="ＭＳ Ｐゴシック" charset="0"/>
              </a:rPr>
              <a:t>How many prosperity points would they earn? Right – 6!</a:t>
            </a:r>
            <a:endParaRPr lang="en-US" dirty="0">
              <a:latin typeface="Calibri"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BEA092C0-DC73-F942-95E4-92A426971181}" type="slidenum">
              <a:rPr lang="en-US"/>
              <a:pPr/>
              <a:t>26</a:t>
            </a:fld>
            <a:endParaRPr lang="en-US"/>
          </a:p>
        </p:txBody>
      </p:sp>
      <p:sp>
        <p:nvSpPr>
          <p:cNvPr id="5017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241D03DA-B158-D54F-9569-33FDEEFF842F}" type="slidenum">
              <a:rPr lang="en-US" sz="1200">
                <a:latin typeface="Arial" charset="0"/>
              </a:rPr>
              <a:pPr algn="r">
                <a:buClrTx/>
                <a:buFontTx/>
                <a:buNone/>
              </a:pPr>
              <a:t>26</a:t>
            </a:fld>
            <a:endParaRPr lang="en-US" sz="1200">
              <a:latin typeface="Arial" charset="0"/>
            </a:endParaRPr>
          </a:p>
        </p:txBody>
      </p:sp>
      <p:sp>
        <p:nvSpPr>
          <p:cNvPr id="5017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017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What about province 2?</a:t>
            </a:r>
            <a:r>
              <a:rPr lang="en-US" baseline="0" dirty="0" smtClean="0">
                <a:latin typeface="Calibri" charset="0"/>
                <a:cs typeface="ＭＳ Ｐゴシック" charset="0"/>
              </a:rPr>
              <a:t> They would use 1 bean and then what happens when there is a SECOND drought…?</a:t>
            </a:r>
          </a:p>
          <a:p>
            <a:pPr eaLnBrk="1" hangingPunct="1">
              <a:spcBef>
                <a:spcPct val="0"/>
              </a:spcBef>
              <a:buClrTx/>
              <a:buFontTx/>
              <a:buNone/>
            </a:pPr>
            <a:r>
              <a:rPr lang="en-US" baseline="0" dirty="0" smtClean="0">
                <a:latin typeface="Calibri" charset="0"/>
                <a:cs typeface="ＭＳ Ｐゴシック" charset="0"/>
              </a:rPr>
              <a:t>This triggers a Humanitarian Crisis!</a:t>
            </a:r>
          </a:p>
          <a:p>
            <a:pPr eaLnBrk="1" hangingPunct="1">
              <a:spcBef>
                <a:spcPct val="0"/>
              </a:spcBef>
              <a:buClrTx/>
              <a:buFontTx/>
              <a:buNone/>
            </a:pPr>
            <a:r>
              <a:rPr lang="en-US" baseline="0" dirty="0" smtClean="0">
                <a:latin typeface="Calibri" charset="0"/>
                <a:cs typeface="ＭＳ Ｐゴシック" charset="0"/>
              </a:rPr>
              <a:t>How many prosperity points does the province earn? 0</a:t>
            </a:r>
          </a:p>
          <a:p>
            <a:pPr eaLnBrk="1" hangingPunct="1">
              <a:spcBef>
                <a:spcPct val="0"/>
              </a:spcBef>
              <a:buClrTx/>
              <a:buFontTx/>
              <a:buNone/>
            </a:pPr>
            <a:r>
              <a:rPr lang="en-US" baseline="0" dirty="0" smtClean="0">
                <a:latin typeface="Calibri" charset="0"/>
                <a:cs typeface="ＭＳ Ｐゴシック" charset="0"/>
              </a:rPr>
              <a:t>Each time you need protection and don</a:t>
            </a:r>
            <a:r>
              <a:rPr lang="fr-FR" baseline="0" dirty="0" smtClean="0">
                <a:latin typeface="Calibri" charset="0"/>
                <a:cs typeface="ＭＳ Ｐゴシック" charset="0"/>
              </a:rPr>
              <a:t>’</a:t>
            </a:r>
            <a:r>
              <a:rPr lang="en-US" baseline="0" dirty="0" smtClean="0">
                <a:latin typeface="Calibri" charset="0"/>
                <a:cs typeface="ＭＳ Ｐゴシック" charset="0"/>
              </a:rPr>
              <a:t>t have it, it means another crisis. </a:t>
            </a:r>
            <a:endParaRPr lang="en-US" dirty="0">
              <a:latin typeface="Calibri"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1A58C6B0-554A-614D-BC28-2B4557006273}" type="slidenum">
              <a:rPr lang="en-US"/>
              <a:pPr/>
              <a:t>27</a:t>
            </a:fld>
            <a:endParaRPr lang="en-US"/>
          </a:p>
        </p:txBody>
      </p:sp>
      <p:sp>
        <p:nvSpPr>
          <p:cNvPr id="5324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3250" name="Text Box 2"/>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a:spcBef>
                <a:spcPts val="476"/>
              </a:spcBef>
              <a:buClrTx/>
            </a:pPr>
            <a:endParaRPr lang="en-US" dirty="0">
              <a:latin typeface="Calibri"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28</a:t>
            </a:fld>
            <a:endParaRPr lang="en-US"/>
          </a:p>
        </p:txBody>
      </p:sp>
    </p:spTree>
    <p:extLst>
      <p:ext uri="{BB962C8B-B14F-4D97-AF65-F5344CB8AC3E}">
        <p14:creationId xmlns:p14="http://schemas.microsoft.com/office/powerpoint/2010/main" val="320308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92118021-5533-E84A-B890-B8280A5E4FF7}" type="slidenum">
              <a:rPr lang="en-US"/>
              <a:pPr/>
              <a:t>29</a:t>
            </a:fld>
            <a:endParaRPr lang="en-US"/>
          </a:p>
        </p:txBody>
      </p:sp>
      <p:sp>
        <p:nvSpPr>
          <p:cNvPr id="56321"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6322"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Your dice represent the known historical probability</a:t>
            </a:r>
            <a:r>
              <a:rPr lang="en-US" baseline="0" dirty="0" smtClean="0"/>
              <a:t> of rainfall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3</a:t>
            </a:fld>
            <a:endParaRPr lang="en-US"/>
          </a:p>
        </p:txBody>
      </p:sp>
    </p:spTree>
    <p:extLst>
      <p:ext uri="{BB962C8B-B14F-4D97-AF65-F5344CB8AC3E}">
        <p14:creationId xmlns:p14="http://schemas.microsoft.com/office/powerpoint/2010/main" val="156321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CE338AE1-BBF3-054B-815A-F7EC514FE0DF}" type="slidenum">
              <a:rPr lang="en-US"/>
              <a:pPr/>
              <a:t>30</a:t>
            </a:fld>
            <a:endParaRPr lang="en-US"/>
          </a:p>
        </p:txBody>
      </p:sp>
      <p:sp>
        <p:nvSpPr>
          <p:cNvPr id="61441"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42"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Let’s start Decade 2…</a:t>
            </a:r>
          </a:p>
          <a:p>
            <a:r>
              <a:rPr lang="en-US" dirty="0" smtClean="0"/>
              <a:t>I have just heard from the World Bank</a:t>
            </a:r>
            <a:r>
              <a:rPr lang="en-US" baseline="0" dirty="0" smtClean="0"/>
              <a:t> that they are promoting something called a “robust” option. </a:t>
            </a:r>
          </a:p>
          <a:p>
            <a:r>
              <a:rPr lang="en-US" baseline="0" dirty="0" smtClean="0"/>
              <a:t>In this game, the robust option earns you prosperity points no matter what the rain does, but it costs all 10 beans.</a:t>
            </a:r>
          </a:p>
          <a:p>
            <a:r>
              <a:rPr lang="en-US" baseline="0" dirty="0" smtClean="0"/>
              <a:t>But… we’re not sure how many prosperity points it gives. We have to do some market research.</a:t>
            </a:r>
          </a:p>
          <a:p>
            <a:r>
              <a:rPr lang="en-US" baseline="0" dirty="0" smtClean="0"/>
              <a:t>How many prosperity points would this option have to give you in order for you to buy it for 10 beans? Who would buy it if it guaranteed 1..2….3…? (3min to decide then too late) </a:t>
            </a:r>
          </a:p>
          <a:p>
            <a:r>
              <a:rPr lang="en-US" baseline="0" dirty="0" smtClean="0"/>
              <a:t>Ok, it is being offered for 10 beans…and it will give X prosperity points.</a:t>
            </a:r>
          </a:p>
          <a:p>
            <a:endParaRPr lang="en-US" baseline="0" dirty="0" smtClean="0"/>
          </a:p>
          <a:p>
            <a:r>
              <a:rPr lang="en-US" baseline="0" dirty="0" smtClean="0"/>
              <a:t>This is an investment that will improve prosperity, no matter what kind of precipitation.</a:t>
            </a:r>
          </a:p>
          <a:p>
            <a:r>
              <a:rPr lang="en-US" baseline="0" dirty="0" smtClean="0"/>
              <a:t>For example, if we have built canals, it would be a smart idea to invest in keeping them free of garbage, regardless of whether we have normal or heavy rains – reduces pollution, keeps the city clean, etc.</a:t>
            </a:r>
          </a:p>
          <a:p>
            <a:endParaRPr lang="en-US" baseline="0" dirty="0" smtClean="0"/>
          </a:p>
          <a:p>
            <a:r>
              <a:rPr lang="en-US" baseline="0" dirty="0" smtClean="0"/>
              <a:t>Please roll 2 times only – then STOP</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6595BD65-6CBD-DF46-93F1-1E1704EDC27C}" type="slidenum">
              <a:rPr lang="en-US"/>
              <a:pPr/>
              <a:t>31</a:t>
            </a:fld>
            <a:endParaRPr lang="en-US"/>
          </a:p>
        </p:txBody>
      </p:sp>
      <p:sp>
        <p:nvSpPr>
          <p:cNvPr id="63489"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3490"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Decade 2, after 2 Rolls….</a:t>
            </a:r>
          </a:p>
          <a:p>
            <a:r>
              <a:rPr lang="en-US" dirty="0" smtClean="0"/>
              <a:t>Have</a:t>
            </a:r>
            <a:r>
              <a:rPr lang="en-US" baseline="0" dirty="0" smtClean="0"/>
              <a:t> you heard about climate change? Now with our new dice, 6, 7, 8 are all floods…</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799013" cy="3598862"/>
          </a:xfrm>
        </p:spPr>
      </p:sp>
      <p:sp>
        <p:nvSpPr>
          <p:cNvPr id="3" name="Notes Placeholder 2"/>
          <p:cNvSpPr>
            <a:spLocks noGrp="1"/>
          </p:cNvSpPr>
          <p:nvPr>
            <p:ph type="body" idx="1"/>
          </p:nvPr>
        </p:nvSpPr>
        <p:spPr/>
        <p:txBody>
          <a:bodyPr/>
          <a:lstStyle/>
          <a:p>
            <a:r>
              <a:rPr lang="en-US" dirty="0" smtClean="0"/>
              <a:t>Start of Decade 4</a:t>
            </a:r>
          </a:p>
          <a:p>
            <a:r>
              <a:rPr lang="en-US" dirty="0" smtClean="0"/>
              <a:t>If you think the most likely</a:t>
            </a:r>
            <a:r>
              <a:rPr lang="en-US" baseline="0" dirty="0" smtClean="0"/>
              <a:t> outcome is flood, move to one end of the room. If you think the most likely outcome is drought, move to the other end of the room. (</a:t>
            </a:r>
            <a:r>
              <a:rPr lang="en-US" dirty="0" smtClean="0"/>
              <a:t>Estimate probabilities in a line)</a:t>
            </a:r>
            <a:endParaRPr lang="en-US" dirty="0"/>
          </a:p>
        </p:txBody>
      </p:sp>
      <p:sp>
        <p:nvSpPr>
          <p:cNvPr id="4" name="Slide Number Placeholder 3"/>
          <p:cNvSpPr>
            <a:spLocks noGrp="1"/>
          </p:cNvSpPr>
          <p:nvPr>
            <p:ph type="sldNum" idx="10"/>
          </p:nvPr>
        </p:nvSpPr>
        <p:spPr/>
        <p:txBody>
          <a:bodyPr/>
          <a:lstStyle/>
          <a:p>
            <a:fld id="{A07BA166-6160-8348-9019-D2F08714AB6E}" type="slidenum">
              <a:rPr lang="en-US" smtClean="0"/>
              <a:pPr/>
              <a:t>32</a:t>
            </a:fld>
            <a:endParaRPr lang="en-US"/>
          </a:p>
        </p:txBody>
      </p:sp>
    </p:spTree>
    <p:extLst>
      <p:ext uri="{BB962C8B-B14F-4D97-AF65-F5344CB8AC3E}">
        <p14:creationId xmlns:p14="http://schemas.microsoft.com/office/powerpoint/2010/main" val="1353175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20F6FDA2-9C76-DB49-892F-2AC2917C8BEB}" type="slidenum">
              <a:rPr lang="en-US"/>
              <a:pPr/>
              <a:t>33</a:t>
            </a:fld>
            <a:endParaRPr lang="en-US"/>
          </a:p>
        </p:txBody>
      </p:sp>
      <p:sp>
        <p:nvSpPr>
          <p:cNvPr id="49153" name="Text Box 1"/>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Grp="1" noChangeArrowheads="1"/>
          </p:cNvSpPr>
          <p:nvPr>
            <p:ph type="body" idx="1"/>
          </p:nvPr>
        </p:nvSpPr>
        <p:spPr bwMode="auto">
          <a:xfrm>
            <a:off x="731520" y="4560570"/>
            <a:ext cx="5852160" cy="43205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Then return and make investments. Once</a:t>
            </a:r>
            <a:r>
              <a:rPr lang="en-US" baseline="0" dirty="0" smtClean="0"/>
              <a:t> they have made investments, then inform them that we will not be throwing </a:t>
            </a:r>
            <a:r>
              <a:rPr lang="en-US" baseline="0" smtClean="0"/>
              <a:t>the cone.</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60889F63-FF81-BC4B-8C6C-BB6CDDB1AF19}" type="slidenum">
              <a:rPr lang="en-US"/>
              <a:pPr/>
              <a:t>34</a:t>
            </a:fld>
            <a:endParaRPr lang="en-US"/>
          </a:p>
        </p:txBody>
      </p:sp>
      <p:sp>
        <p:nvSpPr>
          <p:cNvPr id="7065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32F36A04-8F7C-3F4E-A237-05CB5434D725}" type="slidenum">
              <a:rPr lang="en-US" sz="1200">
                <a:latin typeface="Arial" charset="0"/>
              </a:rPr>
              <a:pPr algn="r">
                <a:buClrTx/>
                <a:buFontTx/>
                <a:buNone/>
              </a:pPr>
              <a:t>34</a:t>
            </a:fld>
            <a:endParaRPr lang="en-US" sz="1200">
              <a:latin typeface="Arial" charset="0"/>
            </a:endParaRPr>
          </a:p>
        </p:txBody>
      </p:sp>
      <p:sp>
        <p:nvSpPr>
          <p:cNvPr id="7065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7065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a:spcBef>
                <a:spcPts val="476"/>
              </a:spcBef>
            </a:pPr>
            <a:endParaRPr lang="es-PE" dirty="0">
              <a:latin typeface="Calibri"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35</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8688" tIns="51317" rIns="98688" bIns="51317"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35</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1257300" y="720725"/>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501333" eaLnBrk="1" hangingPunct="1">
              <a:spcBef>
                <a:spcPct val="0"/>
              </a:spcBef>
              <a:buClrTx/>
              <a:tabLst>
                <a:tab pos="0" algn="l"/>
                <a:tab pos="501333" algn="l"/>
                <a:tab pos="1002667" algn="l"/>
                <a:tab pos="1504000" algn="l"/>
                <a:tab pos="2005333" algn="l"/>
                <a:tab pos="2506668" algn="l"/>
                <a:tab pos="3008001" algn="l"/>
                <a:tab pos="3509334" algn="l"/>
                <a:tab pos="4010668" algn="l"/>
                <a:tab pos="4512001" algn="l"/>
                <a:tab pos="5013334" algn="l"/>
                <a:tab pos="5514667" algn="l"/>
                <a:tab pos="6016001" algn="l"/>
                <a:tab pos="6517335" algn="l"/>
                <a:tab pos="7018668" algn="l"/>
                <a:tab pos="7520002" algn="l"/>
                <a:tab pos="8021335" algn="l"/>
                <a:tab pos="8522668" algn="l"/>
                <a:tab pos="9024002" algn="l"/>
                <a:tab pos="9525335" algn="l"/>
                <a:tab pos="10026668" algn="l"/>
              </a:tabLst>
              <a:defRPr/>
            </a:pPr>
            <a:endParaRPr lang="en-US" dirty="0">
              <a:latin typeface="Calibri" charset="0"/>
              <a:cs typeface="ＭＳ Ｐゴシック"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36</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8688" tIns="51317" rIns="98688" bIns="51317"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36</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1257300" y="720725"/>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501333" eaLnBrk="1" hangingPunct="1">
              <a:spcBef>
                <a:spcPct val="0"/>
              </a:spcBef>
              <a:buClrTx/>
              <a:tabLst>
                <a:tab pos="0" algn="l"/>
                <a:tab pos="501333" algn="l"/>
                <a:tab pos="1002667" algn="l"/>
                <a:tab pos="1504000" algn="l"/>
                <a:tab pos="2005333" algn="l"/>
                <a:tab pos="2506668" algn="l"/>
                <a:tab pos="3008001" algn="l"/>
                <a:tab pos="3509334" algn="l"/>
                <a:tab pos="4010668" algn="l"/>
                <a:tab pos="4512001" algn="l"/>
                <a:tab pos="5013334" algn="l"/>
                <a:tab pos="5514667" algn="l"/>
                <a:tab pos="6016001" algn="l"/>
                <a:tab pos="6517335" algn="l"/>
                <a:tab pos="7018668" algn="l"/>
                <a:tab pos="7520002" algn="l"/>
                <a:tab pos="8021335" algn="l"/>
                <a:tab pos="8522668" algn="l"/>
                <a:tab pos="9024002" algn="l"/>
                <a:tab pos="9525335" algn="l"/>
                <a:tab pos="10026668" algn="l"/>
              </a:tabLst>
              <a:defRPr/>
            </a:pPr>
            <a:endParaRPr lang="en-US" dirty="0">
              <a:latin typeface="Calibri" charset="0"/>
              <a:cs typeface="ＭＳ Ｐゴシック"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37</a:t>
            </a:fld>
            <a:endParaRPr lang="en-US"/>
          </a:p>
        </p:txBody>
      </p:sp>
    </p:spTree>
    <p:extLst>
      <p:ext uri="{BB962C8B-B14F-4D97-AF65-F5344CB8AC3E}">
        <p14:creationId xmlns:p14="http://schemas.microsoft.com/office/powerpoint/2010/main" val="37895661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38</a:t>
            </a:fld>
            <a:endParaRPr lang="en-US"/>
          </a:p>
        </p:txBody>
      </p:sp>
    </p:spTree>
    <p:extLst>
      <p:ext uri="{BB962C8B-B14F-4D97-AF65-F5344CB8AC3E}">
        <p14:creationId xmlns:p14="http://schemas.microsoft.com/office/powerpoint/2010/main" val="1610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4</a:t>
            </a:fld>
            <a:endParaRPr lang="en-US"/>
          </a:p>
        </p:txBody>
      </p:sp>
    </p:spTree>
    <p:extLst>
      <p:ext uri="{BB962C8B-B14F-4D97-AF65-F5344CB8AC3E}">
        <p14:creationId xmlns:p14="http://schemas.microsoft.com/office/powerpoint/2010/main" val="1752117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5</a:t>
            </a:fld>
            <a:endParaRPr lang="en-US"/>
          </a:p>
        </p:txBody>
      </p:sp>
    </p:spTree>
    <p:extLst>
      <p:ext uri="{BB962C8B-B14F-4D97-AF65-F5344CB8AC3E}">
        <p14:creationId xmlns:p14="http://schemas.microsoft.com/office/powerpoint/2010/main" val="1178784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0A52F777-97DD-084E-9E19-56C26C6A8B3E}" type="slidenum">
              <a:rPr lang="en-US"/>
              <a:pPr/>
              <a:t>6</a:t>
            </a:fld>
            <a:endParaRPr lang="en-US"/>
          </a:p>
        </p:txBody>
      </p:sp>
      <p:sp>
        <p:nvSpPr>
          <p:cNvPr id="54273"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27AD2E5D-60D7-FD46-B754-FCFFC02CD7B5}" type="slidenum">
              <a:rPr lang="en-US" sz="1200">
                <a:latin typeface="Arial" charset="0"/>
              </a:rPr>
              <a:pPr algn="r">
                <a:buClrTx/>
                <a:buFontTx/>
                <a:buNone/>
              </a:pPr>
              <a:t>6</a:t>
            </a:fld>
            <a:endParaRPr lang="en-US" sz="1200">
              <a:latin typeface="Arial" charset="0"/>
            </a:endParaRPr>
          </a:p>
        </p:txBody>
      </p:sp>
      <p:sp>
        <p:nvSpPr>
          <p:cNvPr id="54274"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4275"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483265" eaLnBrk="1" hangingPunct="1">
              <a:spcBef>
                <a:spcPct val="0"/>
              </a:spcBef>
              <a:buClrTx/>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a:pPr>
            <a:r>
              <a:rPr lang="en-US" dirty="0" smtClean="0">
                <a:latin typeface="Calibri" charset="0"/>
                <a:cs typeface="ＭＳ Ｐゴシック" charset="0"/>
              </a:rPr>
              <a:t>Game is a </a:t>
            </a:r>
            <a:r>
              <a:rPr lang="en-US" u="sng" dirty="0" smtClean="0">
                <a:latin typeface="Calibri" charset="0"/>
                <a:cs typeface="ＭＳ Ｐゴシック" charset="0"/>
              </a:rPr>
              <a:t>system</a:t>
            </a:r>
            <a:r>
              <a:rPr lang="en-US" dirty="0" smtClean="0">
                <a:latin typeface="Calibri" charset="0"/>
                <a:cs typeface="ＭＳ Ｐゴシック" charset="0"/>
              </a:rPr>
              <a:t> that models complex dynamics of the real world. Players’ decisions  give inputs to the system. Input + external factors (like rains) determine the consequences.</a:t>
            </a:r>
          </a:p>
          <a:p>
            <a:pPr eaLnBrk="1" hangingPunct="1">
              <a:spcBef>
                <a:spcPct val="0"/>
              </a:spcBef>
              <a:buClrTx/>
              <a:buFontTx/>
              <a:buNone/>
            </a:pPr>
            <a:r>
              <a:rPr lang="en-US" dirty="0" smtClean="0">
                <a:latin typeface="Calibri" charset="0"/>
                <a:cs typeface="ＭＳ Ｐゴシック" charset="0"/>
              </a:rPr>
              <a:t>Each person </a:t>
            </a:r>
            <a:r>
              <a:rPr lang="en-US" baseline="0" dirty="0" smtClean="0">
                <a:latin typeface="Calibri" charset="0"/>
                <a:cs typeface="ＭＳ Ｐゴシック" charset="0"/>
              </a:rPr>
              <a:t>has a provincial board and each table has a national board game</a:t>
            </a:r>
          </a:p>
          <a:p>
            <a:pPr eaLnBrk="1" hangingPunct="1">
              <a:spcBef>
                <a:spcPct val="0"/>
              </a:spcBef>
              <a:buClrTx/>
              <a:buFontTx/>
              <a:buNone/>
            </a:pPr>
            <a:r>
              <a:rPr lang="en-US" baseline="0" dirty="0" smtClean="0">
                <a:latin typeface="Calibri" charset="0"/>
                <a:cs typeface="ＭＳ Ｐゴシック" charset="0"/>
              </a:rPr>
              <a:t>Game rules…</a:t>
            </a:r>
            <a:endParaRPr lang="en-US" dirty="0">
              <a:latin typeface="Calibri"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7</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8688" tIns="51317" rIns="98688" bIns="51317"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7</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1257300" y="720725"/>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501333" eaLnBrk="1" hangingPunct="1">
              <a:spcBef>
                <a:spcPct val="0"/>
              </a:spcBef>
              <a:buClrTx/>
              <a:tabLst>
                <a:tab pos="0" algn="l"/>
                <a:tab pos="501333" algn="l"/>
                <a:tab pos="1002667" algn="l"/>
                <a:tab pos="1504000" algn="l"/>
                <a:tab pos="2005333" algn="l"/>
                <a:tab pos="2506668" algn="l"/>
                <a:tab pos="3008001" algn="l"/>
                <a:tab pos="3509334" algn="l"/>
                <a:tab pos="4010668" algn="l"/>
                <a:tab pos="4512001" algn="l"/>
                <a:tab pos="5013334" algn="l"/>
                <a:tab pos="5514667" algn="l"/>
                <a:tab pos="6016001" algn="l"/>
                <a:tab pos="6517335" algn="l"/>
                <a:tab pos="7018668" algn="l"/>
                <a:tab pos="7520002" algn="l"/>
                <a:tab pos="8021335" algn="l"/>
                <a:tab pos="8522668" algn="l"/>
                <a:tab pos="9024002" algn="l"/>
                <a:tab pos="9525335" algn="l"/>
                <a:tab pos="10026668" algn="l"/>
              </a:tabLst>
              <a:defRPr/>
            </a:pPr>
            <a:endParaRPr lang="en-US" dirty="0">
              <a:latin typeface="Calibri"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8</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8</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As</a:t>
            </a:r>
            <a:r>
              <a:rPr lang="en-US" baseline="0" dirty="0" smtClean="0">
                <a:latin typeface="Calibri" charset="0"/>
                <a:cs typeface="ＭＳ Ｐゴシック" charset="0"/>
              </a:rPr>
              <a:t> governors of the province, you have a budget of 10 beans.</a:t>
            </a:r>
          </a:p>
          <a:p>
            <a:pPr eaLnBrk="1" hangingPunct="1">
              <a:spcBef>
                <a:spcPct val="0"/>
              </a:spcBef>
              <a:buClrTx/>
              <a:buFontTx/>
              <a:buNone/>
            </a:pPr>
            <a:r>
              <a:rPr lang="en-US" baseline="0" dirty="0" smtClean="0">
                <a:latin typeface="Calibri" charset="0"/>
                <a:cs typeface="ＭＳ Ｐゴシック" charset="0"/>
              </a:rPr>
              <a:t>Brown beans are provincial budgets</a:t>
            </a:r>
          </a:p>
          <a:p>
            <a:pPr eaLnBrk="1" hangingPunct="1">
              <a:spcBef>
                <a:spcPct val="0"/>
              </a:spcBef>
              <a:buClrTx/>
              <a:buFontTx/>
              <a:buNone/>
            </a:pPr>
            <a:r>
              <a:rPr lang="en-US" baseline="0" dirty="0" smtClean="0">
                <a:latin typeface="Calibri" charset="0"/>
                <a:cs typeface="ＭＳ Ｐゴシック" charset="0"/>
              </a:rPr>
              <a:t>White beans are national budget</a:t>
            </a:r>
          </a:p>
          <a:p>
            <a:pPr eaLnBrk="1" hangingPunct="1">
              <a:spcBef>
                <a:spcPct val="0"/>
              </a:spcBef>
              <a:buClrTx/>
              <a:buFontTx/>
              <a:buNone/>
            </a:pPr>
            <a:r>
              <a:rPr lang="en-US" baseline="0" dirty="0" smtClean="0">
                <a:latin typeface="Calibri" charset="0"/>
                <a:cs typeface="ＭＳ Ｐゴシック" charset="0"/>
              </a:rPr>
              <a:t>Your goal is to allocate your bean budget to increase prosperity.</a:t>
            </a:r>
          </a:p>
          <a:p>
            <a:pPr defTabSz="423630" eaLnBrk="1" hangingPunct="1">
              <a:spcBef>
                <a:spcPct val="0"/>
              </a:spcBef>
              <a:buClrTx/>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a:pPr>
            <a:r>
              <a:rPr lang="en-US" b="1" baseline="0" dirty="0" smtClean="0">
                <a:latin typeface="Calibri" charset="0"/>
                <a:cs typeface="ＭＳ Ｐゴシック" charset="0"/>
              </a:rPr>
              <a:t>Discussion: What is meant by prosperity?</a:t>
            </a:r>
          </a:p>
          <a:p>
            <a:pPr eaLnBrk="1" hangingPunct="1">
              <a:spcBef>
                <a:spcPct val="0"/>
              </a:spcBef>
              <a:buClrTx/>
              <a:buFontTx/>
              <a:buNone/>
            </a:pPr>
            <a:r>
              <a:rPr lang="en-US" baseline="0" dirty="0" smtClean="0">
                <a:latin typeface="Calibri" charset="0"/>
                <a:cs typeface="ＭＳ Ｐゴシック" charset="0"/>
              </a:rPr>
              <a:t>Some of your budget will go to investments in development that lead to prosperity.</a:t>
            </a:r>
          </a:p>
          <a:p>
            <a:pPr defTabSz="423630" eaLnBrk="1" hangingPunct="1">
              <a:spcBef>
                <a:spcPct val="0"/>
              </a:spcBef>
              <a:buClrTx/>
              <a:tabLst>
                <a:tab pos="0" algn="l"/>
                <a:tab pos="483265" algn="l"/>
                <a:tab pos="966529" algn="l"/>
                <a:tab pos="1449793" algn="l"/>
                <a:tab pos="1933057" algn="l"/>
                <a:tab pos="2416322" algn="l"/>
                <a:tab pos="2899586" algn="l"/>
                <a:tab pos="3382851" algn="l"/>
                <a:tab pos="3866115" algn="l"/>
                <a:tab pos="4349379" algn="l"/>
                <a:tab pos="4832644" algn="l"/>
                <a:tab pos="5315908" algn="l"/>
                <a:tab pos="5799173" algn="l"/>
                <a:tab pos="6282436" algn="l"/>
                <a:tab pos="6765701" algn="l"/>
                <a:tab pos="7248966" algn="l"/>
                <a:tab pos="7732230" algn="l"/>
                <a:tab pos="8215495" algn="l"/>
                <a:tab pos="8698758" algn="l"/>
                <a:tab pos="9182023" algn="l"/>
                <a:tab pos="9665288" algn="l"/>
              </a:tabLst>
              <a:defRPr/>
            </a:pPr>
            <a:r>
              <a:rPr lang="en-US" b="1" baseline="0" dirty="0" smtClean="0">
                <a:latin typeface="Calibri" charset="0"/>
                <a:cs typeface="ＭＳ Ｐゴシック" charset="0"/>
              </a:rPr>
              <a:t>Discussion: What investments might help lead to prosperity?</a:t>
            </a:r>
          </a:p>
          <a:p>
            <a:pPr eaLnBrk="1" hangingPunct="1">
              <a:spcBef>
                <a:spcPct val="0"/>
              </a:spcBef>
              <a:buClrTx/>
              <a:buFontTx/>
              <a:buNone/>
            </a:pPr>
            <a:r>
              <a:rPr lang="en-US" baseline="0" dirty="0" smtClean="0">
                <a:latin typeface="Calibri" charset="0"/>
                <a:cs typeface="ＭＳ Ｐゴシック" charset="0"/>
              </a:rPr>
              <a:t>But, our investments are threatened by disasters</a:t>
            </a:r>
          </a:p>
          <a:p>
            <a:pPr eaLnBrk="1" hangingPunct="1">
              <a:spcBef>
                <a:spcPct val="0"/>
              </a:spcBef>
              <a:buClrTx/>
              <a:buFontTx/>
              <a:buNone/>
            </a:pPr>
            <a:r>
              <a:rPr lang="en-US" dirty="0" smtClean="0">
                <a:latin typeface="Calibri" charset="0"/>
                <a:cs typeface="ＭＳ Ｐゴシック" charset="0"/>
              </a:rPr>
              <a:t>So, in order for our development investments</a:t>
            </a:r>
            <a:r>
              <a:rPr lang="en-US" baseline="0" dirty="0" smtClean="0">
                <a:latin typeface="Calibri" charset="0"/>
                <a:cs typeface="ＭＳ Ｐゴシック" charset="0"/>
              </a:rPr>
              <a:t> to lead to prosperity, or to turn into prosperity points, we have to protect against disasters as well – droughts and floods.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9</a:t>
            </a:fld>
            <a:endParaRPr lang="en-US"/>
          </a:p>
        </p:txBody>
      </p:sp>
      <p:sp>
        <p:nvSpPr>
          <p:cNvPr id="39937" name="Text Box 1"/>
          <p:cNvSpPr txBox="1">
            <a:spLocks noChangeArrowheads="1"/>
          </p:cNvSpPr>
          <p:nvPr/>
        </p:nvSpPr>
        <p:spPr bwMode="auto">
          <a:xfrm>
            <a:off x="4143587" y="9119474"/>
            <a:ext cx="3169920" cy="480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1" tIns="49468" rIns="95131" bIns="49468"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9</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257300" y="719138"/>
            <a:ext cx="4800600" cy="36004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31520" y="4560570"/>
            <a:ext cx="5852160" cy="432054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baseline="0" dirty="0" smtClean="0">
                <a:latin typeface="Calibri" charset="0"/>
                <a:cs typeface="ＭＳ Ｐゴシック" charset="0"/>
              </a:rPr>
              <a:t>Lets take one of our investments out of prosperity and put it into drought protection.</a:t>
            </a:r>
          </a:p>
          <a:p>
            <a:pPr eaLnBrk="1" hangingPunct="1">
              <a:spcBef>
                <a:spcPct val="0"/>
              </a:spcBef>
              <a:buClrTx/>
              <a:buFontTx/>
              <a:buNone/>
            </a:pPr>
            <a:r>
              <a:rPr lang="en-US" baseline="0" dirty="0" smtClean="0">
                <a:latin typeface="Calibri" charset="0"/>
                <a:cs typeface="ＭＳ Ｐゴシック" charset="0"/>
              </a:rPr>
              <a:t>This means we can at most get 9 prosperity points, because only 9 beans are invested in development</a:t>
            </a:r>
            <a:endParaRPr lang="en-US" dirty="0">
              <a:latin typeface="Calibri"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732" y="2130529"/>
            <a:ext cx="7772536" cy="1469778"/>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464" y="3886776"/>
            <a:ext cx="6401072" cy="1751929"/>
          </a:xfrm>
        </p:spPr>
        <p:txBody>
          <a:bodyPr/>
          <a:lstStyle>
            <a:lvl1pPr marL="0" indent="0" algn="ctr">
              <a:buNone/>
              <a:defRPr/>
            </a:lvl1pPr>
            <a:lvl2pPr marL="400782" indent="0" algn="ctr">
              <a:buNone/>
              <a:defRPr/>
            </a:lvl2pPr>
            <a:lvl3pPr marL="801563" indent="0" algn="ctr">
              <a:buNone/>
              <a:defRPr/>
            </a:lvl3pPr>
            <a:lvl4pPr marL="1202345" indent="0" algn="ctr">
              <a:buNone/>
              <a:defRPr/>
            </a:lvl4pPr>
            <a:lvl5pPr marL="1603126" indent="0" algn="ctr">
              <a:buNone/>
              <a:defRPr/>
            </a:lvl5pPr>
            <a:lvl6pPr marL="2003908" indent="0" algn="ctr">
              <a:buNone/>
              <a:defRPr/>
            </a:lvl6pPr>
            <a:lvl7pPr marL="2404689" indent="0" algn="ctr">
              <a:buNone/>
              <a:defRPr/>
            </a:lvl7pPr>
            <a:lvl8pPr marL="2805471" indent="0" algn="ctr">
              <a:buNone/>
              <a:defRPr/>
            </a:lvl8pPr>
            <a:lvl9pPr marL="3206252"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63DF0B76-A7B2-BC4C-81F7-DEA11A7B1EB2}" type="slidenum">
              <a:rPr lang="en-US"/>
              <a:pPr/>
              <a:t>‹#›</a:t>
            </a:fld>
            <a:endParaRPr lang="en-US"/>
          </a:p>
        </p:txBody>
      </p:sp>
    </p:spTree>
    <p:extLst>
      <p:ext uri="{BB962C8B-B14F-4D97-AF65-F5344CB8AC3E}">
        <p14:creationId xmlns:p14="http://schemas.microsoft.com/office/powerpoint/2010/main" val="2609055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6B15A18A-456F-CD48-9192-B2000201C3E5}" type="slidenum">
              <a:rPr lang="en-US"/>
              <a:pPr/>
              <a:t>‹#›</a:t>
            </a:fld>
            <a:endParaRPr lang="en-US"/>
          </a:p>
        </p:txBody>
      </p:sp>
    </p:spTree>
    <p:extLst>
      <p:ext uri="{BB962C8B-B14F-4D97-AF65-F5344CB8AC3E}">
        <p14:creationId xmlns:p14="http://schemas.microsoft.com/office/powerpoint/2010/main" val="1395080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92051" y="440502"/>
            <a:ext cx="1918692" cy="49318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901" y="440502"/>
            <a:ext cx="5629793" cy="49318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E4868A7F-904E-064B-8371-7ABA5713AB16}" type="slidenum">
              <a:rPr lang="en-US"/>
              <a:pPr/>
              <a:t>‹#›</a:t>
            </a:fld>
            <a:endParaRPr lang="en-US"/>
          </a:p>
        </p:txBody>
      </p:sp>
    </p:spTree>
    <p:extLst>
      <p:ext uri="{BB962C8B-B14F-4D97-AF65-F5344CB8AC3E}">
        <p14:creationId xmlns:p14="http://schemas.microsoft.com/office/powerpoint/2010/main" val="881579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31901" y="440501"/>
            <a:ext cx="7678841" cy="1297032"/>
          </a:xfrm>
        </p:spPr>
        <p:txBody>
          <a:bodyPr/>
          <a:lstStyle/>
          <a:p>
            <a:r>
              <a:rPr lang="en-US" smtClean="0"/>
              <a:t>Click to edit Master title style</a:t>
            </a:r>
            <a:endParaRPr lang="en-US"/>
          </a:p>
        </p:txBody>
      </p:sp>
      <p:sp>
        <p:nvSpPr>
          <p:cNvPr id="3" name="Date Placeholder 2"/>
          <p:cNvSpPr>
            <a:spLocks noGrp="1"/>
          </p:cNvSpPr>
          <p:nvPr>
            <p:ph type="dt" idx="10"/>
          </p:nvPr>
        </p:nvSpPr>
        <p:spPr>
          <a:xfrm>
            <a:off x="730543" y="6036020"/>
            <a:ext cx="1989302" cy="414589"/>
          </a:xfrm>
        </p:spPr>
        <p:txBody>
          <a:bodyPr/>
          <a:lstStyle>
            <a:lvl1pPr>
              <a:defRPr/>
            </a:lvl1pPr>
          </a:lstStyle>
          <a:p>
            <a:endParaRPr lang="en-US"/>
          </a:p>
        </p:txBody>
      </p:sp>
      <p:sp>
        <p:nvSpPr>
          <p:cNvPr id="4" name="Slide Number Placeholder 3"/>
          <p:cNvSpPr>
            <a:spLocks noGrp="1"/>
          </p:cNvSpPr>
          <p:nvPr>
            <p:ph type="sldNum" idx="11"/>
          </p:nvPr>
        </p:nvSpPr>
        <p:spPr>
          <a:xfrm>
            <a:off x="6420082" y="6036020"/>
            <a:ext cx="1989302" cy="414589"/>
          </a:xfrm>
        </p:spPr>
        <p:txBody>
          <a:bodyPr/>
          <a:lstStyle>
            <a:lvl1pPr>
              <a:defRPr/>
            </a:lvl1pPr>
          </a:lstStyle>
          <a:p>
            <a:fld id="{A91547F8-F709-274D-AB23-7A5544F667FC}" type="slidenum">
              <a:rPr lang="en-US"/>
              <a:pPr/>
              <a:t>‹#›</a:t>
            </a:fld>
            <a:endParaRPr lang="en-US"/>
          </a:p>
        </p:txBody>
      </p:sp>
    </p:spTree>
    <p:extLst>
      <p:ext uri="{BB962C8B-B14F-4D97-AF65-F5344CB8AC3E}">
        <p14:creationId xmlns:p14="http://schemas.microsoft.com/office/powerpoint/2010/main" val="961670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EF7A5360-E287-8649-8E0A-1AF32BE0B64F}" type="slidenum">
              <a:rPr lang="en-US"/>
              <a:pPr/>
              <a:t>‹#›</a:t>
            </a:fld>
            <a:endParaRPr lang="en-US"/>
          </a:p>
        </p:txBody>
      </p:sp>
    </p:spTree>
    <p:extLst>
      <p:ext uri="{BB962C8B-B14F-4D97-AF65-F5344CB8AC3E}">
        <p14:creationId xmlns:p14="http://schemas.microsoft.com/office/powerpoint/2010/main" val="2414806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95" y="4406453"/>
            <a:ext cx="7772536" cy="1361811"/>
          </a:xfrm>
        </p:spPr>
        <p:txBody>
          <a:bodyPr anchor="t"/>
          <a:lstStyle>
            <a:lvl1pPr algn="l">
              <a:defRPr sz="3500" b="1" cap="all"/>
            </a:lvl1pPr>
          </a:lstStyle>
          <a:p>
            <a:r>
              <a:rPr lang="en-US" smtClean="0"/>
              <a:t>Click to edit Master title style</a:t>
            </a:r>
            <a:endParaRPr lang="en-US"/>
          </a:p>
        </p:txBody>
      </p:sp>
      <p:sp>
        <p:nvSpPr>
          <p:cNvPr id="3" name="Text Placeholder 2"/>
          <p:cNvSpPr>
            <a:spLocks noGrp="1"/>
          </p:cNvSpPr>
          <p:nvPr>
            <p:ph type="body" idx="1"/>
          </p:nvPr>
        </p:nvSpPr>
        <p:spPr>
          <a:xfrm>
            <a:off x="722395" y="2906445"/>
            <a:ext cx="7772536" cy="1500008"/>
          </a:xfrm>
        </p:spPr>
        <p:txBody>
          <a:bodyPr anchor="b"/>
          <a:lstStyle>
            <a:lvl1pPr marL="0" indent="0">
              <a:buNone/>
              <a:defRPr sz="1800"/>
            </a:lvl1pPr>
            <a:lvl2pPr marL="400782" indent="0">
              <a:buNone/>
              <a:defRPr sz="1600"/>
            </a:lvl2pPr>
            <a:lvl3pPr marL="801563" indent="0">
              <a:buNone/>
              <a:defRPr sz="1400"/>
            </a:lvl3pPr>
            <a:lvl4pPr marL="1202345" indent="0">
              <a:buNone/>
              <a:defRPr sz="1200"/>
            </a:lvl4pPr>
            <a:lvl5pPr marL="1603126" indent="0">
              <a:buNone/>
              <a:defRPr sz="1200"/>
            </a:lvl5pPr>
            <a:lvl6pPr marL="2003908" indent="0">
              <a:buNone/>
              <a:defRPr sz="1200"/>
            </a:lvl6pPr>
            <a:lvl7pPr marL="2404689" indent="0">
              <a:buNone/>
              <a:defRPr sz="1200"/>
            </a:lvl7pPr>
            <a:lvl8pPr marL="2805471" indent="0">
              <a:buNone/>
              <a:defRPr sz="1200"/>
            </a:lvl8pPr>
            <a:lvl9pPr marL="3206252" indent="0">
              <a:buNone/>
              <a:defRPr sz="12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B00A7EDB-9CA9-7440-B2AA-39428741397C}" type="slidenum">
              <a:rPr lang="en-US"/>
              <a:pPr/>
              <a:t>‹#›</a:t>
            </a:fld>
            <a:endParaRPr lang="en-US"/>
          </a:p>
        </p:txBody>
      </p:sp>
    </p:spTree>
    <p:extLst>
      <p:ext uri="{BB962C8B-B14F-4D97-AF65-F5344CB8AC3E}">
        <p14:creationId xmlns:p14="http://schemas.microsoft.com/office/powerpoint/2010/main" val="2178772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901" y="1772083"/>
            <a:ext cx="3773563" cy="3600306"/>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821" y="1772083"/>
            <a:ext cx="3774921" cy="3600306"/>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US"/>
          </a:p>
        </p:txBody>
      </p:sp>
      <p:sp>
        <p:nvSpPr>
          <p:cNvPr id="6" name="Slide Number Placeholder 5"/>
          <p:cNvSpPr>
            <a:spLocks noGrp="1"/>
          </p:cNvSpPr>
          <p:nvPr>
            <p:ph type="sldNum" idx="11"/>
          </p:nvPr>
        </p:nvSpPr>
        <p:spPr/>
        <p:txBody>
          <a:bodyPr/>
          <a:lstStyle>
            <a:lvl1pPr>
              <a:defRPr/>
            </a:lvl1pPr>
          </a:lstStyle>
          <a:p>
            <a:fld id="{E696F249-8EB8-F245-9066-CFB6A1AC61E4}" type="slidenum">
              <a:rPr lang="en-US"/>
              <a:pPr/>
              <a:t>‹#›</a:t>
            </a:fld>
            <a:endParaRPr lang="en-US"/>
          </a:p>
        </p:txBody>
      </p:sp>
    </p:spTree>
    <p:extLst>
      <p:ext uri="{BB962C8B-B14F-4D97-AF65-F5344CB8AC3E}">
        <p14:creationId xmlns:p14="http://schemas.microsoft.com/office/powerpoint/2010/main" val="58471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08" y="274954"/>
            <a:ext cx="8228785"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08" y="1534557"/>
            <a:ext cx="4039709" cy="640599"/>
          </a:xfrm>
        </p:spPr>
        <p:txBody>
          <a:bodyPr anchor="b"/>
          <a:lstStyle>
            <a:lvl1pPr marL="0" indent="0">
              <a:buNone/>
              <a:defRPr sz="2100" b="1"/>
            </a:lvl1pPr>
            <a:lvl2pPr marL="400782" indent="0">
              <a:buNone/>
              <a:defRPr sz="1800" b="1"/>
            </a:lvl2pPr>
            <a:lvl3pPr marL="801563" indent="0">
              <a:buNone/>
              <a:defRPr sz="1600" b="1"/>
            </a:lvl3pPr>
            <a:lvl4pPr marL="1202345" indent="0">
              <a:buNone/>
              <a:defRPr sz="1400" b="1"/>
            </a:lvl4pPr>
            <a:lvl5pPr marL="1603126" indent="0">
              <a:buNone/>
              <a:defRPr sz="1400" b="1"/>
            </a:lvl5pPr>
            <a:lvl6pPr marL="2003908" indent="0">
              <a:buNone/>
              <a:defRPr sz="1400" b="1"/>
            </a:lvl6pPr>
            <a:lvl7pPr marL="2404689" indent="0">
              <a:buNone/>
              <a:defRPr sz="1400" b="1"/>
            </a:lvl7pPr>
            <a:lvl8pPr marL="2805471" indent="0">
              <a:buNone/>
              <a:defRPr sz="1400" b="1"/>
            </a:lvl8pPr>
            <a:lvl9pPr marL="3206252"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608" y="2175156"/>
            <a:ext cx="4039709"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326" y="1534557"/>
            <a:ext cx="4041067" cy="640599"/>
          </a:xfrm>
        </p:spPr>
        <p:txBody>
          <a:bodyPr anchor="b"/>
          <a:lstStyle>
            <a:lvl1pPr marL="0" indent="0">
              <a:buNone/>
              <a:defRPr sz="2100" b="1"/>
            </a:lvl1pPr>
            <a:lvl2pPr marL="400782" indent="0">
              <a:buNone/>
              <a:defRPr sz="1800" b="1"/>
            </a:lvl2pPr>
            <a:lvl3pPr marL="801563" indent="0">
              <a:buNone/>
              <a:defRPr sz="1600" b="1"/>
            </a:lvl3pPr>
            <a:lvl4pPr marL="1202345" indent="0">
              <a:buNone/>
              <a:defRPr sz="1400" b="1"/>
            </a:lvl4pPr>
            <a:lvl5pPr marL="1603126" indent="0">
              <a:buNone/>
              <a:defRPr sz="1400" b="1"/>
            </a:lvl5pPr>
            <a:lvl6pPr marL="2003908" indent="0">
              <a:buNone/>
              <a:defRPr sz="1400" b="1"/>
            </a:lvl6pPr>
            <a:lvl7pPr marL="2404689" indent="0">
              <a:buNone/>
              <a:defRPr sz="1400" b="1"/>
            </a:lvl7pPr>
            <a:lvl8pPr marL="2805471" indent="0">
              <a:buNone/>
              <a:defRPr sz="1400" b="1"/>
            </a:lvl8pPr>
            <a:lvl9pPr marL="3206252"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326" y="2175156"/>
            <a:ext cx="40410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US"/>
          </a:p>
        </p:txBody>
      </p:sp>
      <p:sp>
        <p:nvSpPr>
          <p:cNvPr id="8" name="Slide Number Placeholder 7"/>
          <p:cNvSpPr>
            <a:spLocks noGrp="1"/>
          </p:cNvSpPr>
          <p:nvPr>
            <p:ph type="sldNum" idx="11"/>
          </p:nvPr>
        </p:nvSpPr>
        <p:spPr/>
        <p:txBody>
          <a:bodyPr/>
          <a:lstStyle>
            <a:lvl1pPr>
              <a:defRPr/>
            </a:lvl1pPr>
          </a:lstStyle>
          <a:p>
            <a:fld id="{9CFB9E0B-AC58-4D42-BD1F-A547BD6164E6}" type="slidenum">
              <a:rPr lang="en-US"/>
              <a:pPr/>
              <a:t>‹#›</a:t>
            </a:fld>
            <a:endParaRPr lang="en-US"/>
          </a:p>
        </p:txBody>
      </p:sp>
    </p:spTree>
    <p:extLst>
      <p:ext uri="{BB962C8B-B14F-4D97-AF65-F5344CB8AC3E}">
        <p14:creationId xmlns:p14="http://schemas.microsoft.com/office/powerpoint/2010/main" val="301048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US"/>
          </a:p>
        </p:txBody>
      </p:sp>
      <p:sp>
        <p:nvSpPr>
          <p:cNvPr id="4" name="Slide Number Placeholder 3"/>
          <p:cNvSpPr>
            <a:spLocks noGrp="1"/>
          </p:cNvSpPr>
          <p:nvPr>
            <p:ph type="sldNum" idx="11"/>
          </p:nvPr>
        </p:nvSpPr>
        <p:spPr/>
        <p:txBody>
          <a:bodyPr/>
          <a:lstStyle>
            <a:lvl1pPr>
              <a:defRPr/>
            </a:lvl1pPr>
          </a:lstStyle>
          <a:p>
            <a:fld id="{772FC9ED-1B3F-C645-B2CD-701C9D0DDB26}" type="slidenum">
              <a:rPr lang="en-US"/>
              <a:pPr/>
              <a:t>‹#›</a:t>
            </a:fld>
            <a:endParaRPr lang="en-US"/>
          </a:p>
        </p:txBody>
      </p:sp>
    </p:spTree>
    <p:extLst>
      <p:ext uri="{BB962C8B-B14F-4D97-AF65-F5344CB8AC3E}">
        <p14:creationId xmlns:p14="http://schemas.microsoft.com/office/powerpoint/2010/main" val="238790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US"/>
          </a:p>
        </p:txBody>
      </p:sp>
      <p:sp>
        <p:nvSpPr>
          <p:cNvPr id="3" name="Slide Number Placeholder 2"/>
          <p:cNvSpPr>
            <a:spLocks noGrp="1"/>
          </p:cNvSpPr>
          <p:nvPr>
            <p:ph type="sldNum" idx="11"/>
          </p:nvPr>
        </p:nvSpPr>
        <p:spPr/>
        <p:txBody>
          <a:bodyPr/>
          <a:lstStyle>
            <a:lvl1pPr>
              <a:defRPr/>
            </a:lvl1pPr>
          </a:lstStyle>
          <a:p>
            <a:fld id="{1A11654D-51DE-0944-B8D9-C21CE8534EDC}" type="slidenum">
              <a:rPr lang="en-US"/>
              <a:pPr/>
              <a:t>‹#›</a:t>
            </a:fld>
            <a:endParaRPr lang="en-US"/>
          </a:p>
        </p:txBody>
      </p:sp>
    </p:spTree>
    <p:extLst>
      <p:ext uri="{BB962C8B-B14F-4D97-AF65-F5344CB8AC3E}">
        <p14:creationId xmlns:p14="http://schemas.microsoft.com/office/powerpoint/2010/main" val="1206493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08" y="273514"/>
            <a:ext cx="3007716" cy="1161715"/>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5313" y="273515"/>
            <a:ext cx="5111080"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08" y="1435228"/>
            <a:ext cx="3007716" cy="4691482"/>
          </a:xfrm>
        </p:spPr>
        <p:txBody>
          <a:bodyPr/>
          <a:lstStyle>
            <a:lvl1pPr marL="0" indent="0">
              <a:buNone/>
              <a:defRPr sz="1200"/>
            </a:lvl1pPr>
            <a:lvl2pPr marL="400782" indent="0">
              <a:buNone/>
              <a:defRPr sz="1100"/>
            </a:lvl2pPr>
            <a:lvl3pPr marL="801563" indent="0">
              <a:buNone/>
              <a:defRPr sz="900"/>
            </a:lvl3pPr>
            <a:lvl4pPr marL="1202345" indent="0">
              <a:buNone/>
              <a:defRPr sz="800"/>
            </a:lvl4pPr>
            <a:lvl5pPr marL="1603126" indent="0">
              <a:buNone/>
              <a:defRPr sz="800"/>
            </a:lvl5pPr>
            <a:lvl6pPr marL="2003908" indent="0">
              <a:buNone/>
              <a:defRPr sz="800"/>
            </a:lvl6pPr>
            <a:lvl7pPr marL="2404689" indent="0">
              <a:buNone/>
              <a:defRPr sz="800"/>
            </a:lvl7pPr>
            <a:lvl8pPr marL="2805471" indent="0">
              <a:buNone/>
              <a:defRPr sz="800"/>
            </a:lvl8pPr>
            <a:lvl9pPr marL="3206252" indent="0">
              <a:buNone/>
              <a:defRPr sz="8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Slide Number Placeholder 5"/>
          <p:cNvSpPr>
            <a:spLocks noGrp="1"/>
          </p:cNvSpPr>
          <p:nvPr>
            <p:ph type="sldNum" idx="11"/>
          </p:nvPr>
        </p:nvSpPr>
        <p:spPr/>
        <p:txBody>
          <a:bodyPr/>
          <a:lstStyle>
            <a:lvl1pPr>
              <a:defRPr/>
            </a:lvl1pPr>
          </a:lstStyle>
          <a:p>
            <a:fld id="{7F985E36-734D-3E43-8E73-9249B465D601}" type="slidenum">
              <a:rPr lang="en-US"/>
              <a:pPr/>
              <a:t>‹#›</a:t>
            </a:fld>
            <a:endParaRPr lang="en-US"/>
          </a:p>
        </p:txBody>
      </p:sp>
    </p:spTree>
    <p:extLst>
      <p:ext uri="{BB962C8B-B14F-4D97-AF65-F5344CB8AC3E}">
        <p14:creationId xmlns:p14="http://schemas.microsoft.com/office/powerpoint/2010/main" val="155618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09" y="4800889"/>
            <a:ext cx="5485857" cy="565741"/>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09" y="613247"/>
            <a:ext cx="5485857" cy="4114224"/>
          </a:xfrm>
        </p:spPr>
        <p:txBody>
          <a:bodyPr/>
          <a:lstStyle>
            <a:lvl1pPr marL="0" indent="0">
              <a:buNone/>
              <a:defRPr sz="2800"/>
            </a:lvl1pPr>
            <a:lvl2pPr marL="400782" indent="0">
              <a:buNone/>
              <a:defRPr sz="2500"/>
            </a:lvl2pPr>
            <a:lvl3pPr marL="801563" indent="0">
              <a:buNone/>
              <a:defRPr sz="2100"/>
            </a:lvl3pPr>
            <a:lvl4pPr marL="1202345" indent="0">
              <a:buNone/>
              <a:defRPr sz="1800"/>
            </a:lvl4pPr>
            <a:lvl5pPr marL="1603126" indent="0">
              <a:buNone/>
              <a:defRPr sz="1800"/>
            </a:lvl5pPr>
            <a:lvl6pPr marL="2003908" indent="0">
              <a:buNone/>
              <a:defRPr sz="1800"/>
            </a:lvl6pPr>
            <a:lvl7pPr marL="2404689" indent="0">
              <a:buNone/>
              <a:defRPr sz="1800"/>
            </a:lvl7pPr>
            <a:lvl8pPr marL="2805471" indent="0">
              <a:buNone/>
              <a:defRPr sz="1800"/>
            </a:lvl8pPr>
            <a:lvl9pPr marL="3206252" indent="0">
              <a:buNone/>
              <a:defRPr sz="1800"/>
            </a:lvl9pPr>
          </a:lstStyle>
          <a:p>
            <a:endParaRPr lang="en-US"/>
          </a:p>
        </p:txBody>
      </p:sp>
      <p:sp>
        <p:nvSpPr>
          <p:cNvPr id="4" name="Text Placeholder 3"/>
          <p:cNvSpPr>
            <a:spLocks noGrp="1"/>
          </p:cNvSpPr>
          <p:nvPr>
            <p:ph type="body" sz="half" idx="2"/>
          </p:nvPr>
        </p:nvSpPr>
        <p:spPr>
          <a:xfrm>
            <a:off x="1792409" y="5366630"/>
            <a:ext cx="5485857" cy="806146"/>
          </a:xfrm>
        </p:spPr>
        <p:txBody>
          <a:bodyPr/>
          <a:lstStyle>
            <a:lvl1pPr marL="0" indent="0">
              <a:buNone/>
              <a:defRPr sz="1200"/>
            </a:lvl1pPr>
            <a:lvl2pPr marL="400782" indent="0">
              <a:buNone/>
              <a:defRPr sz="1100"/>
            </a:lvl2pPr>
            <a:lvl3pPr marL="801563" indent="0">
              <a:buNone/>
              <a:defRPr sz="900"/>
            </a:lvl3pPr>
            <a:lvl4pPr marL="1202345" indent="0">
              <a:buNone/>
              <a:defRPr sz="800"/>
            </a:lvl4pPr>
            <a:lvl5pPr marL="1603126" indent="0">
              <a:buNone/>
              <a:defRPr sz="800"/>
            </a:lvl5pPr>
            <a:lvl6pPr marL="2003908" indent="0">
              <a:buNone/>
              <a:defRPr sz="800"/>
            </a:lvl6pPr>
            <a:lvl7pPr marL="2404689" indent="0">
              <a:buNone/>
              <a:defRPr sz="800"/>
            </a:lvl7pPr>
            <a:lvl8pPr marL="2805471" indent="0">
              <a:buNone/>
              <a:defRPr sz="800"/>
            </a:lvl8pPr>
            <a:lvl9pPr marL="3206252" indent="0">
              <a:buNone/>
              <a:defRPr sz="8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Slide Number Placeholder 5"/>
          <p:cNvSpPr>
            <a:spLocks noGrp="1"/>
          </p:cNvSpPr>
          <p:nvPr>
            <p:ph type="sldNum" idx="11"/>
          </p:nvPr>
        </p:nvSpPr>
        <p:spPr/>
        <p:txBody>
          <a:bodyPr/>
          <a:lstStyle>
            <a:lvl1pPr>
              <a:defRPr/>
            </a:lvl1pPr>
          </a:lstStyle>
          <a:p>
            <a:fld id="{A226691B-5584-B640-8C0B-67B94926BF8E}" type="slidenum">
              <a:rPr lang="en-US"/>
              <a:pPr/>
              <a:t>‹#›</a:t>
            </a:fld>
            <a:endParaRPr lang="en-US"/>
          </a:p>
        </p:txBody>
      </p:sp>
    </p:spTree>
    <p:extLst>
      <p:ext uri="{BB962C8B-B14F-4D97-AF65-F5344CB8AC3E}">
        <p14:creationId xmlns:p14="http://schemas.microsoft.com/office/powerpoint/2010/main" val="1943017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31901" y="440501"/>
            <a:ext cx="7678841" cy="1297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78894" tIns="41025" rIns="78894" bIns="41025" numCol="1" anchor="ctr" anchorCtr="0" compatLnSpc="1">
            <a:prstTxWarp prst="textNoShape">
              <a:avLst/>
            </a:prstTxWarp>
          </a:bodyPr>
          <a:lstStyle/>
          <a:p>
            <a:pPr lvl="0"/>
            <a:r>
              <a:rPr lang="en-GB"/>
              <a:t>Click to edit the title text format</a:t>
            </a:r>
          </a:p>
        </p:txBody>
      </p:sp>
      <p:sp>
        <p:nvSpPr>
          <p:cNvPr id="1026" name="Rectangle 2"/>
          <p:cNvSpPr>
            <a:spLocks noGrp="1" noChangeArrowheads="1"/>
          </p:cNvSpPr>
          <p:nvPr>
            <p:ph type="body" idx="1"/>
          </p:nvPr>
        </p:nvSpPr>
        <p:spPr bwMode="auto">
          <a:xfrm>
            <a:off x="731901" y="1772083"/>
            <a:ext cx="7678841" cy="36003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78894" tIns="41025" rIns="78894" bIns="41025"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1027" name="Rectangle 3"/>
          <p:cNvSpPr>
            <a:spLocks noGrp="1" noChangeArrowheads="1"/>
          </p:cNvSpPr>
          <p:nvPr>
            <p:ph type="dt"/>
          </p:nvPr>
        </p:nvSpPr>
        <p:spPr bwMode="auto">
          <a:xfrm>
            <a:off x="730543" y="6036020"/>
            <a:ext cx="1989302" cy="414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78894" tIns="41025" rIns="78894" bIns="41025" numCol="1" anchor="ctr" anchorCtr="0" compatLnSpc="1">
            <a:prstTxWarp prst="textNoShape">
              <a:avLst/>
            </a:prstTxWarp>
          </a:bodyPr>
          <a:lstStyle>
            <a:lvl1pPr>
              <a:buClrTx/>
              <a:buFontTx/>
              <a:buNone/>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defRPr>
                <a:solidFill>
                  <a:srgbClr val="000000"/>
                </a:solidFill>
              </a:defRPr>
            </a:lvl1pPr>
          </a:lstStyle>
          <a:p>
            <a:endParaRPr lang="en-US"/>
          </a:p>
        </p:txBody>
      </p:sp>
      <p:sp>
        <p:nvSpPr>
          <p:cNvPr id="1028" name="Text Box 4"/>
          <p:cNvSpPr txBox="1">
            <a:spLocks noChangeArrowheads="1"/>
          </p:cNvSpPr>
          <p:nvPr/>
        </p:nvSpPr>
        <p:spPr bwMode="auto">
          <a:xfrm>
            <a:off x="3219547" y="6036020"/>
            <a:ext cx="2702192" cy="416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1029" name="Rectangle 5"/>
          <p:cNvSpPr>
            <a:spLocks noGrp="1" noChangeArrowheads="1"/>
          </p:cNvSpPr>
          <p:nvPr>
            <p:ph type="sldNum"/>
          </p:nvPr>
        </p:nvSpPr>
        <p:spPr bwMode="auto">
          <a:xfrm>
            <a:off x="6420082" y="6036020"/>
            <a:ext cx="1989302" cy="414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78894" tIns="41025" rIns="78894" bIns="41025" numCol="1" anchor="ctr" anchorCtr="0" compatLnSpc="1">
            <a:prstTxWarp prst="textNoShape">
              <a:avLst/>
            </a:prstTxWarp>
          </a:bodyPr>
          <a:lstStyle>
            <a:lvl1pPr>
              <a:buClrTx/>
              <a:buFontTx/>
              <a:buNone/>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defRPr>
                <a:solidFill>
                  <a:srgbClr val="000000"/>
                </a:solidFill>
              </a:defRPr>
            </a:lvl1pPr>
          </a:lstStyle>
          <a:p>
            <a:fld id="{3DC87CC4-1FC7-5144-AA03-111A4EC5683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mj-lt"/>
          <a:ea typeface="+mj-ea"/>
          <a:cs typeface="+mj-cs"/>
        </a:defRPr>
      </a:lvl1pPr>
      <a:lvl2pPr marL="651270" indent="-250488"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2pPr>
      <a:lvl3pPr marL="1001954"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3pPr>
      <a:lvl4pPr marL="1402735"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4pPr>
      <a:lvl5pPr marL="1803517"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5pPr>
      <a:lvl6pPr marL="2204298"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6pPr>
      <a:lvl7pPr marL="2605080"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7pPr>
      <a:lvl8pPr marL="3005861"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8pPr>
      <a:lvl9pPr marL="3406643"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9pPr>
    </p:titleStyle>
    <p:bodyStyle>
      <a:lvl1pPr marL="300586" indent="-300586" algn="l" defTabSz="400782" rtl="0" eaLnBrk="0" fontAlgn="base" hangingPunct="0">
        <a:spcBef>
          <a:spcPts val="701"/>
        </a:spcBef>
        <a:spcAft>
          <a:spcPct val="0"/>
        </a:spcAft>
        <a:buClr>
          <a:srgbClr val="000000"/>
        </a:buClr>
        <a:buSzPct val="100000"/>
        <a:buFont typeface="Times New Roman" charset="0"/>
        <a:defRPr sz="2800">
          <a:solidFill>
            <a:srgbClr val="000000"/>
          </a:solidFill>
          <a:latin typeface="+mn-lt"/>
          <a:ea typeface="+mn-ea"/>
          <a:cs typeface="+mn-cs"/>
        </a:defRPr>
      </a:lvl1pPr>
      <a:lvl2pPr marL="651270" indent="-250488" algn="l" defTabSz="400782" rtl="0" eaLnBrk="0" fontAlgn="base" hangingPunct="0">
        <a:spcBef>
          <a:spcPts val="614"/>
        </a:spcBef>
        <a:spcAft>
          <a:spcPct val="0"/>
        </a:spcAft>
        <a:buClr>
          <a:srgbClr val="000000"/>
        </a:buClr>
        <a:buSzPct val="100000"/>
        <a:buFont typeface="Times New Roman" charset="0"/>
        <a:defRPr sz="2500">
          <a:solidFill>
            <a:srgbClr val="000000"/>
          </a:solidFill>
          <a:latin typeface="+mn-lt"/>
          <a:ea typeface="+mn-ea"/>
          <a:cs typeface="+mn-cs"/>
        </a:defRPr>
      </a:lvl2pPr>
      <a:lvl3pPr marL="1001954" indent="-200391" algn="l" defTabSz="400782" rtl="0" eaLnBrk="0" fontAlgn="base" hangingPunct="0">
        <a:spcBef>
          <a:spcPts val="526"/>
        </a:spcBef>
        <a:spcAft>
          <a:spcPct val="0"/>
        </a:spcAft>
        <a:buClr>
          <a:srgbClr val="000000"/>
        </a:buClr>
        <a:buSzPct val="100000"/>
        <a:buFont typeface="Times New Roman" charset="0"/>
        <a:defRPr sz="2100">
          <a:solidFill>
            <a:srgbClr val="000000"/>
          </a:solidFill>
          <a:latin typeface="+mn-lt"/>
          <a:ea typeface="+mn-ea"/>
          <a:cs typeface="+mn-cs"/>
        </a:defRPr>
      </a:lvl3pPr>
      <a:lvl4pPr marL="1402735"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4pPr>
      <a:lvl5pPr marL="1803517"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5pPr>
      <a:lvl6pPr marL="2204298"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6pPr>
      <a:lvl7pPr marL="2605080"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7pPr>
      <a:lvl8pPr marL="3005861"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8pPr>
      <a:lvl9pPr marL="3406643"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9pPr>
    </p:bodyStyle>
    <p:otherStyle>
      <a:defPPr>
        <a:defRPr lang="en-US"/>
      </a:defPPr>
      <a:lvl1pPr marL="0" algn="l" defTabSz="400782" rtl="0" eaLnBrk="1" latinLnBrk="0" hangingPunct="1">
        <a:defRPr sz="1600" kern="1200">
          <a:solidFill>
            <a:schemeClr val="tx1"/>
          </a:solidFill>
          <a:latin typeface="+mn-lt"/>
          <a:ea typeface="+mn-ea"/>
          <a:cs typeface="+mn-cs"/>
        </a:defRPr>
      </a:lvl1pPr>
      <a:lvl2pPr marL="400782" algn="l" defTabSz="400782" rtl="0" eaLnBrk="1" latinLnBrk="0" hangingPunct="1">
        <a:defRPr sz="1600" kern="1200">
          <a:solidFill>
            <a:schemeClr val="tx1"/>
          </a:solidFill>
          <a:latin typeface="+mn-lt"/>
          <a:ea typeface="+mn-ea"/>
          <a:cs typeface="+mn-cs"/>
        </a:defRPr>
      </a:lvl2pPr>
      <a:lvl3pPr marL="801563" algn="l" defTabSz="400782" rtl="0" eaLnBrk="1" latinLnBrk="0" hangingPunct="1">
        <a:defRPr sz="1600" kern="1200">
          <a:solidFill>
            <a:schemeClr val="tx1"/>
          </a:solidFill>
          <a:latin typeface="+mn-lt"/>
          <a:ea typeface="+mn-ea"/>
          <a:cs typeface="+mn-cs"/>
        </a:defRPr>
      </a:lvl3pPr>
      <a:lvl4pPr marL="1202345" algn="l" defTabSz="400782" rtl="0" eaLnBrk="1" latinLnBrk="0" hangingPunct="1">
        <a:defRPr sz="1600" kern="1200">
          <a:solidFill>
            <a:schemeClr val="tx1"/>
          </a:solidFill>
          <a:latin typeface="+mn-lt"/>
          <a:ea typeface="+mn-ea"/>
          <a:cs typeface="+mn-cs"/>
        </a:defRPr>
      </a:lvl4pPr>
      <a:lvl5pPr marL="1603126" algn="l" defTabSz="400782" rtl="0" eaLnBrk="1" latinLnBrk="0" hangingPunct="1">
        <a:defRPr sz="1600" kern="1200">
          <a:solidFill>
            <a:schemeClr val="tx1"/>
          </a:solidFill>
          <a:latin typeface="+mn-lt"/>
          <a:ea typeface="+mn-ea"/>
          <a:cs typeface="+mn-cs"/>
        </a:defRPr>
      </a:lvl5pPr>
      <a:lvl6pPr marL="2003908" algn="l" defTabSz="400782" rtl="0" eaLnBrk="1" latinLnBrk="0" hangingPunct="1">
        <a:defRPr sz="1600" kern="1200">
          <a:solidFill>
            <a:schemeClr val="tx1"/>
          </a:solidFill>
          <a:latin typeface="+mn-lt"/>
          <a:ea typeface="+mn-ea"/>
          <a:cs typeface="+mn-cs"/>
        </a:defRPr>
      </a:lvl6pPr>
      <a:lvl7pPr marL="2404689" algn="l" defTabSz="400782" rtl="0" eaLnBrk="1" latinLnBrk="0" hangingPunct="1">
        <a:defRPr sz="1600" kern="1200">
          <a:solidFill>
            <a:schemeClr val="tx1"/>
          </a:solidFill>
          <a:latin typeface="+mn-lt"/>
          <a:ea typeface="+mn-ea"/>
          <a:cs typeface="+mn-cs"/>
        </a:defRPr>
      </a:lvl7pPr>
      <a:lvl8pPr marL="2805471" algn="l" defTabSz="400782" rtl="0" eaLnBrk="1" latinLnBrk="0" hangingPunct="1">
        <a:defRPr sz="1600" kern="1200">
          <a:solidFill>
            <a:schemeClr val="tx1"/>
          </a:solidFill>
          <a:latin typeface="+mn-lt"/>
          <a:ea typeface="+mn-ea"/>
          <a:cs typeface="+mn-cs"/>
        </a:defRPr>
      </a:lvl8pPr>
      <a:lvl9pPr marL="3206252" algn="l" defTabSz="40078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35397" y="4949162"/>
            <a:ext cx="3584817" cy="1159067"/>
          </a:xfrm>
          <a:prstGeom prst="rect">
            <a:avLst/>
          </a:prstGeom>
        </p:spPr>
      </p:pic>
      <p:grpSp>
        <p:nvGrpSpPr>
          <p:cNvPr id="3074" name="Group 2"/>
          <p:cNvGrpSpPr>
            <a:grpSpLocks/>
          </p:cNvGrpSpPr>
          <p:nvPr/>
        </p:nvGrpSpPr>
        <p:grpSpPr bwMode="auto">
          <a:xfrm>
            <a:off x="2847487" y="1828225"/>
            <a:ext cx="3721963" cy="3528329"/>
            <a:chOff x="2097" y="1270"/>
            <a:chExt cx="2741" cy="2451"/>
          </a:xfrm>
        </p:grpSpPr>
        <p:sp>
          <p:nvSpPr>
            <p:cNvPr id="3075" name="Freeform 3"/>
            <p:cNvSpPr>
              <a:spLocks noChangeArrowheads="1"/>
            </p:cNvSpPr>
            <p:nvPr/>
          </p:nvSpPr>
          <p:spPr bwMode="auto">
            <a:xfrm>
              <a:off x="2097" y="1270"/>
              <a:ext cx="2741" cy="2451"/>
            </a:xfrm>
            <a:custGeom>
              <a:avLst/>
              <a:gdLst>
                <a:gd name="T0" fmla="*/ 0 w 3600001"/>
                <a:gd name="T1" fmla="*/ 1800000 h 3600000"/>
                <a:gd name="T2" fmla="*/ 1800001 w 3600001"/>
                <a:gd name="T3" fmla="*/ 0 h 3600000"/>
                <a:gd name="T4" fmla="*/ 3600002 w 3600001"/>
                <a:gd name="T5" fmla="*/ 1800000 h 3600000"/>
                <a:gd name="T6" fmla="*/ 1800001 w 3600001"/>
                <a:gd name="T7" fmla="*/ 3600000 h 3600000"/>
                <a:gd name="T8" fmla="*/ 0 w 3600001"/>
                <a:gd name="T9" fmla="*/ 1800000 h 3600000"/>
                <a:gd name="T10" fmla="*/ 1226448 w 3600001"/>
                <a:gd name="T11" fmla="*/ 1800000 h 3600000"/>
                <a:gd name="T12" fmla="*/ 1800001 w 3600001"/>
                <a:gd name="T13" fmla="*/ 2373552 h 3600000"/>
                <a:gd name="T14" fmla="*/ 2373554 w 3600001"/>
                <a:gd name="T15" fmla="*/ 1800000 h 3600000"/>
                <a:gd name="T16" fmla="*/ 1800001 w 3600001"/>
                <a:gd name="T17" fmla="*/ 1226448 h 3600000"/>
                <a:gd name="T18" fmla="*/ 1226448 w 3600001"/>
                <a:gd name="T19" fmla="*/ 1800000 h 360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0001" h="3600000">
                  <a:moveTo>
                    <a:pt x="0" y="1800000"/>
                  </a:moveTo>
                  <a:cubicBezTo>
                    <a:pt x="0" y="805887"/>
                    <a:pt x="805888" y="0"/>
                    <a:pt x="1800001" y="0"/>
                  </a:cubicBezTo>
                  <a:cubicBezTo>
                    <a:pt x="2794114" y="0"/>
                    <a:pt x="3600002" y="805887"/>
                    <a:pt x="3600002" y="1800000"/>
                  </a:cubicBezTo>
                  <a:cubicBezTo>
                    <a:pt x="3600002" y="2794113"/>
                    <a:pt x="2794114" y="3600000"/>
                    <a:pt x="1800001" y="3600000"/>
                  </a:cubicBezTo>
                  <a:cubicBezTo>
                    <a:pt x="805888" y="3600000"/>
                    <a:pt x="0" y="2794113"/>
                    <a:pt x="0" y="1800000"/>
                  </a:cubicBezTo>
                  <a:close/>
                  <a:moveTo>
                    <a:pt x="1226448" y="1800000"/>
                  </a:moveTo>
                  <a:cubicBezTo>
                    <a:pt x="1226448" y="2116764"/>
                    <a:pt x="1483236" y="2373552"/>
                    <a:pt x="1800001" y="2373552"/>
                  </a:cubicBezTo>
                  <a:cubicBezTo>
                    <a:pt x="2116766" y="2373552"/>
                    <a:pt x="2373554" y="2116764"/>
                    <a:pt x="2373554" y="1800000"/>
                  </a:cubicBezTo>
                  <a:cubicBezTo>
                    <a:pt x="2373554" y="1483236"/>
                    <a:pt x="2116766" y="1226448"/>
                    <a:pt x="1800001" y="1226448"/>
                  </a:cubicBezTo>
                  <a:cubicBezTo>
                    <a:pt x="1483236" y="1226448"/>
                    <a:pt x="1226448" y="1483236"/>
                    <a:pt x="1226448" y="1800000"/>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l="3882" t="21608" r="48839" b="22122"/>
            <a:stretch>
              <a:fillRect/>
            </a:stretch>
          </p:blipFill>
          <p:spPr bwMode="auto">
            <a:xfrm>
              <a:off x="2742" y="1743"/>
              <a:ext cx="1413" cy="1456"/>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7" name="Freeform 5"/>
            <p:cNvSpPr>
              <a:spLocks noChangeArrowheads="1"/>
            </p:cNvSpPr>
            <p:nvPr/>
          </p:nvSpPr>
          <p:spPr bwMode="auto">
            <a:xfrm>
              <a:off x="2412" y="1484"/>
              <a:ext cx="2074" cy="1989"/>
            </a:xfrm>
            <a:custGeom>
              <a:avLst/>
              <a:gdLst>
                <a:gd name="T0" fmla="*/ 0 w 2724713"/>
                <a:gd name="T1" fmla="*/ 1460530 h 2921059"/>
                <a:gd name="T2" fmla="*/ 1362357 w 2724713"/>
                <a:gd name="T3" fmla="*/ 0 h 2921059"/>
                <a:gd name="T4" fmla="*/ 2724714 w 2724713"/>
                <a:gd name="T5" fmla="*/ 1460530 h 2921059"/>
                <a:gd name="T6" fmla="*/ 1362357 w 2724713"/>
                <a:gd name="T7" fmla="*/ 2921060 h 2921059"/>
                <a:gd name="T8" fmla="*/ 0 w 2724713"/>
                <a:gd name="T9" fmla="*/ 1460530 h 2921059"/>
                <a:gd name="T10" fmla="*/ 428897 w 2724713"/>
                <a:gd name="T11" fmla="*/ 1460530 h 2921059"/>
                <a:gd name="T12" fmla="*/ 1362356 w 2724713"/>
                <a:gd name="T13" fmla="*/ 2492162 h 2921059"/>
                <a:gd name="T14" fmla="*/ 2295815 w 2724713"/>
                <a:gd name="T15" fmla="*/ 1460530 h 2921059"/>
                <a:gd name="T16" fmla="*/ 1362356 w 2724713"/>
                <a:gd name="T17" fmla="*/ 428898 h 2921059"/>
                <a:gd name="T18" fmla="*/ 428897 w 2724713"/>
                <a:gd name="T19" fmla="*/ 1460530 h 292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4713" h="2921059">
                  <a:moveTo>
                    <a:pt x="0" y="1460530"/>
                  </a:moveTo>
                  <a:cubicBezTo>
                    <a:pt x="0" y="653902"/>
                    <a:pt x="609948" y="0"/>
                    <a:pt x="1362357" y="0"/>
                  </a:cubicBezTo>
                  <a:cubicBezTo>
                    <a:pt x="2114766" y="0"/>
                    <a:pt x="2724714" y="653902"/>
                    <a:pt x="2724714" y="1460530"/>
                  </a:cubicBezTo>
                  <a:cubicBezTo>
                    <a:pt x="2724714" y="2267158"/>
                    <a:pt x="2114766" y="2921060"/>
                    <a:pt x="1362357" y="2921060"/>
                  </a:cubicBezTo>
                  <a:cubicBezTo>
                    <a:pt x="609948" y="2921060"/>
                    <a:pt x="0" y="2267158"/>
                    <a:pt x="0" y="1460530"/>
                  </a:cubicBezTo>
                  <a:close/>
                  <a:moveTo>
                    <a:pt x="428897" y="1460530"/>
                  </a:moveTo>
                  <a:cubicBezTo>
                    <a:pt x="428897" y="2030285"/>
                    <a:pt x="846821" y="2492162"/>
                    <a:pt x="1362356" y="2492162"/>
                  </a:cubicBezTo>
                  <a:cubicBezTo>
                    <a:pt x="1877891" y="2492162"/>
                    <a:pt x="2295815" y="2030285"/>
                    <a:pt x="2295815" y="1460530"/>
                  </a:cubicBezTo>
                  <a:cubicBezTo>
                    <a:pt x="2295815" y="890775"/>
                    <a:pt x="1877891" y="428898"/>
                    <a:pt x="1362356" y="428898"/>
                  </a:cubicBezTo>
                  <a:cubicBezTo>
                    <a:pt x="846821" y="428898"/>
                    <a:pt x="428897" y="890775"/>
                    <a:pt x="428897" y="1460530"/>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sp>
        <p:nvSpPr>
          <p:cNvPr id="3078" name="Text Box 6"/>
          <p:cNvSpPr txBox="1">
            <a:spLocks noChangeArrowheads="1"/>
          </p:cNvSpPr>
          <p:nvPr/>
        </p:nvSpPr>
        <p:spPr bwMode="auto">
          <a:xfrm>
            <a:off x="-464397" y="5925174"/>
            <a:ext cx="9266210" cy="36921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1pPr>
            <a:lvl2pPr marL="13989050" indent="9717088">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2pPr>
            <a:lvl3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3pPr>
            <a:lvl4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4pPr>
            <a:lvl5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9pPr>
          </a:lstStyle>
          <a:p>
            <a:pPr lvl="1" algn="r">
              <a:buClrTx/>
              <a:buFontTx/>
              <a:buNone/>
            </a:pPr>
            <a:r>
              <a:rPr lang="en-US" sz="1400" i="1">
                <a:solidFill>
                  <a:srgbClr val="7F7F7F"/>
                </a:solidFill>
                <a:latin typeface="Arial" charset="0"/>
                <a:cs typeface="Arial" charset="0"/>
              </a:rPr>
              <a:t>designed by Pablo Suarez &amp; Janot Mendler de Suarez (Red Cross / Red Crescent Climate Centre)</a:t>
            </a:r>
          </a:p>
          <a:p>
            <a:pPr lvl="1" algn="r">
              <a:buClrTx/>
              <a:buFontTx/>
              <a:buNone/>
            </a:pPr>
            <a:r>
              <a:rPr lang="en-US" sz="1400" i="1">
                <a:solidFill>
                  <a:srgbClr val="7F7F7F"/>
                </a:solidFill>
                <a:latin typeface="Arial" charset="0"/>
                <a:cs typeface="Arial" charset="0"/>
              </a:rPr>
              <a:t>for the World Bank (Office of the Chief Economist for Sustainable Development)</a:t>
            </a:r>
          </a:p>
        </p:txBody>
      </p:sp>
      <p:sp>
        <p:nvSpPr>
          <p:cNvPr id="3079" name="Rectangle 7"/>
          <p:cNvSpPr>
            <a:spLocks noChangeArrowheads="1"/>
          </p:cNvSpPr>
          <p:nvPr/>
        </p:nvSpPr>
        <p:spPr bwMode="auto">
          <a:xfrm>
            <a:off x="446745" y="529754"/>
            <a:ext cx="8249153" cy="896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35660" bIns="0"/>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Lst>
            </a:pPr>
            <a:r>
              <a:rPr lang="fr-FR" sz="3500" b="1" dirty="0" smtClean="0">
                <a:solidFill>
                  <a:srgbClr val="DA0000"/>
                </a:solidFill>
                <a:latin typeface="Arial" charset="0"/>
                <a:cs typeface="Arial" charset="0"/>
              </a:rPr>
              <a:t>Décisions pour la Décennie</a:t>
            </a:r>
            <a:endParaRPr lang="fr-FR" sz="3500" b="1" dirty="0">
              <a:solidFill>
                <a:srgbClr val="DA0000"/>
              </a:solidFill>
              <a:latin typeface="Arial" charset="0"/>
              <a:cs typeface="Arial" charset="0"/>
            </a:endParaRPr>
          </a:p>
        </p:txBody>
      </p:sp>
      <p:sp>
        <p:nvSpPr>
          <p:cNvPr id="3080" name="Rectangle 8"/>
          <p:cNvSpPr>
            <a:spLocks noChangeArrowheads="1"/>
          </p:cNvSpPr>
          <p:nvPr/>
        </p:nvSpPr>
        <p:spPr bwMode="auto">
          <a:xfrm>
            <a:off x="3522355" y="2234176"/>
            <a:ext cx="2270384" cy="2573909"/>
          </a:xfrm>
          <a:prstGeom prst="rect">
            <a:avLst/>
          </a:prstGeom>
          <a:solidFill>
            <a:srgbClr val="00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5800" b="1">
                <a:solidFill>
                  <a:srgbClr val="DA0000"/>
                </a:solidFill>
                <a:latin typeface="Arial" charset="0"/>
                <a:cs typeface="Arial" charset="0"/>
              </a:rPr>
              <a:t>?</a:t>
            </a:r>
          </a:p>
        </p:txBody>
      </p:sp>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l="16435" t="27322" r="16571" b="27667"/>
          <a:stretch>
            <a:fillRect/>
          </a:stretch>
        </p:blipFill>
        <p:spPr bwMode="auto">
          <a:xfrm>
            <a:off x="4866661" y="5357992"/>
            <a:ext cx="3842816" cy="519677"/>
          </a:xfrm>
          <a:prstGeom prst="rect">
            <a:avLst/>
          </a:prstGeom>
          <a:noFill/>
          <a:ln>
            <a:noFill/>
          </a:ln>
          <a:effectLst/>
          <a:extLst>
            <a:ext uri="{909E8E84-426E-40DD-AFC4-6F175D3DCCD1}">
              <a14:hiddenFill xmlns:a14="http://schemas.microsoft.com/office/drawing/2010/main">
                <a:blipFill dpi="0" rotWithShape="0">
                  <a:blip/>
                  <a:srcRect l="16435" t="27322" r="16571" b="27667"/>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82" name="Rectangle 10"/>
          <p:cNvSpPr>
            <a:spLocks noChangeArrowheads="1"/>
          </p:cNvSpPr>
          <p:nvPr/>
        </p:nvSpPr>
        <p:spPr bwMode="auto">
          <a:xfrm rot="19980000">
            <a:off x="516220" y="2538361"/>
            <a:ext cx="8127857" cy="1729456"/>
          </a:xfrm>
          <a:prstGeom prst="rect">
            <a:avLst/>
          </a:prstGeom>
          <a:solidFill>
            <a:srgbClr val="FFFF99">
              <a:alpha val="57999"/>
            </a:srgb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 pos="8883990" algn="l"/>
              </a:tabLst>
            </a:pPr>
            <a:r>
              <a:rPr lang="fr-FR" sz="6300" b="1" i="1" dirty="0" smtClean="0">
                <a:solidFill>
                  <a:srgbClr val="BF0000"/>
                </a:solidFill>
                <a:latin typeface="Arial" charset="0"/>
              </a:rPr>
              <a:t>Tous Participants</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 pos="8883990" algn="l"/>
              </a:tabLst>
            </a:pPr>
            <a:r>
              <a:rPr lang="fr-FR" sz="4400" b="1" i="1" dirty="0" smtClean="0">
                <a:solidFill>
                  <a:srgbClr val="BF0000"/>
                </a:solidFill>
                <a:latin typeface="Arial" charset="0"/>
              </a:rPr>
              <a:t>(...s’attendre à la confusion...)</a:t>
            </a:r>
            <a:endParaRPr lang="fr-FR" sz="4400" b="1" i="1" dirty="0">
              <a:solidFill>
                <a:srgbClr val="BF0000"/>
              </a:solidFill>
              <a:latin typeface="Arial" charset="0"/>
            </a:endParaRPr>
          </a:p>
        </p:txBody>
      </p:sp>
      <p:sp>
        <p:nvSpPr>
          <p:cNvPr id="2" name="TextBox 1"/>
          <p:cNvSpPr txBox="1"/>
          <p:nvPr/>
        </p:nvSpPr>
        <p:spPr>
          <a:xfrm>
            <a:off x="925757" y="1010562"/>
            <a:ext cx="7223106" cy="404104"/>
          </a:xfrm>
          <a:prstGeom prst="rect">
            <a:avLst/>
          </a:prstGeom>
          <a:noFill/>
        </p:spPr>
        <p:txBody>
          <a:bodyPr wrap="none" lIns="80156" tIns="40078" rIns="80156" bIns="40078" rtlCol="0">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Lst>
            </a:pPr>
            <a:r>
              <a:rPr lang="fr-FR" b="1" dirty="0" smtClean="0">
                <a:solidFill>
                  <a:schemeClr val="tx1">
                    <a:lumMod val="50000"/>
                    <a:lumOff val="50000"/>
                  </a:schemeClr>
                </a:solidFill>
                <a:latin typeface="Arial" charset="0"/>
                <a:cs typeface="Arial" charset="0"/>
              </a:rPr>
              <a:t>Comment prendre des décisions avisées à long terme?</a:t>
            </a:r>
            <a:endParaRPr lang="fr-FR" b="1" dirty="0">
              <a:solidFill>
                <a:schemeClr val="tx1">
                  <a:lumMod val="50000"/>
                  <a:lumOff val="50000"/>
                </a:schemeClr>
              </a:solidFill>
              <a:latin typeface="Arial" charset="0"/>
              <a:cs typeface="Arial"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additive="repl">
                                        <p:cTn id="6" dur="1" fill="hold">
                                          <p:stCondLst>
                                            <p:cond delay="0"/>
                                          </p:stCondLst>
                                        </p:cTn>
                                        <p:tgtEl>
                                          <p:spTgt spid="3080"/>
                                        </p:tgtEl>
                                        <p:attrNameLst>
                                          <p:attrName>style.visibility</p:attrName>
                                        </p:attrNameLst>
                                      </p:cBhvr>
                                      <p:to>
                                        <p:strVal val="visible"/>
                                      </p:to>
                                    </p:set>
                                    <p:animEffect transition="in" filter="wheel(1)">
                                      <p:cBhvr additive="repl">
                                        <p:cTn id="7" dur="2000"/>
                                        <p:tgtEl>
                                          <p:spTgt spid="3080"/>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10" presetClass="entr" fill="hold" nodeType="withEffect">
                                  <p:stCondLst>
                                    <p:cond delay="0"/>
                                  </p:stCondLst>
                                  <p:childTnLst>
                                    <p:set>
                                      <p:cBhvr additive="repl">
                                        <p:cTn id="11" dur="1" fill="hold">
                                          <p:stCondLst>
                                            <p:cond delay="0"/>
                                          </p:stCondLst>
                                        </p:cTn>
                                        <p:tgtEl>
                                          <p:spTgt spid="3078"/>
                                        </p:tgtEl>
                                        <p:attrNameLst>
                                          <p:attrName>style.visibility</p:attrName>
                                        </p:attrNameLst>
                                      </p:cBhvr>
                                      <p:to>
                                        <p:strVal val="visible"/>
                                      </p:to>
                                    </p:set>
                                    <p:animEffect transition="in" filter="fade">
                                      <p:cBhvr additive="repl">
                                        <p:cTn id="12" dur="500"/>
                                        <p:tgtEl>
                                          <p:spTgt spid="307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8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5" presetClass="entr" fill="hold" nodeType="clickEffect">
                                  <p:stCondLst>
                                    <p:cond delay="0"/>
                                  </p:stCondLst>
                                  <p:childTnLst>
                                    <p:set>
                                      <p:cBhvr additive="repl">
                                        <p:cTn id="22" dur="1" fill="hold">
                                          <p:stCondLst>
                                            <p:cond delay="0"/>
                                          </p:stCondLst>
                                        </p:cTn>
                                        <p:tgtEl>
                                          <p:spTgt spid="3082"/>
                                        </p:tgtEl>
                                        <p:attrNameLst>
                                          <p:attrName>style.visibility</p:attrName>
                                        </p:attrNameLst>
                                      </p:cBhvr>
                                      <p:to>
                                        <p:strVal val="visible"/>
                                      </p:to>
                                    </p:set>
                                    <p:animEffect transition="in" filter="fade">
                                      <p:cBhvr additive="repl">
                                        <p:cTn id="23" dur="2000"/>
                                        <p:tgtEl>
                                          <p:spTgt spid="3082"/>
                                        </p:tgtEl>
                                      </p:cBhvr>
                                    </p:animEffect>
                                    <p:anim calcmode="lin" valueType="num">
                                      <p:cBhvr additive="repl">
                                        <p:cTn id="24" dur="2000" fill="hold"/>
                                        <p:tgtEl>
                                          <p:spTgt spid="3082"/>
                                        </p:tgtEl>
                                        <p:attrNameLst>
                                          <p:attrName>r</p:attrName>
                                        </p:attrNameLst>
                                      </p:cBhvr>
                                      <p:tavLst>
                                        <p:tav tm="100000">
                                          <p:val>
                                            <p:strVal val="720"/>
                                          </p:val>
                                        </p:tav>
                                        <p:tav>
                                          <p:val>
                                            <p:strVal val="0"/>
                                          </p:val>
                                        </p:tav>
                                      </p:tavLst>
                                    </p:anim>
                                    <p:anim calcmode="lin" valueType="num">
                                      <p:cBhvr additive="repl">
                                        <p:cTn id="25" dur="2000" fill="hold"/>
                                        <p:tgtEl>
                                          <p:spTgt spid="3082"/>
                                        </p:tgtEl>
                                        <p:attrNameLst>
                                          <p:attrName>ppt_h</p:attrName>
                                        </p:attrNameLst>
                                      </p:cBhvr>
                                      <p:tavLst>
                                        <p:tav tm="100000">
                                          <p:val>
                                            <p:strVal val="0"/>
                                          </p:val>
                                        </p:tav>
                                        <p:tav>
                                          <p:val>
                                            <p:strVal val="#ppt_h"/>
                                          </p:val>
                                        </p:tav>
                                      </p:tavLst>
                                    </p:anim>
                                    <p:anim calcmode="lin" valueType="num">
                                      <p:cBhvr additive="repl">
                                        <p:cTn id="26" dur="2000" fill="hold"/>
                                        <p:tgtEl>
                                          <p:spTgt spid="3082"/>
                                        </p:tgtEl>
                                        <p:attrNameLst>
                                          <p:attrName>ppt_w</p:attrName>
                                        </p:attrNameLst>
                                      </p:cBhvr>
                                      <p:tavLst>
                                        <p:tav tm="100000">
                                          <p:val>
                                            <p:strVal val="0"/>
                                          </p:val>
                                        </p:tav>
                                        <p:tav>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24"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5"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6"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7"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8"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9"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0" name="Freeform 17"/>
          <p:cNvSpPr>
            <a:spLocks noChangeArrowheads="1"/>
          </p:cNvSpPr>
          <p:nvPr/>
        </p:nvSpPr>
        <p:spPr bwMode="auto">
          <a:xfrm>
            <a:off x="3506060"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1"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2"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3"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4" name="Freeform 17"/>
          <p:cNvSpPr>
            <a:spLocks noChangeArrowheads="1"/>
          </p:cNvSpPr>
          <p:nvPr/>
        </p:nvSpPr>
        <p:spPr bwMode="auto">
          <a:xfrm>
            <a:off x="3499778"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sp>
        <p:nvSpPr>
          <p:cNvPr id="3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200" b="1" dirty="0" smtClean="0">
                <a:solidFill>
                  <a:schemeClr val="bg1">
                    <a:lumMod val="50000"/>
                  </a:schemeClr>
                </a:solidFill>
              </a:rPr>
              <a:t>Protégeons contre 1 sécheresse…</a:t>
            </a:r>
          </a:p>
          <a:p>
            <a:endParaRPr lang="fr-FR" sz="3200" b="1" dirty="0">
              <a:solidFill>
                <a:schemeClr val="bg1">
                  <a:lumMod val="50000"/>
                </a:schemeClr>
              </a:solidFill>
            </a:endParaRPr>
          </a:p>
        </p:txBody>
      </p:sp>
      <p:sp>
        <p:nvSpPr>
          <p:cNvPr id="35" name="Rectangle 34"/>
          <p:cNvSpPr/>
          <p:nvPr/>
        </p:nvSpPr>
        <p:spPr>
          <a:xfrm>
            <a:off x="270219" y="3912688"/>
            <a:ext cx="8408026" cy="1065824"/>
          </a:xfrm>
          <a:prstGeom prst="rect">
            <a:avLst/>
          </a:prstGeom>
        </p:spPr>
        <p:txBody>
          <a:bodyPr wrap="square" lIns="80156" tIns="40078" rIns="80156" bIns="40078">
            <a:spAutoFit/>
          </a:bodyPr>
          <a:lstStyle/>
          <a:p>
            <a:pPr lvl="0"/>
            <a:r>
              <a:rPr lang="fr-FR" sz="3200" b="1" dirty="0" smtClean="0">
                <a:solidFill>
                  <a:schemeClr val="tx1"/>
                </a:solidFill>
              </a:rPr>
              <a:t>Dans le cas de sécheresse, utilisez 1 haricot de protection investit…</a:t>
            </a:r>
            <a:endParaRPr lang="fr-FR" sz="3200" b="1" dirty="0">
              <a:solidFill>
                <a:schemeClr val="tx1"/>
              </a:solidFill>
            </a:endParaRPr>
          </a:p>
        </p:txBody>
      </p:sp>
      <p:cxnSp>
        <p:nvCxnSpPr>
          <p:cNvPr id="39" name="Straight Arrow Connector 38"/>
          <p:cNvCxnSpPr/>
          <p:nvPr/>
        </p:nvCxnSpPr>
        <p:spPr bwMode="auto">
          <a:xfrm flipV="1">
            <a:off x="3855036" y="2668919"/>
            <a:ext cx="5136564" cy="1"/>
          </a:xfrm>
          <a:prstGeom prst="straightConnector1">
            <a:avLst/>
          </a:prstGeom>
          <a:solidFill>
            <a:srgbClr val="00B8FF"/>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6" name="Rectangle 8"/>
          <p:cNvSpPr>
            <a:spLocks noChangeArrowheads="1"/>
          </p:cNvSpPr>
          <p:nvPr/>
        </p:nvSpPr>
        <p:spPr bwMode="auto">
          <a:xfrm>
            <a:off x="514597" y="2685690"/>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38" name="Rectangle 9"/>
          <p:cNvSpPr>
            <a:spLocks noChangeArrowheads="1"/>
          </p:cNvSpPr>
          <p:nvPr/>
        </p:nvSpPr>
        <p:spPr bwMode="auto">
          <a:xfrm>
            <a:off x="510453" y="72675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Tree>
    <p:extLst>
      <p:ext uri="{BB962C8B-B14F-4D97-AF65-F5344CB8AC3E}">
        <p14:creationId xmlns:p14="http://schemas.microsoft.com/office/powerpoint/2010/main" val="39186419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grpId="1" nodeType="clickEffect">
                                  <p:stCondLst>
                                    <p:cond delay="0"/>
                                  </p:stCondLst>
                                  <p:childTnLst>
                                    <p:anim calcmode="lin" valueType="num">
                                      <p:cBhvr additive="base">
                                        <p:cTn id="12" dur="2000"/>
                                        <p:tgtEl>
                                          <p:spTgt spid="30"/>
                                        </p:tgtEl>
                                        <p:attrNameLst>
                                          <p:attrName>ppt_x</p:attrName>
                                        </p:attrNameLst>
                                      </p:cBhvr>
                                      <p:tavLst>
                                        <p:tav tm="0">
                                          <p:val>
                                            <p:strVal val="ppt_x"/>
                                          </p:val>
                                        </p:tav>
                                        <p:tav tm="100000">
                                          <p:val>
                                            <p:strVal val="1+ppt_w/2"/>
                                          </p:val>
                                        </p:tav>
                                      </p:tavLst>
                                    </p:anim>
                                    <p:anim calcmode="lin" valueType="num">
                                      <p:cBhvr additive="base">
                                        <p:cTn id="13" dur="2000"/>
                                        <p:tgtEl>
                                          <p:spTgt spid="30"/>
                                        </p:tgtEl>
                                        <p:attrNameLst>
                                          <p:attrName>ppt_y</p:attrName>
                                        </p:attrNameLst>
                                      </p:cBhvr>
                                      <p:tavLst>
                                        <p:tav tm="0">
                                          <p:val>
                                            <p:strVal val="ppt_y"/>
                                          </p:val>
                                        </p:tav>
                                        <p:tav tm="100000">
                                          <p:val>
                                            <p:strVal val="ppt_y"/>
                                          </p:val>
                                        </p:tav>
                                      </p:tavLst>
                                    </p:anim>
                                    <p:set>
                                      <p:cBhvr>
                                        <p:cTn id="14" dur="1" fill="hold">
                                          <p:stCondLst>
                                            <p:cond delay="19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animBg="1"/>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24"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5"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6"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7"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8"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9"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1"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2"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3"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200" b="1" dirty="0">
                <a:solidFill>
                  <a:schemeClr val="bg1">
                    <a:lumMod val="50000"/>
                  </a:schemeClr>
                </a:solidFill>
              </a:rPr>
              <a:t>Protégeons contre 1 sécheresse…</a:t>
            </a:r>
          </a:p>
          <a:p>
            <a:endParaRPr lang="fr-FR" sz="3200" b="1" dirty="0">
              <a:solidFill>
                <a:schemeClr val="bg1">
                  <a:lumMod val="50000"/>
                </a:schemeClr>
              </a:solidFill>
            </a:endParaRPr>
          </a:p>
          <a:p>
            <a:endParaRPr lang="es-PE" sz="3200" b="1" dirty="0">
              <a:solidFill>
                <a:schemeClr val="bg1">
                  <a:lumMod val="50000"/>
                </a:schemeClr>
              </a:solidFill>
            </a:endParaRPr>
          </a:p>
        </p:txBody>
      </p:sp>
      <p:sp>
        <p:nvSpPr>
          <p:cNvPr id="35" name="Rectangle 34"/>
          <p:cNvSpPr/>
          <p:nvPr/>
        </p:nvSpPr>
        <p:spPr>
          <a:xfrm>
            <a:off x="270219" y="3912688"/>
            <a:ext cx="8408026" cy="1558266"/>
          </a:xfrm>
          <a:prstGeom prst="rect">
            <a:avLst/>
          </a:prstGeom>
        </p:spPr>
        <p:txBody>
          <a:bodyPr wrap="square" lIns="80156" tIns="40078" rIns="80156" bIns="40078">
            <a:spAutoFit/>
          </a:bodyPr>
          <a:lstStyle/>
          <a:p>
            <a:r>
              <a:rPr lang="fr-FR" sz="3200" b="1" dirty="0" smtClean="0">
                <a:solidFill>
                  <a:srgbClr val="7F7F7F"/>
                </a:solidFill>
              </a:rPr>
              <a:t>Dans </a:t>
            </a:r>
            <a:r>
              <a:rPr lang="fr-FR" sz="3200" b="1" dirty="0">
                <a:solidFill>
                  <a:srgbClr val="7F7F7F"/>
                </a:solidFill>
              </a:rPr>
              <a:t>le cas de sécheresse, utilisez 1 haricot </a:t>
            </a:r>
            <a:r>
              <a:rPr lang="fr-FR" sz="3200" b="1" dirty="0" smtClean="0">
                <a:solidFill>
                  <a:srgbClr val="7F7F7F"/>
                </a:solidFill>
              </a:rPr>
              <a:t>investit dans la protection …</a:t>
            </a:r>
            <a:endParaRPr lang="fr-FR" sz="3200" b="1" dirty="0">
              <a:solidFill>
                <a:srgbClr val="7F7F7F"/>
              </a:solidFill>
            </a:endParaRPr>
          </a:p>
          <a:p>
            <a:pPr lvl="0"/>
            <a:endParaRPr lang="es-PE" sz="3200" b="1" dirty="0">
              <a:solidFill>
                <a:srgbClr val="7F7F7F"/>
              </a:solidFill>
            </a:endParaRPr>
          </a:p>
        </p:txBody>
      </p:sp>
      <p:grpSp>
        <p:nvGrpSpPr>
          <p:cNvPr id="36" name="Group 35"/>
          <p:cNvGrpSpPr/>
          <p:nvPr/>
        </p:nvGrpSpPr>
        <p:grpSpPr>
          <a:xfrm>
            <a:off x="922004" y="1559300"/>
            <a:ext cx="5090751" cy="415498"/>
            <a:chOff x="1104737" y="1114425"/>
            <a:chExt cx="5951582" cy="458202"/>
          </a:xfrm>
        </p:grpSpPr>
        <p:sp>
          <p:nvSpPr>
            <p:cNvPr id="38" name="TextBox 37"/>
            <p:cNvSpPr txBox="1"/>
            <p:nvPr/>
          </p:nvSpPr>
          <p:spPr>
            <a:xfrm>
              <a:off x="1104737" y="1114425"/>
              <a:ext cx="375466" cy="458202"/>
            </a:xfrm>
            <a:prstGeom prst="rect">
              <a:avLst/>
            </a:prstGeom>
            <a:noFill/>
          </p:spPr>
          <p:txBody>
            <a:bodyPr wrap="none" rtlCol="0">
              <a:spAutoFit/>
            </a:bodyPr>
            <a:lstStyle/>
            <a:p>
              <a:r>
                <a:rPr lang="en-US" b="1" dirty="0" smtClean="0"/>
                <a:t>1</a:t>
              </a:r>
              <a:endParaRPr lang="en-US" b="1" dirty="0"/>
            </a:p>
          </p:txBody>
        </p:sp>
        <p:sp>
          <p:nvSpPr>
            <p:cNvPr id="40" name="TextBox 39"/>
            <p:cNvSpPr txBox="1"/>
            <p:nvPr/>
          </p:nvSpPr>
          <p:spPr>
            <a:xfrm>
              <a:off x="1726681" y="1114425"/>
              <a:ext cx="375466" cy="458202"/>
            </a:xfrm>
            <a:prstGeom prst="rect">
              <a:avLst/>
            </a:prstGeom>
            <a:noFill/>
          </p:spPr>
          <p:txBody>
            <a:bodyPr wrap="none" rtlCol="0">
              <a:spAutoFit/>
            </a:bodyPr>
            <a:lstStyle/>
            <a:p>
              <a:r>
                <a:rPr lang="en-US" b="1" dirty="0" smtClean="0"/>
                <a:t>2</a:t>
              </a:r>
              <a:endParaRPr lang="en-US" b="1" dirty="0"/>
            </a:p>
          </p:txBody>
        </p:sp>
        <p:sp>
          <p:nvSpPr>
            <p:cNvPr id="41" name="TextBox 40"/>
            <p:cNvSpPr txBox="1"/>
            <p:nvPr/>
          </p:nvSpPr>
          <p:spPr>
            <a:xfrm>
              <a:off x="2272425" y="1114425"/>
              <a:ext cx="375466" cy="458202"/>
            </a:xfrm>
            <a:prstGeom prst="rect">
              <a:avLst/>
            </a:prstGeom>
            <a:noFill/>
          </p:spPr>
          <p:txBody>
            <a:bodyPr wrap="none" rtlCol="0">
              <a:spAutoFit/>
            </a:bodyPr>
            <a:lstStyle/>
            <a:p>
              <a:r>
                <a:rPr lang="en-US" b="1" dirty="0" smtClean="0"/>
                <a:t>3</a:t>
              </a:r>
              <a:endParaRPr lang="en-US" b="1" dirty="0"/>
            </a:p>
          </p:txBody>
        </p:sp>
        <p:sp>
          <p:nvSpPr>
            <p:cNvPr id="42" name="TextBox 41"/>
            <p:cNvSpPr txBox="1"/>
            <p:nvPr/>
          </p:nvSpPr>
          <p:spPr>
            <a:xfrm>
              <a:off x="2781137" y="1114425"/>
              <a:ext cx="375466" cy="458202"/>
            </a:xfrm>
            <a:prstGeom prst="rect">
              <a:avLst/>
            </a:prstGeom>
            <a:noFill/>
          </p:spPr>
          <p:txBody>
            <a:bodyPr wrap="none" rtlCol="0">
              <a:spAutoFit/>
            </a:bodyPr>
            <a:lstStyle/>
            <a:p>
              <a:r>
                <a:rPr lang="en-US" b="1" dirty="0" smtClean="0"/>
                <a:t>4</a:t>
              </a:r>
              <a:endParaRPr lang="en-US" b="1" dirty="0"/>
            </a:p>
          </p:txBody>
        </p:sp>
        <p:sp>
          <p:nvSpPr>
            <p:cNvPr id="43" name="TextBox 42"/>
            <p:cNvSpPr txBox="1"/>
            <p:nvPr/>
          </p:nvSpPr>
          <p:spPr>
            <a:xfrm>
              <a:off x="3326880" y="1114425"/>
              <a:ext cx="375466" cy="458202"/>
            </a:xfrm>
            <a:prstGeom prst="rect">
              <a:avLst/>
            </a:prstGeom>
            <a:noFill/>
          </p:spPr>
          <p:txBody>
            <a:bodyPr wrap="none" rtlCol="0">
              <a:spAutoFit/>
            </a:bodyPr>
            <a:lstStyle/>
            <a:p>
              <a:r>
                <a:rPr lang="en-US" b="1" dirty="0" smtClean="0"/>
                <a:t>5</a:t>
              </a:r>
              <a:endParaRPr lang="en-US" b="1" dirty="0"/>
            </a:p>
          </p:txBody>
        </p:sp>
        <p:sp>
          <p:nvSpPr>
            <p:cNvPr id="44" name="TextBox 43"/>
            <p:cNvSpPr txBox="1"/>
            <p:nvPr/>
          </p:nvSpPr>
          <p:spPr>
            <a:xfrm>
              <a:off x="4811711" y="1114425"/>
              <a:ext cx="375466" cy="458202"/>
            </a:xfrm>
            <a:prstGeom prst="rect">
              <a:avLst/>
            </a:prstGeom>
            <a:noFill/>
          </p:spPr>
          <p:txBody>
            <a:bodyPr wrap="none" rtlCol="0">
              <a:spAutoFit/>
            </a:bodyPr>
            <a:lstStyle/>
            <a:p>
              <a:r>
                <a:rPr lang="en-US" b="1" dirty="0" smtClean="0"/>
                <a:t>6</a:t>
              </a:r>
              <a:endParaRPr lang="en-US" b="1" dirty="0"/>
            </a:p>
          </p:txBody>
        </p:sp>
        <p:sp>
          <p:nvSpPr>
            <p:cNvPr id="45" name="TextBox 44"/>
            <p:cNvSpPr txBox="1"/>
            <p:nvPr/>
          </p:nvSpPr>
          <p:spPr>
            <a:xfrm>
              <a:off x="5434760" y="1114425"/>
              <a:ext cx="375466" cy="458202"/>
            </a:xfrm>
            <a:prstGeom prst="rect">
              <a:avLst/>
            </a:prstGeom>
            <a:noFill/>
          </p:spPr>
          <p:txBody>
            <a:bodyPr wrap="none" rtlCol="0">
              <a:spAutoFit/>
            </a:bodyPr>
            <a:lstStyle/>
            <a:p>
              <a:r>
                <a:rPr lang="en-US" b="1" dirty="0" smtClean="0"/>
                <a:t>7</a:t>
              </a:r>
              <a:endParaRPr lang="en-US" b="1" dirty="0"/>
            </a:p>
          </p:txBody>
        </p:sp>
        <p:sp>
          <p:nvSpPr>
            <p:cNvPr id="46" name="TextBox 45"/>
            <p:cNvSpPr txBox="1"/>
            <p:nvPr/>
          </p:nvSpPr>
          <p:spPr>
            <a:xfrm>
              <a:off x="6057807" y="1114425"/>
              <a:ext cx="375466" cy="458202"/>
            </a:xfrm>
            <a:prstGeom prst="rect">
              <a:avLst/>
            </a:prstGeom>
            <a:noFill/>
          </p:spPr>
          <p:txBody>
            <a:bodyPr wrap="none" rtlCol="0">
              <a:spAutoFit/>
            </a:bodyPr>
            <a:lstStyle/>
            <a:p>
              <a:r>
                <a:rPr lang="en-US" b="1" dirty="0" smtClean="0"/>
                <a:t>8</a:t>
              </a:r>
              <a:endParaRPr lang="en-US" b="1" dirty="0"/>
            </a:p>
          </p:txBody>
        </p:sp>
        <p:sp>
          <p:nvSpPr>
            <p:cNvPr id="47" name="TextBox 46"/>
            <p:cNvSpPr txBox="1"/>
            <p:nvPr/>
          </p:nvSpPr>
          <p:spPr>
            <a:xfrm>
              <a:off x="6680853" y="1114425"/>
              <a:ext cx="375466" cy="458202"/>
            </a:xfrm>
            <a:prstGeom prst="rect">
              <a:avLst/>
            </a:prstGeom>
            <a:noFill/>
          </p:spPr>
          <p:txBody>
            <a:bodyPr wrap="none" rtlCol="0">
              <a:spAutoFit/>
            </a:bodyPr>
            <a:lstStyle/>
            <a:p>
              <a:r>
                <a:rPr lang="en-US" b="1" dirty="0" smtClean="0"/>
                <a:t>9</a:t>
              </a:r>
              <a:endParaRPr lang="en-US" b="1" dirty="0"/>
            </a:p>
          </p:txBody>
        </p:sp>
      </p:grpSp>
      <p:sp>
        <p:nvSpPr>
          <p:cNvPr id="48" name="Rectangle 47"/>
          <p:cNvSpPr/>
          <p:nvPr/>
        </p:nvSpPr>
        <p:spPr>
          <a:xfrm>
            <a:off x="270699" y="4941172"/>
            <a:ext cx="8733919" cy="573381"/>
          </a:xfrm>
          <a:prstGeom prst="rect">
            <a:avLst/>
          </a:prstGeom>
        </p:spPr>
        <p:txBody>
          <a:bodyPr wrap="square" lIns="80156" tIns="40078" rIns="80156" bIns="40078">
            <a:spAutoFit/>
          </a:bodyPr>
          <a:lstStyle/>
          <a:p>
            <a:pPr lvl="0"/>
            <a:r>
              <a:rPr lang="fr-FR" sz="3200" b="1" dirty="0" smtClean="0">
                <a:solidFill>
                  <a:srgbClr val="000000"/>
                </a:solidFill>
              </a:rPr>
              <a:t>S’il y a seulement 1 cas de sécheresse…</a:t>
            </a:r>
            <a:endParaRPr lang="fr-FR" sz="3200" b="1" dirty="0">
              <a:solidFill>
                <a:srgbClr val="000000"/>
              </a:solidFill>
            </a:endParaRPr>
          </a:p>
        </p:txBody>
      </p:sp>
      <p:sp>
        <p:nvSpPr>
          <p:cNvPr id="2" name="Rectangle 1"/>
          <p:cNvSpPr/>
          <p:nvPr/>
        </p:nvSpPr>
        <p:spPr>
          <a:xfrm>
            <a:off x="2043462" y="5529058"/>
            <a:ext cx="6926999" cy="573381"/>
          </a:xfrm>
          <a:prstGeom prst="rect">
            <a:avLst/>
          </a:prstGeom>
        </p:spPr>
        <p:txBody>
          <a:bodyPr wrap="none" lIns="80156" tIns="40078" rIns="80156" bIns="40078">
            <a:spAutoFit/>
          </a:bodyPr>
          <a:lstStyle/>
          <a:p>
            <a:r>
              <a:rPr lang="fr-FR" sz="3200" b="1" dirty="0" smtClean="0">
                <a:solidFill>
                  <a:srgbClr val="000000"/>
                </a:solidFill>
              </a:rPr>
              <a:t>…nous obtenons 9 Points de Prospérité!</a:t>
            </a:r>
            <a:endParaRPr lang="fr-FR" dirty="0"/>
          </a:p>
        </p:txBody>
      </p:sp>
      <p:sp>
        <p:nvSpPr>
          <p:cNvPr id="39" name="Freeform 17"/>
          <p:cNvSpPr>
            <a:spLocks noChangeArrowheads="1"/>
          </p:cNvSpPr>
          <p:nvPr/>
        </p:nvSpPr>
        <p:spPr bwMode="auto">
          <a:xfrm>
            <a:off x="3499778"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sp>
        <p:nvSpPr>
          <p:cNvPr id="34" name="Rectangle 8"/>
          <p:cNvSpPr>
            <a:spLocks noChangeArrowheads="1"/>
          </p:cNvSpPr>
          <p:nvPr/>
        </p:nvSpPr>
        <p:spPr bwMode="auto">
          <a:xfrm>
            <a:off x="546743" y="2552334"/>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49" name="Rectangle 9"/>
          <p:cNvSpPr>
            <a:spLocks noChangeArrowheads="1"/>
          </p:cNvSpPr>
          <p:nvPr/>
        </p:nvSpPr>
        <p:spPr bwMode="auto">
          <a:xfrm>
            <a:off x="510453" y="72675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Tree>
    <p:extLst>
      <p:ext uri="{BB962C8B-B14F-4D97-AF65-F5344CB8AC3E}">
        <p14:creationId xmlns:p14="http://schemas.microsoft.com/office/powerpoint/2010/main" val="2233660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grpSp>
        <p:nvGrpSpPr>
          <p:cNvPr id="2" name="Group 1"/>
          <p:cNvGrpSpPr/>
          <p:nvPr/>
        </p:nvGrpSpPr>
        <p:grpSpPr>
          <a:xfrm>
            <a:off x="856826" y="1485612"/>
            <a:ext cx="5268595" cy="630521"/>
            <a:chOff x="856826" y="1485612"/>
            <a:chExt cx="5268595" cy="630521"/>
          </a:xfrm>
        </p:grpSpPr>
        <p:sp>
          <p:nvSpPr>
            <p:cNvPr id="4107"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08"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09"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0"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1"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2"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4"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5"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6"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grpSp>
      <p:sp>
        <p:nvSpPr>
          <p:cNvPr id="27" name="Text Box 22"/>
          <p:cNvSpPr txBox="1">
            <a:spLocks noChangeArrowheads="1"/>
          </p:cNvSpPr>
          <p:nvPr/>
        </p:nvSpPr>
        <p:spPr bwMode="auto">
          <a:xfrm>
            <a:off x="270219" y="3359902"/>
            <a:ext cx="8568981"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200" b="1" dirty="0" smtClean="0"/>
              <a:t>Et si nous avions un deuxième cas de sècheresse?</a:t>
            </a:r>
            <a:endParaRPr lang="fr-FR" sz="3200" b="1" dirty="0"/>
          </a:p>
        </p:txBody>
      </p:sp>
      <p:sp>
        <p:nvSpPr>
          <p:cNvPr id="20" name="Rectangle 19"/>
          <p:cNvSpPr/>
          <p:nvPr/>
        </p:nvSpPr>
        <p:spPr>
          <a:xfrm>
            <a:off x="270219" y="3843590"/>
            <a:ext cx="8733919" cy="586094"/>
          </a:xfrm>
          <a:prstGeom prst="rect">
            <a:avLst/>
          </a:prstGeom>
        </p:spPr>
        <p:txBody>
          <a:bodyPr wrap="square" lIns="80156" tIns="40078" rIns="80156" bIns="40078">
            <a:spAutoFit/>
          </a:bodyPr>
          <a:lstStyle/>
          <a:p>
            <a:pPr lvl="0"/>
            <a:r>
              <a:rPr lang="fr-FR" sz="3200" b="1" dirty="0" smtClean="0">
                <a:solidFill>
                  <a:srgbClr val="000000"/>
                </a:solidFill>
              </a:rPr>
              <a:t>Pas assez de protection… </a:t>
            </a:r>
            <a:endParaRPr lang="fr-FR" sz="3200" b="1" dirty="0">
              <a:solidFill>
                <a:srgbClr val="000000"/>
              </a:solidFill>
            </a:endParaRPr>
          </a:p>
        </p:txBody>
      </p:sp>
      <p:sp>
        <p:nvSpPr>
          <p:cNvPr id="3" name="Rectangle 2"/>
          <p:cNvSpPr/>
          <p:nvPr/>
        </p:nvSpPr>
        <p:spPr>
          <a:xfrm>
            <a:off x="1235927" y="4293970"/>
            <a:ext cx="7886598" cy="586094"/>
          </a:xfrm>
          <a:prstGeom prst="rect">
            <a:avLst/>
          </a:prstGeom>
        </p:spPr>
        <p:txBody>
          <a:bodyPr wrap="square" lIns="80156" tIns="40078" rIns="80156" bIns="40078">
            <a:spAutoFit/>
          </a:bodyPr>
          <a:lstStyle/>
          <a:p>
            <a:pPr lvl="0"/>
            <a:r>
              <a:rPr lang="fr-FR" sz="3200" b="1" dirty="0" smtClean="0">
                <a:solidFill>
                  <a:srgbClr val="000000"/>
                </a:solidFill>
              </a:rPr>
              <a:t>…mène a une crise humanitaire</a:t>
            </a:r>
            <a:endParaRPr lang="fr-FR" sz="3200" b="1" u="sng" dirty="0">
              <a:solidFill>
                <a:srgbClr val="000000"/>
              </a:solidFill>
            </a:endParaRPr>
          </a:p>
        </p:txBody>
      </p:sp>
      <p:sp>
        <p:nvSpPr>
          <p:cNvPr id="4" name="Rectangle 3"/>
          <p:cNvSpPr/>
          <p:nvPr/>
        </p:nvSpPr>
        <p:spPr>
          <a:xfrm>
            <a:off x="1247897" y="4708559"/>
            <a:ext cx="4859702" cy="573381"/>
          </a:xfrm>
          <a:prstGeom prst="rect">
            <a:avLst/>
          </a:prstGeom>
        </p:spPr>
        <p:txBody>
          <a:bodyPr wrap="none" lIns="80156" tIns="40078" rIns="80156" bIns="40078">
            <a:spAutoFit/>
          </a:bodyPr>
          <a:lstStyle/>
          <a:p>
            <a:pPr lvl="0"/>
            <a:r>
              <a:rPr lang="fr-FR" sz="3200" b="1" dirty="0" smtClean="0">
                <a:solidFill>
                  <a:srgbClr val="000000"/>
                </a:solidFill>
              </a:rPr>
              <a:t>…et </a:t>
            </a:r>
            <a:r>
              <a:rPr lang="fr-FR" sz="3200" b="1" u="sng" dirty="0" smtClean="0">
                <a:solidFill>
                  <a:srgbClr val="000000"/>
                </a:solidFill>
              </a:rPr>
              <a:t>0 points de prospérité !</a:t>
            </a:r>
            <a:endParaRPr lang="fr-FR" sz="3200" b="1" u="sng" dirty="0">
              <a:solidFill>
                <a:srgbClr val="000000"/>
              </a:solidFill>
            </a:endParaRPr>
          </a:p>
        </p:txBody>
      </p:sp>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7467600" y="4212136"/>
            <a:ext cx="983769" cy="783113"/>
          </a:xfrm>
          <a:prstGeom prst="rect">
            <a:avLst/>
          </a:prstGeom>
        </p:spPr>
      </p:pic>
      <p:sp>
        <p:nvSpPr>
          <p:cNvPr id="30" name="Freeform 17"/>
          <p:cNvSpPr>
            <a:spLocks noChangeArrowheads="1"/>
          </p:cNvSpPr>
          <p:nvPr/>
        </p:nvSpPr>
        <p:spPr bwMode="auto">
          <a:xfrm>
            <a:off x="3499778"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sp>
        <p:nvSpPr>
          <p:cNvPr id="29" name="Rectangle 28"/>
          <p:cNvSpPr/>
          <p:nvPr/>
        </p:nvSpPr>
        <p:spPr>
          <a:xfrm>
            <a:off x="355854" y="5258550"/>
            <a:ext cx="8095515" cy="1065824"/>
          </a:xfrm>
          <a:prstGeom prst="rect">
            <a:avLst/>
          </a:prstGeom>
        </p:spPr>
        <p:txBody>
          <a:bodyPr wrap="square" lIns="80156" tIns="40078" rIns="80156" bIns="40078">
            <a:spAutoFit/>
          </a:bodyPr>
          <a:lstStyle/>
          <a:p>
            <a:pPr lvl="0"/>
            <a:r>
              <a:rPr lang="fr-FR" sz="3200" b="1" dirty="0" smtClean="0">
                <a:solidFill>
                  <a:srgbClr val="000000"/>
                </a:solidFill>
              </a:rPr>
              <a:t>Chaque manque de protection mène à une nouvelle crise</a:t>
            </a:r>
            <a:endParaRPr lang="fr-FR" sz="3200" b="1" u="sng" dirty="0">
              <a:solidFill>
                <a:srgbClr val="000000"/>
              </a:solidFill>
            </a:endParaRPr>
          </a:p>
        </p:txBody>
      </p:sp>
      <p:sp>
        <p:nvSpPr>
          <p:cNvPr id="28" name="Rectangle 8"/>
          <p:cNvSpPr>
            <a:spLocks noChangeArrowheads="1"/>
          </p:cNvSpPr>
          <p:nvPr/>
        </p:nvSpPr>
        <p:spPr bwMode="auto">
          <a:xfrm>
            <a:off x="527389" y="2552334"/>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31" name="Rectangle 9"/>
          <p:cNvSpPr>
            <a:spLocks noChangeArrowheads="1"/>
          </p:cNvSpPr>
          <p:nvPr/>
        </p:nvSpPr>
        <p:spPr bwMode="auto">
          <a:xfrm>
            <a:off x="392702" y="72675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Tree>
    <p:extLst>
      <p:ext uri="{BB962C8B-B14F-4D97-AF65-F5344CB8AC3E}">
        <p14:creationId xmlns:p14="http://schemas.microsoft.com/office/powerpoint/2010/main" val="16327667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2" fill="hold" nodeType="clickEffect">
                                  <p:stCondLst>
                                    <p:cond delay="0"/>
                                  </p:stCondLst>
                                  <p:childTnLst>
                                    <p:anim calcmode="lin" valueType="num">
                                      <p:cBhvr additive="base">
                                        <p:cTn id="16" dur="2000"/>
                                        <p:tgtEl>
                                          <p:spTgt spid="2"/>
                                        </p:tgtEl>
                                        <p:attrNameLst>
                                          <p:attrName>ppt_x</p:attrName>
                                        </p:attrNameLst>
                                      </p:cBhvr>
                                      <p:tavLst>
                                        <p:tav tm="0">
                                          <p:val>
                                            <p:strVal val="ppt_x"/>
                                          </p:val>
                                        </p:tav>
                                        <p:tav tm="100000">
                                          <p:val>
                                            <p:strVal val="1+ppt_w/2"/>
                                          </p:val>
                                        </p:tav>
                                      </p:tavLst>
                                    </p:anim>
                                    <p:anim calcmode="lin" valueType="num">
                                      <p:cBhvr additive="base">
                                        <p:cTn id="17" dur="2000"/>
                                        <p:tgtEl>
                                          <p:spTgt spid="2"/>
                                        </p:tgtEl>
                                        <p:attrNameLst>
                                          <p:attrName>ppt_y</p:attrName>
                                        </p:attrNameLst>
                                      </p:cBhvr>
                                      <p:tavLst>
                                        <p:tav tm="0">
                                          <p:val>
                                            <p:strVal val="ppt_y"/>
                                          </p:val>
                                        </p:tav>
                                        <p:tav tm="100000">
                                          <p:val>
                                            <p:strVal val="ppt_y"/>
                                          </p:val>
                                        </p:tav>
                                      </p:tavLst>
                                    </p:anim>
                                    <p:set>
                                      <p:cBhvr>
                                        <p:cTn id="18" dur="1" fill="hold">
                                          <p:stCondLst>
                                            <p:cond delay="19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p:bldP spid="4"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Rectangle 18"/>
          <p:cNvSpPr>
            <a:spLocks noChangeArrowheads="1"/>
          </p:cNvSpPr>
          <p:nvPr/>
        </p:nvSpPr>
        <p:spPr bwMode="auto">
          <a:xfrm>
            <a:off x="914400" y="388678"/>
            <a:ext cx="8024559"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1. Information Scientifique</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Probabilités, Prédictions, Etc.</a:t>
            </a:r>
            <a:endParaRPr lang="fr-FR" sz="1400" b="1" dirty="0">
              <a:solidFill>
                <a:srgbClr val="000000"/>
              </a:solidFill>
              <a:latin typeface="Arial" charset="0"/>
              <a:cs typeface="Arial" charset="0"/>
            </a:endParaRPr>
          </a:p>
        </p:txBody>
      </p:sp>
      <p:grpSp>
        <p:nvGrpSpPr>
          <p:cNvPr id="7187" name="Group 19"/>
          <p:cNvGrpSpPr>
            <a:grpSpLocks/>
          </p:cNvGrpSpPr>
          <p:nvPr/>
        </p:nvGrpSpPr>
        <p:grpSpPr bwMode="auto">
          <a:xfrm>
            <a:off x="914400" y="3152607"/>
            <a:ext cx="882842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Pluies, Décisions de vos coéquipiers</a:t>
              </a:r>
              <a:endParaRPr lang="fr-FR" sz="1400" b="1" u="sng" dirty="0">
                <a:solidFill>
                  <a:srgbClr val="000000"/>
                </a:solidFill>
                <a:latin typeface="Arial" charset="0"/>
                <a:cs typeface="Arial" charset="0"/>
              </a:endParaRP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914400" y="4534572"/>
            <a:ext cx="8871879"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4. Résultats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Crises….ou Points de Prospérité</a:t>
                </a:r>
                <a:endParaRPr lang="fr-FR"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914400" y="1701544"/>
            <a:ext cx="704688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2. Décision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Ton investissement en 10 ans dans le Développement et la Protection</a:t>
                </a:r>
                <a:endParaRPr lang="fr-FR" sz="1400" b="1" dirty="0">
                  <a:solidFill>
                    <a:srgbClr val="000000"/>
                  </a:solidFill>
                  <a:latin typeface="Arial" charset="0"/>
                  <a:cs typeface="Arial" charset="0"/>
                </a:endParaRP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250481"/>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dirty="0"/>
          </a:p>
        </p:txBody>
      </p:sp>
      <p:sp>
        <p:nvSpPr>
          <p:cNvPr id="7186" name="Rectangle 18"/>
          <p:cNvSpPr>
            <a:spLocks noChangeArrowheads="1"/>
          </p:cNvSpPr>
          <p:nvPr/>
        </p:nvSpPr>
        <p:spPr bwMode="auto">
          <a:xfrm>
            <a:off x="1219200" y="388678"/>
            <a:ext cx="7719759"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1. Information Scientifique </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Probabilités, Prédictions, Etc.</a:t>
            </a:r>
            <a:endParaRPr lang="fr-FR" sz="1400" b="1" dirty="0">
              <a:solidFill>
                <a:srgbClr val="000000"/>
              </a:solidFill>
              <a:latin typeface="Arial" charset="0"/>
              <a:cs typeface="Arial" charset="0"/>
            </a:endParaRPr>
          </a:p>
        </p:txBody>
      </p:sp>
      <p:grpSp>
        <p:nvGrpSpPr>
          <p:cNvPr id="7187" name="Group 19"/>
          <p:cNvGrpSpPr>
            <a:grpSpLocks/>
          </p:cNvGrpSpPr>
          <p:nvPr/>
        </p:nvGrpSpPr>
        <p:grpSpPr bwMode="auto">
          <a:xfrm>
            <a:off x="1219200" y="3152607"/>
            <a:ext cx="852362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Pluies , Décisions de vos coéquipiers</a:t>
              </a:r>
              <a:endParaRPr lang="fr-FR" sz="1400" b="1" u="sng" dirty="0">
                <a:solidFill>
                  <a:srgbClr val="000000"/>
                </a:solidFill>
                <a:latin typeface="Arial" charset="0"/>
                <a:cs typeface="Arial" charset="0"/>
              </a:endParaRP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1219200" y="4534572"/>
            <a:ext cx="8567079"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4. Résultats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Crises….ou Points de Prospérité ?</a:t>
                </a:r>
                <a:endParaRPr lang="fr-FR"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219200" y="1701544"/>
            <a:ext cx="674208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2. Décision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Ton investissement en 10 ans dans le Développement et la Protection</a:t>
                </a:r>
                <a:endParaRPr lang="fr-FR" sz="1400" b="1" dirty="0">
                  <a:solidFill>
                    <a:srgbClr val="000000"/>
                  </a:solidFill>
                  <a:latin typeface="Arial" charset="0"/>
                  <a:cs typeface="Arial" charset="0"/>
                </a:endParaRP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1362718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37517" y="1148758"/>
            <a:ext cx="6923765" cy="4618065"/>
          </a:xfrm>
          <a:prstGeom prst="rect">
            <a:avLst/>
          </a:prstGeom>
          <a:noFill/>
          <a:ln>
            <a:noFill/>
          </a:ln>
        </p:spPr>
      </p:pic>
      <p:sp>
        <p:nvSpPr>
          <p:cNvPr id="3" name="TextBox 2"/>
          <p:cNvSpPr txBox="1"/>
          <p:nvPr/>
        </p:nvSpPr>
        <p:spPr>
          <a:xfrm rot="16200000">
            <a:off x="211504" y="3197894"/>
            <a:ext cx="1893860" cy="296382"/>
          </a:xfrm>
          <a:prstGeom prst="rect">
            <a:avLst/>
          </a:prstGeom>
          <a:solidFill>
            <a:schemeClr val="bg1"/>
          </a:solidFill>
        </p:spPr>
        <p:txBody>
          <a:bodyPr wrap="none" lIns="80156" tIns="40078" rIns="80156" bIns="40078" rtlCol="0">
            <a:spAutoFit/>
          </a:bodyPr>
          <a:lstStyle/>
          <a:p>
            <a:r>
              <a:rPr lang="en-US" sz="1400" dirty="0"/>
              <a:t>Drought Severity Rating</a:t>
            </a:r>
          </a:p>
        </p:txBody>
      </p:sp>
      <p:sp>
        <p:nvSpPr>
          <p:cNvPr id="4" name="Rectangle 3"/>
          <p:cNvSpPr/>
          <p:nvPr/>
        </p:nvSpPr>
        <p:spPr>
          <a:xfrm>
            <a:off x="1769325" y="319580"/>
            <a:ext cx="6466489" cy="573381"/>
          </a:xfrm>
          <a:prstGeom prst="rect">
            <a:avLst/>
          </a:prstGeom>
        </p:spPr>
        <p:txBody>
          <a:bodyPr wrap="none" lIns="80156" tIns="40078" rIns="80156" bIns="40078">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a:t>
            </a:r>
            <a:r>
              <a:rPr lang="en-US" sz="3200" b="1" u="sng" dirty="0" smtClean="0">
                <a:solidFill>
                  <a:srgbClr val="000000"/>
                </a:solidFill>
                <a:latin typeface="Arial" charset="0"/>
                <a:cs typeface="Arial" charset="0"/>
              </a:rPr>
              <a:t>INFORMATION SCIENTIFIQUE</a:t>
            </a:r>
            <a:endParaRPr lang="en-US" sz="3200" b="1" u="sng" dirty="0">
              <a:solidFill>
                <a:srgbClr val="000000"/>
              </a:solidFill>
              <a:latin typeface="Arial" charset="0"/>
              <a:cs typeface="Arial" charset="0"/>
            </a:endParaRPr>
          </a:p>
        </p:txBody>
      </p:sp>
    </p:spTree>
    <p:extLst>
      <p:ext uri="{BB962C8B-B14F-4D97-AF65-F5344CB8AC3E}">
        <p14:creationId xmlns:p14="http://schemas.microsoft.com/office/powerpoint/2010/main" val="7263061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42" y="335415"/>
            <a:ext cx="7653042" cy="62102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1563348"/>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1066800" y="388678"/>
            <a:ext cx="7872159"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1. Information Scientifique </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Probabilités, Prédictions, Etc.</a:t>
            </a:r>
            <a:endParaRPr lang="fr-FR" sz="1400" b="1" dirty="0">
              <a:solidFill>
                <a:srgbClr val="000000"/>
              </a:solidFill>
              <a:latin typeface="Arial" charset="0"/>
              <a:cs typeface="Arial" charset="0"/>
            </a:endParaRPr>
          </a:p>
        </p:txBody>
      </p:sp>
      <p:grpSp>
        <p:nvGrpSpPr>
          <p:cNvPr id="7187" name="Group 19"/>
          <p:cNvGrpSpPr>
            <a:grpSpLocks/>
          </p:cNvGrpSpPr>
          <p:nvPr/>
        </p:nvGrpSpPr>
        <p:grpSpPr bwMode="auto">
          <a:xfrm>
            <a:off x="1066800" y="3152607"/>
            <a:ext cx="867602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Pluies, Décisions de vos coéquipiers (autres provinces)</a:t>
              </a:r>
              <a:endParaRPr lang="fr-FR" sz="1400" b="1" u="sng" dirty="0">
                <a:solidFill>
                  <a:srgbClr val="000000"/>
                </a:solidFill>
                <a:latin typeface="Arial" charset="0"/>
                <a:cs typeface="Arial" charset="0"/>
              </a:endParaRP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1066800" y="4534572"/>
            <a:ext cx="8719479"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4. Résultats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Crises….ou Points de  Prospérité ?</a:t>
                </a:r>
                <a:endParaRPr lang="fr-FR"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066800" y="1701544"/>
            <a:ext cx="6894482" cy="942904"/>
            <a:chOff x="2297112" y="1876425"/>
            <a:chExt cx="7010400" cy="1039813"/>
          </a:xfrm>
        </p:grpSpPr>
        <p:grpSp>
          <p:nvGrpSpPr>
            <p:cNvPr id="7199" name="Group 31"/>
            <p:cNvGrpSpPr>
              <a:grpSpLocks/>
            </p:cNvGrpSpPr>
            <p:nvPr/>
          </p:nvGrpSpPr>
          <p:grpSpPr bwMode="auto">
            <a:xfrm>
              <a:off x="2297112" y="1876425"/>
              <a:ext cx="7010400" cy="1039813"/>
              <a:chOff x="664" y="2294"/>
              <a:chExt cx="5728" cy="655"/>
            </a:xfrm>
          </p:grpSpPr>
          <p:sp>
            <p:nvSpPr>
              <p:cNvPr id="7200" name="Rectangle 32"/>
              <p:cNvSpPr>
                <a:spLocks noChangeArrowheads="1"/>
              </p:cNvSpPr>
              <p:nvPr/>
            </p:nvSpPr>
            <p:spPr bwMode="auto">
              <a:xfrm>
                <a:off x="664" y="2294"/>
                <a:ext cx="5728" cy="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2. Décision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Ton investissement en 10 ans dans le Développent et la Protection</a:t>
                </a:r>
                <a:endParaRPr lang="fr-FR" sz="1400" b="1" dirty="0">
                  <a:solidFill>
                    <a:srgbClr val="000000"/>
                  </a:solidFill>
                  <a:latin typeface="Arial" charset="0"/>
                  <a:cs typeface="Arial" charset="0"/>
                </a:endParaRP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8050422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228600" y="467853"/>
            <a:ext cx="6258019"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228600" y="1402119"/>
            <a:ext cx="6258019"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243593" y="2336385"/>
            <a:ext cx="625660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cxnSp>
        <p:nvCxnSpPr>
          <p:cNvPr id="3" name="Straight Connector 2"/>
          <p:cNvCxnSpPr/>
          <p:nvPr/>
        </p:nvCxnSpPr>
        <p:spPr bwMode="auto">
          <a:xfrm>
            <a:off x="5257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p:nvCxnSpPr>
        <p:spPr bwMode="auto">
          <a:xfrm>
            <a:off x="54864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Straight Connector 6"/>
          <p:cNvCxnSpPr/>
          <p:nvPr/>
        </p:nvCxnSpPr>
        <p:spPr bwMode="auto">
          <a:xfrm>
            <a:off x="57150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943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61722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p:nvCxnSpPr>
        <p:spPr bwMode="auto">
          <a:xfrm>
            <a:off x="6400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611122"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858000" y="4495800"/>
            <a:ext cx="0" cy="17526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7086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3" name="Rectangle 9"/>
          <p:cNvSpPr>
            <a:spLocks noChangeArrowheads="1"/>
          </p:cNvSpPr>
          <p:nvPr/>
        </p:nvSpPr>
        <p:spPr bwMode="auto">
          <a:xfrm>
            <a:off x="256103" y="704569"/>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
        <p:nvSpPr>
          <p:cNvPr id="24" name="Rectangle 7"/>
          <p:cNvSpPr>
            <a:spLocks noChangeArrowheads="1"/>
          </p:cNvSpPr>
          <p:nvPr/>
        </p:nvSpPr>
        <p:spPr bwMode="auto">
          <a:xfrm>
            <a:off x="435807" y="1518069"/>
            <a:ext cx="2788086"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Investissement de DEVELOPPEMENT</a:t>
            </a:r>
            <a:endParaRPr lang="fr-FR" sz="900" b="1" dirty="0" smtClean="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Gagnez 1 Point  de Prospérité par haricot investit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FF0000"/>
                </a:solidFill>
                <a:latin typeface="Arial" charset="0"/>
                <a:cs typeface="Arial" charset="0"/>
              </a:rPr>
              <a:t>Mais seulement si vous n’avez pas de crises</a:t>
            </a:r>
            <a:endParaRPr lang="fr-FR" sz="900" i="1" dirty="0">
              <a:solidFill>
                <a:srgbClr val="FF0000"/>
              </a:solidFill>
              <a:latin typeface="Arial" charset="0"/>
              <a:cs typeface="Arial" charset="0"/>
            </a:endParaRPr>
          </a:p>
        </p:txBody>
      </p:sp>
      <p:sp>
        <p:nvSpPr>
          <p:cNvPr id="25" name="Rectangle 8"/>
          <p:cNvSpPr>
            <a:spLocks noChangeArrowheads="1"/>
          </p:cNvSpPr>
          <p:nvPr/>
        </p:nvSpPr>
        <p:spPr bwMode="auto">
          <a:xfrm>
            <a:off x="256103" y="2551117"/>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graphicFrame>
        <p:nvGraphicFramePr>
          <p:cNvPr id="26" name="Group 21"/>
          <p:cNvGraphicFramePr>
            <a:graphicFrameLocks noGrp="1"/>
          </p:cNvGraphicFramePr>
          <p:nvPr>
            <p:extLst>
              <p:ext uri="{D42A27DB-BD31-4B8C-83A1-F6EECF244321}">
                <p14:modId xmlns:p14="http://schemas.microsoft.com/office/powerpoint/2010/main" val="2500025235"/>
              </p:ext>
            </p:extLst>
          </p:nvPr>
        </p:nvGraphicFramePr>
        <p:xfrm>
          <a:off x="53472" y="3365375"/>
          <a:ext cx="9063790" cy="3208752"/>
        </p:xfrm>
        <a:graphic>
          <a:graphicData uri="http://schemas.openxmlformats.org/drawingml/2006/table">
            <a:tbl>
              <a:tblPr/>
              <a:tblGrid>
                <a:gridCol w="758934"/>
                <a:gridCol w="1092594"/>
                <a:gridCol w="12954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chemeClr val="bg1"/>
                          </a:solidFill>
                          <a:effectLst/>
                          <a:latin typeface="Arial" charset="0"/>
                          <a:ea typeface="ＭＳ Ｐゴシック" charset="0"/>
                          <a:cs typeface="Arial" charset="0"/>
                        </a:rPr>
                        <a:t>2. DECISIONS D’INVESTISSEMENT </a:t>
                      </a:r>
                      <a:endParaRPr kumimoji="0" lang="fr-FR" sz="1300" b="1" i="0" u="none" strike="noStrike" cap="none" normalizeH="0" baseline="0" noProof="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3. OBSERVATIONS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INONDATIONS</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DEVELOPPEMENT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(1 - 10)</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SECHERESSE</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Choisir l’</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Option</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Robuste</a:t>
                      </a: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a:t>
                      </a:r>
                      <a:endParaRPr kumimoji="0" lang="fr-FR" sz="13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Précipitations Annuelles </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50" b="1" i="0" u="none" strike="noStrike" cap="none" normalizeH="0" baseline="0" noProof="0" dirty="0" smtClean="0">
                          <a:ln>
                            <a:noFill/>
                          </a:ln>
                          <a:solidFill>
                            <a:srgbClr val="000000"/>
                          </a:solidFill>
                          <a:effectLst/>
                          <a:latin typeface="Arial" charset="0"/>
                          <a:ea typeface="ＭＳ Ｐゴシック" charset="0"/>
                          <a:cs typeface="Arial" charset="0"/>
                        </a:rPr>
                        <a:t>Décennie</a:t>
                      </a:r>
                      <a:endParaRPr kumimoji="0" lang="fr-FR" sz="115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indent="0" algn="l" defTabSz="400782" rtl="0" eaLnBrk="1" fontAlgn="auto" latinLnBrk="0" hangingPunct="1">
                        <a:lnSpc>
                          <a:spcPct val="100000"/>
                        </a:lnSpc>
                        <a:spcBef>
                          <a:spcPts val="0"/>
                        </a:spcBef>
                        <a:spcAft>
                          <a:spcPts val="0"/>
                        </a:spcAft>
                        <a:buClrTx/>
                        <a:buSzTx/>
                        <a:buFontTx/>
                        <a:buNone/>
                        <a:tabLst/>
                        <a:defRPr/>
                      </a:pPr>
                      <a:r>
                        <a:rPr lang="fr-FR" noProof="0" dirty="0" smtClean="0"/>
                        <a:t>         </a:t>
                      </a:r>
                      <a:r>
                        <a:rPr lang="en-US" sz="2400" dirty="0" smtClean="0">
                          <a:solidFill>
                            <a:srgbClr val="FF0000"/>
                          </a:solidFill>
                          <a:latin typeface="Brush Script MT Italic"/>
                          <a:cs typeface="Brush Script MT Italic"/>
                        </a:rPr>
                        <a:t>0</a:t>
                      </a: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r>
                        <a:rPr lang="fr-FR" noProof="0" dirty="0" smtClean="0"/>
                        <a:t>           </a:t>
                      </a:r>
                      <a:r>
                        <a:rPr lang="en-US" sz="2400" dirty="0" smtClean="0">
                          <a:solidFill>
                            <a:srgbClr val="FF0000"/>
                          </a:solidFill>
                          <a:latin typeface="Brush Script MT Italic"/>
                          <a:cs typeface="Brush Script MT Italic"/>
                        </a:rPr>
                        <a:t>9</a:t>
                      </a:r>
                      <a:endParaRPr lang="fr-FR" sz="2400"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r>
                        <a:rPr lang="fr-FR" noProof="0" dirty="0" smtClean="0"/>
                        <a:t>          </a:t>
                      </a:r>
                      <a:r>
                        <a:rPr lang="en-US" sz="2400" noProof="0" dirty="0" smtClean="0">
                          <a:solidFill>
                            <a:srgbClr val="FF0000"/>
                          </a:solidFill>
                          <a:latin typeface="Brush Script MT Italic"/>
                        </a:rPr>
                        <a:t>1</a:t>
                      </a:r>
                      <a:endParaRPr lang="fr-FR" sz="2400"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2</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3</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4</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27" name="Rectangle 26"/>
          <p:cNvSpPr/>
          <p:nvPr/>
        </p:nvSpPr>
        <p:spPr>
          <a:xfrm>
            <a:off x="6586919" y="444250"/>
            <a:ext cx="2519362" cy="2846933"/>
          </a:xfrm>
          <a:prstGeom prst="rect">
            <a:avLst/>
          </a:prstGeom>
          <a:solidFill>
            <a:sysClr val="window" lastClr="FFFFFF">
              <a:lumMod val="75000"/>
            </a:sysClr>
          </a:solid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smtClean="0">
                <a:ln>
                  <a:noFill/>
                </a:ln>
                <a:solidFill>
                  <a:sysClr val="windowText" lastClr="000000"/>
                </a:solidFill>
                <a:effectLst/>
                <a:uLnTx/>
                <a:uFillTx/>
                <a:latin typeface="Helvetica"/>
                <a:cs typeface="Helvetica"/>
              </a:rPr>
              <a:t>Comment Gagner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50" b="1" i="0" u="sng" strike="noStrike" kern="0" cap="none" spc="0" normalizeH="0" baseline="0" noProof="0" dirty="0" smtClean="0">
              <a:ln>
                <a:noFill/>
              </a:ln>
              <a:solidFill>
                <a:sysClr val="windowText" lastClr="000000"/>
              </a:solidFill>
              <a:effectLst/>
              <a:uLnTx/>
              <a:uFillTx/>
              <a:latin typeface="Helvetica"/>
              <a:cs typeface="Helvetica"/>
            </a:endParaRPr>
          </a:p>
          <a:p>
            <a:pPr marL="339725" indent="-339725">
              <a:buClrTx/>
              <a:buFontTx/>
              <a:buNone/>
            </a:pPr>
            <a:r>
              <a:rPr lang="fr-FR" sz="1200" b="1" dirty="0" smtClean="0">
                <a:solidFill>
                  <a:srgbClr val="000000"/>
                </a:solidFill>
                <a:latin typeface="Arial" charset="0"/>
              </a:rPr>
              <a:t>Provinces Gagnantes</a:t>
            </a:r>
            <a:endParaRPr lang="fr-FR" sz="1200" b="1" i="1" dirty="0" smtClean="0">
              <a:solidFill>
                <a:srgbClr val="000000"/>
              </a:solidFill>
              <a:latin typeface="Arial" charset="0"/>
            </a:endParaRPr>
          </a:p>
          <a:p>
            <a:pPr marL="171450" indent="-171450">
              <a:buClrTx/>
              <a:buFont typeface="Arial"/>
              <a:buChar char="•"/>
            </a:pPr>
            <a:r>
              <a:rPr lang="fr-FR" sz="1100" b="1" i="1" dirty="0" smtClean="0">
                <a:solidFill>
                  <a:schemeClr val="bg2">
                    <a:lumMod val="50000"/>
                  </a:schemeClr>
                </a:solidFill>
                <a:latin typeface="Arial" charset="0"/>
              </a:rPr>
              <a:t>Provinces avec le moins de crises </a:t>
            </a:r>
            <a:r>
              <a:rPr lang="fr-FR" sz="1100" i="1" dirty="0" smtClean="0">
                <a:solidFill>
                  <a:schemeClr val="bg2">
                    <a:lumMod val="50000"/>
                  </a:schemeClr>
                </a:solidFill>
                <a:latin typeface="Arial" charset="0"/>
              </a:rPr>
              <a:t> </a:t>
            </a:r>
          </a:p>
          <a:p>
            <a:pPr marL="171450" indent="-171450">
              <a:buClrTx/>
              <a:buFont typeface="Arial"/>
              <a:buChar char="•"/>
            </a:pPr>
            <a:r>
              <a:rPr lang="fr-FR" sz="1100" i="1" dirty="0" smtClean="0">
                <a:solidFill>
                  <a:srgbClr val="404040"/>
                </a:solidFill>
                <a:latin typeface="Arial" charset="0"/>
              </a:rPr>
              <a:t>Max 1 gagnant provincial par pays</a:t>
            </a:r>
          </a:p>
          <a:p>
            <a:pPr marL="171450" indent="-171450">
              <a:buClrTx/>
              <a:buFont typeface="Arial"/>
              <a:buChar char="•"/>
            </a:pPr>
            <a:r>
              <a:rPr lang="fr-FR" sz="1100" i="1" dirty="0" smtClean="0">
                <a:solidFill>
                  <a:schemeClr val="bg2">
                    <a:lumMod val="50000"/>
                  </a:schemeClr>
                </a:solidFill>
                <a:latin typeface="Arial" charset="0"/>
              </a:rPr>
              <a:t>Bris d'égalité au sein du pays: province avec le plus de points de prospérité</a:t>
            </a:r>
            <a:endParaRPr kumimoji="0" lang="fr-FR" sz="1100" b="1" i="0" u="none" strike="noStrike" kern="0" cap="none" spc="0" normalizeH="0" baseline="0" noProof="0" dirty="0" smtClean="0">
              <a:ln>
                <a:noFill/>
              </a:ln>
              <a:solidFill>
                <a:sysClr val="windowText" lastClr="000000"/>
              </a:solidFill>
              <a:effectLst/>
              <a:uLnTx/>
              <a:uFillTx/>
              <a:latin typeface="Helvetica"/>
              <a:cs typeface="Helvetica"/>
            </a:endParaRPr>
          </a:p>
          <a:p>
            <a:pPr>
              <a:buClrTx/>
              <a:buFontTx/>
              <a:buNone/>
            </a:pPr>
            <a:endParaRPr lang="fr-FR" sz="1200" b="1" dirty="0" smtClean="0">
              <a:solidFill>
                <a:srgbClr val="000000"/>
              </a:solidFill>
              <a:latin typeface="Arial" charset="0"/>
            </a:endParaRPr>
          </a:p>
          <a:p>
            <a:pPr>
              <a:buClrTx/>
              <a:buFontTx/>
              <a:buNone/>
            </a:pPr>
            <a:r>
              <a:rPr lang="fr-FR" sz="1200" b="1" dirty="0" smtClean="0">
                <a:solidFill>
                  <a:srgbClr val="000000"/>
                </a:solidFill>
                <a:latin typeface="Arial" charset="0"/>
              </a:rPr>
              <a:t>1 </a:t>
            </a:r>
            <a:r>
              <a:rPr lang="fr-FR" sz="1200" b="1" dirty="0">
                <a:solidFill>
                  <a:srgbClr val="000000"/>
                </a:solidFill>
                <a:latin typeface="Arial" charset="0"/>
              </a:rPr>
              <a:t>Pays Gagnant </a:t>
            </a:r>
          </a:p>
          <a:p>
            <a:pPr marL="171450" indent="-171450">
              <a:buClrTx/>
              <a:buFont typeface="Arial"/>
              <a:buChar char="•"/>
            </a:pPr>
            <a:r>
              <a:rPr lang="fr-FR" sz="1100" b="1" i="1" dirty="0" smtClean="0">
                <a:solidFill>
                  <a:srgbClr val="404040"/>
                </a:solidFill>
                <a:latin typeface="Arial" charset="0"/>
              </a:rPr>
              <a:t>Pays avec le plus de Points de Prospérité</a:t>
            </a:r>
          </a:p>
          <a:p>
            <a:pPr marL="171450" indent="-171450">
              <a:buClrTx/>
              <a:buFont typeface="Arial"/>
              <a:buChar char="•"/>
            </a:pPr>
            <a:r>
              <a:rPr lang="fr-FR" sz="1100" i="1" dirty="0" smtClean="0">
                <a:solidFill>
                  <a:srgbClr val="404040"/>
                </a:solidFill>
                <a:latin typeface="Arial" charset="0"/>
              </a:rPr>
              <a:t>Bris d'égalité: pays avec le moins de crises</a:t>
            </a:r>
            <a:endParaRPr lang="fr-FR" sz="1050" b="1" kern="0" dirty="0" smtClean="0">
              <a:solidFill>
                <a:sysClr val="windowText" lastClr="000000"/>
              </a:solidFill>
              <a:latin typeface="Helvetica"/>
              <a:cs typeface="Helvetica"/>
            </a:endParaRPr>
          </a:p>
          <a:p>
            <a:pPr marL="339725" indent="-339725">
              <a:buClrTx/>
              <a:buFontTx/>
              <a:buNone/>
            </a:pPr>
            <a:endParaRPr kumimoji="0" lang="fr-FR" sz="1050" b="1" i="0" u="none" strike="noStrike" kern="0" cap="none" spc="0" normalizeH="0" baseline="0" noProof="0" dirty="0">
              <a:ln>
                <a:noFill/>
              </a:ln>
              <a:solidFill>
                <a:sysClr val="windowText" lastClr="000000"/>
              </a:solidFill>
              <a:effectLst/>
              <a:uLnTx/>
              <a:uFillTx/>
              <a:latin typeface="Helvetica"/>
              <a:cs typeface="Helvetica"/>
            </a:endParaRPr>
          </a:p>
        </p:txBody>
      </p:sp>
      <p:sp>
        <p:nvSpPr>
          <p:cNvPr id="22" name="Rectangle 21"/>
          <p:cNvSpPr/>
          <p:nvPr/>
        </p:nvSpPr>
        <p:spPr>
          <a:xfrm>
            <a:off x="3398787" y="-95010"/>
            <a:ext cx="2875561" cy="573381"/>
          </a:xfrm>
          <a:prstGeom prst="rect">
            <a:avLst/>
          </a:prstGeom>
        </p:spPr>
        <p:txBody>
          <a:bodyPr wrap="none" lIns="80156" tIns="40078" rIns="80156" bIns="40078">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DECISIONS</a:t>
            </a:r>
          </a:p>
        </p:txBody>
      </p:sp>
      <p:sp>
        <p:nvSpPr>
          <p:cNvPr id="28" name="Oval 27"/>
          <p:cNvSpPr>
            <a:spLocks noChangeArrowheads="1"/>
          </p:cNvSpPr>
          <p:nvPr/>
        </p:nvSpPr>
        <p:spPr bwMode="auto">
          <a:xfrm>
            <a:off x="990600" y="4419600"/>
            <a:ext cx="625985" cy="5801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29" name="Oval 50"/>
          <p:cNvSpPr>
            <a:spLocks noChangeArrowheads="1"/>
          </p:cNvSpPr>
          <p:nvPr/>
        </p:nvSpPr>
        <p:spPr bwMode="auto">
          <a:xfrm>
            <a:off x="2209800" y="4419600"/>
            <a:ext cx="625985" cy="5801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30" name="Oval 50"/>
          <p:cNvSpPr>
            <a:spLocks noChangeArrowheads="1"/>
          </p:cNvSpPr>
          <p:nvPr/>
        </p:nvSpPr>
        <p:spPr bwMode="auto">
          <a:xfrm>
            <a:off x="3412615" y="4419600"/>
            <a:ext cx="625985" cy="5801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Tree>
    <p:extLst>
      <p:ext uri="{BB962C8B-B14F-4D97-AF65-F5344CB8AC3E}">
        <p14:creationId xmlns:p14="http://schemas.microsoft.com/office/powerpoint/2010/main" val="42685172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930" y="1504326"/>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4709" y="3431879"/>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8" name="AutoShape 4"/>
          <p:cNvSpPr>
            <a:spLocks noChangeArrowheads="1"/>
          </p:cNvSpPr>
          <p:nvPr/>
        </p:nvSpPr>
        <p:spPr bwMode="auto">
          <a:xfrm>
            <a:off x="502418" y="1494250"/>
            <a:ext cx="3925647"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69" name="AutoShape 5"/>
          <p:cNvSpPr>
            <a:spLocks noChangeArrowheads="1"/>
          </p:cNvSpPr>
          <p:nvPr/>
        </p:nvSpPr>
        <p:spPr bwMode="auto">
          <a:xfrm>
            <a:off x="502418" y="2427076"/>
            <a:ext cx="3925647" cy="781673"/>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70" name="AutoShape 6"/>
          <p:cNvSpPr>
            <a:spLocks noChangeArrowheads="1"/>
          </p:cNvSpPr>
          <p:nvPr/>
        </p:nvSpPr>
        <p:spPr bwMode="auto">
          <a:xfrm>
            <a:off x="513281" y="3362781"/>
            <a:ext cx="3914784"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11271" name="Group 7"/>
          <p:cNvGrpSpPr>
            <a:grpSpLocks/>
          </p:cNvGrpSpPr>
          <p:nvPr/>
        </p:nvGrpSpPr>
        <p:grpSpPr bwMode="auto">
          <a:xfrm>
            <a:off x="759058" y="1579182"/>
            <a:ext cx="3469397" cy="2493295"/>
            <a:chOff x="559" y="2526"/>
            <a:chExt cx="2555" cy="1732"/>
          </a:xfrm>
          <a:solidFill>
            <a:srgbClr val="804000"/>
          </a:solidFill>
        </p:grpSpPr>
        <p:sp>
          <p:nvSpPr>
            <p:cNvPr id="11272" name="Freeform 8"/>
            <p:cNvSpPr>
              <a:spLocks noChangeArrowheads="1"/>
            </p:cNvSpPr>
            <p:nvPr/>
          </p:nvSpPr>
          <p:spPr bwMode="auto">
            <a:xfrm>
              <a:off x="1555" y="3821"/>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3" name="Freeform 9"/>
            <p:cNvSpPr>
              <a:spLocks noChangeArrowheads="1"/>
            </p:cNvSpPr>
            <p:nvPr/>
          </p:nvSpPr>
          <p:spPr bwMode="auto">
            <a:xfrm>
              <a:off x="2097" y="3821"/>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4" name="Freeform 10"/>
            <p:cNvSpPr>
              <a:spLocks noChangeArrowheads="1"/>
            </p:cNvSpPr>
            <p:nvPr/>
          </p:nvSpPr>
          <p:spPr bwMode="auto">
            <a:xfrm>
              <a:off x="559" y="3166"/>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5" name="Freeform 11"/>
            <p:cNvSpPr>
              <a:spLocks noChangeArrowheads="1"/>
            </p:cNvSpPr>
            <p:nvPr/>
          </p:nvSpPr>
          <p:spPr bwMode="auto">
            <a:xfrm>
              <a:off x="997"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6" name="Freeform 12"/>
            <p:cNvSpPr>
              <a:spLocks noChangeArrowheads="1"/>
            </p:cNvSpPr>
            <p:nvPr/>
          </p:nvSpPr>
          <p:spPr bwMode="auto">
            <a:xfrm>
              <a:off x="1437" y="3166"/>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7" name="Freeform 13"/>
            <p:cNvSpPr>
              <a:spLocks noChangeArrowheads="1"/>
            </p:cNvSpPr>
            <p:nvPr/>
          </p:nvSpPr>
          <p:spPr bwMode="auto">
            <a:xfrm>
              <a:off x="1875"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8" name="Freeform 14"/>
            <p:cNvSpPr>
              <a:spLocks noChangeArrowheads="1"/>
            </p:cNvSpPr>
            <p:nvPr/>
          </p:nvSpPr>
          <p:spPr bwMode="auto">
            <a:xfrm>
              <a:off x="2305"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9" name="Freeform 15"/>
            <p:cNvSpPr>
              <a:spLocks noChangeArrowheads="1"/>
            </p:cNvSpPr>
            <p:nvPr/>
          </p:nvSpPr>
          <p:spPr bwMode="auto">
            <a:xfrm>
              <a:off x="2721"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80" name="Freeform 16"/>
            <p:cNvSpPr>
              <a:spLocks noChangeArrowheads="1"/>
            </p:cNvSpPr>
            <p:nvPr/>
          </p:nvSpPr>
          <p:spPr bwMode="auto">
            <a:xfrm>
              <a:off x="1626" y="252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81" name="Freeform 17"/>
            <p:cNvSpPr>
              <a:spLocks noChangeArrowheads="1"/>
            </p:cNvSpPr>
            <p:nvPr/>
          </p:nvSpPr>
          <p:spPr bwMode="auto">
            <a:xfrm>
              <a:off x="2119" y="252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11282"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248" y="1504326"/>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8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2669" y="3431879"/>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84" name="AutoShape 20"/>
          <p:cNvSpPr>
            <a:spLocks noChangeArrowheads="1"/>
          </p:cNvSpPr>
          <p:nvPr/>
        </p:nvSpPr>
        <p:spPr bwMode="auto">
          <a:xfrm>
            <a:off x="4741736" y="1494250"/>
            <a:ext cx="3925647"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85" name="AutoShape 21"/>
          <p:cNvSpPr>
            <a:spLocks noChangeArrowheads="1"/>
          </p:cNvSpPr>
          <p:nvPr/>
        </p:nvSpPr>
        <p:spPr bwMode="auto">
          <a:xfrm>
            <a:off x="4741736" y="2427076"/>
            <a:ext cx="3925647" cy="781673"/>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86" name="AutoShape 22"/>
          <p:cNvSpPr>
            <a:spLocks noChangeArrowheads="1"/>
          </p:cNvSpPr>
          <p:nvPr/>
        </p:nvSpPr>
        <p:spPr bwMode="auto">
          <a:xfrm>
            <a:off x="4752599" y="3362781"/>
            <a:ext cx="3914784"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11287" name="Group 23"/>
          <p:cNvGrpSpPr>
            <a:grpSpLocks/>
          </p:cNvGrpSpPr>
          <p:nvPr/>
        </p:nvGrpSpPr>
        <p:grpSpPr bwMode="auto">
          <a:xfrm>
            <a:off x="5100218" y="2499053"/>
            <a:ext cx="3469398" cy="1571985"/>
            <a:chOff x="3756" y="3165"/>
            <a:chExt cx="2555" cy="1092"/>
          </a:xfrm>
          <a:solidFill>
            <a:srgbClr val="804000"/>
          </a:solidFill>
        </p:grpSpPr>
        <p:sp>
          <p:nvSpPr>
            <p:cNvPr id="11288" name="Freeform 24"/>
            <p:cNvSpPr>
              <a:spLocks noChangeArrowheads="1"/>
            </p:cNvSpPr>
            <p:nvPr/>
          </p:nvSpPr>
          <p:spPr bwMode="auto">
            <a:xfrm>
              <a:off x="5692"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89" name="Freeform 25"/>
            <p:cNvSpPr>
              <a:spLocks noChangeArrowheads="1"/>
            </p:cNvSpPr>
            <p:nvPr/>
          </p:nvSpPr>
          <p:spPr bwMode="auto">
            <a:xfrm>
              <a:off x="5294" y="3820"/>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0" name="Freeform 26"/>
            <p:cNvSpPr>
              <a:spLocks noChangeArrowheads="1"/>
            </p:cNvSpPr>
            <p:nvPr/>
          </p:nvSpPr>
          <p:spPr bwMode="auto">
            <a:xfrm>
              <a:off x="3756" y="3165"/>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1" name="Freeform 27"/>
            <p:cNvSpPr>
              <a:spLocks noChangeArrowheads="1"/>
            </p:cNvSpPr>
            <p:nvPr/>
          </p:nvSpPr>
          <p:spPr bwMode="auto">
            <a:xfrm>
              <a:off x="4194"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2" name="Freeform 28"/>
            <p:cNvSpPr>
              <a:spLocks noChangeArrowheads="1"/>
            </p:cNvSpPr>
            <p:nvPr/>
          </p:nvSpPr>
          <p:spPr bwMode="auto">
            <a:xfrm>
              <a:off x="4634" y="3165"/>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3" name="Freeform 29"/>
            <p:cNvSpPr>
              <a:spLocks noChangeArrowheads="1"/>
            </p:cNvSpPr>
            <p:nvPr/>
          </p:nvSpPr>
          <p:spPr bwMode="auto">
            <a:xfrm>
              <a:off x="5073"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4" name="Freeform 30"/>
            <p:cNvSpPr>
              <a:spLocks noChangeArrowheads="1"/>
            </p:cNvSpPr>
            <p:nvPr/>
          </p:nvSpPr>
          <p:spPr bwMode="auto">
            <a:xfrm>
              <a:off x="5297"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5" name="Freeform 31"/>
            <p:cNvSpPr>
              <a:spLocks noChangeArrowheads="1"/>
            </p:cNvSpPr>
            <p:nvPr/>
          </p:nvSpPr>
          <p:spPr bwMode="auto">
            <a:xfrm>
              <a:off x="5918"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6" name="Freeform 32"/>
            <p:cNvSpPr>
              <a:spLocks noChangeArrowheads="1"/>
            </p:cNvSpPr>
            <p:nvPr/>
          </p:nvSpPr>
          <p:spPr bwMode="auto">
            <a:xfrm>
              <a:off x="3995"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7" name="Freeform 33"/>
            <p:cNvSpPr>
              <a:spLocks noChangeArrowheads="1"/>
            </p:cNvSpPr>
            <p:nvPr/>
          </p:nvSpPr>
          <p:spPr bwMode="auto">
            <a:xfrm>
              <a:off x="4481"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1298" name="Line 34"/>
          <p:cNvSpPr>
            <a:spLocks noChangeShapeType="1"/>
          </p:cNvSpPr>
          <p:nvPr/>
        </p:nvSpPr>
        <p:spPr bwMode="auto">
          <a:xfrm>
            <a:off x="4604590" y="1397800"/>
            <a:ext cx="1357" cy="2981301"/>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lstStyle/>
          <a:p>
            <a:endParaRPr lang="en-US"/>
          </a:p>
        </p:txBody>
      </p:sp>
      <p:sp>
        <p:nvSpPr>
          <p:cNvPr id="2" name="TextBox 1"/>
          <p:cNvSpPr txBox="1"/>
          <p:nvPr/>
        </p:nvSpPr>
        <p:spPr>
          <a:xfrm>
            <a:off x="1769324" y="939401"/>
            <a:ext cx="1329433" cy="404104"/>
          </a:xfrm>
          <a:prstGeom prst="rect">
            <a:avLst/>
          </a:prstGeom>
          <a:noFill/>
        </p:spPr>
        <p:txBody>
          <a:bodyPr wrap="none" lIns="80156" tIns="40078" rIns="80156" bIns="40078" rtlCol="0">
            <a:spAutoFit/>
          </a:bodyPr>
          <a:lstStyle/>
          <a:p>
            <a:r>
              <a:rPr lang="en-US" b="1" dirty="0" smtClean="0">
                <a:solidFill>
                  <a:schemeClr val="tx1"/>
                </a:solidFill>
              </a:rPr>
              <a:t>Province 1</a:t>
            </a:r>
            <a:endParaRPr lang="en-US" b="1" dirty="0">
              <a:solidFill>
                <a:schemeClr val="tx1"/>
              </a:solidFill>
            </a:endParaRPr>
          </a:p>
        </p:txBody>
      </p:sp>
      <p:sp>
        <p:nvSpPr>
          <p:cNvPr id="37" name="TextBox 36"/>
          <p:cNvSpPr txBox="1"/>
          <p:nvPr/>
        </p:nvSpPr>
        <p:spPr>
          <a:xfrm>
            <a:off x="5940748" y="941464"/>
            <a:ext cx="1329433" cy="404104"/>
          </a:xfrm>
          <a:prstGeom prst="rect">
            <a:avLst/>
          </a:prstGeom>
          <a:noFill/>
        </p:spPr>
        <p:txBody>
          <a:bodyPr wrap="none" lIns="80156" tIns="40078" rIns="80156" bIns="40078" rtlCol="0">
            <a:spAutoFit/>
          </a:bodyPr>
          <a:lstStyle/>
          <a:p>
            <a:r>
              <a:rPr lang="en-US" b="1" dirty="0" smtClean="0">
                <a:solidFill>
                  <a:schemeClr val="tx1"/>
                </a:solidFill>
              </a:rPr>
              <a:t>Province 2</a:t>
            </a:r>
            <a:endParaRPr lang="en-US" b="1"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26469" y="3981786"/>
            <a:ext cx="2410112" cy="2252890"/>
            <a:chOff x="912813" y="611188"/>
            <a:chExt cx="1825625" cy="1609725"/>
          </a:xfrm>
        </p:grpSpPr>
        <p:sp>
          <p:nvSpPr>
            <p:cNvPr id="7169" name="AutoShape 1"/>
            <p:cNvSpPr>
              <a:spLocks noChangeArrowheads="1"/>
            </p:cNvSpPr>
            <p:nvPr/>
          </p:nvSpPr>
          <p:spPr bwMode="auto">
            <a:xfrm rot="900000">
              <a:off x="2163763" y="620713"/>
              <a:ext cx="574675" cy="4587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8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70" name="AutoShape 2"/>
            <p:cNvSpPr>
              <a:spLocks noChangeArrowheads="1"/>
            </p:cNvSpPr>
            <p:nvPr/>
          </p:nvSpPr>
          <p:spPr bwMode="auto">
            <a:xfrm rot="20700000">
              <a:off x="928688" y="611188"/>
              <a:ext cx="574675" cy="4587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7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71" name="Rectangle 3"/>
            <p:cNvSpPr>
              <a:spLocks noChangeArrowheads="1"/>
            </p:cNvSpPr>
            <p:nvPr/>
          </p:nvSpPr>
          <p:spPr bwMode="auto">
            <a:xfrm>
              <a:off x="1193800" y="1196975"/>
              <a:ext cx="1259051" cy="371513"/>
            </a:xfrm>
            <a:prstGeom prst="rect">
              <a:avLst/>
            </a:prstGeom>
            <a:solidFill>
              <a:srgbClr val="2A5599">
                <a:alpha val="78000"/>
              </a:srgb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no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err="1" smtClean="0">
                  <a:solidFill>
                    <a:srgbClr val="000000"/>
                  </a:solidFill>
                  <a:latin typeface="Arial" charset="0"/>
                  <a:cs typeface="Arial" charset="0"/>
                </a:rPr>
                <a:t>Pays</a:t>
              </a:r>
              <a:r>
                <a:rPr lang="es-PE" sz="1600" b="1" dirty="0" smtClean="0">
                  <a:solidFill>
                    <a:srgbClr val="000000"/>
                  </a:solidFill>
                  <a:latin typeface="Arial" charset="0"/>
                  <a:cs typeface="Arial" charset="0"/>
                </a:rPr>
                <a:t> 1</a:t>
              </a:r>
              <a:endParaRPr lang="es-PE" sz="1600" b="1" dirty="0">
                <a:solidFill>
                  <a:srgbClr val="000000"/>
                </a:solidFill>
                <a:latin typeface="Arial" charset="0"/>
                <a:cs typeface="Arial" charset="0"/>
              </a:endParaRPr>
            </a:p>
          </p:txBody>
        </p:sp>
        <p:sp>
          <p:nvSpPr>
            <p:cNvPr id="7172" name="AutoShape 4"/>
            <p:cNvSpPr>
              <a:spLocks noChangeArrowheads="1"/>
            </p:cNvSpPr>
            <p:nvPr/>
          </p:nvSpPr>
          <p:spPr bwMode="auto">
            <a:xfrm rot="9900000" flipH="1">
              <a:off x="2152650" y="1752600"/>
              <a:ext cx="574675" cy="4587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8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73" name="AutoShape 5"/>
            <p:cNvSpPr>
              <a:spLocks noChangeArrowheads="1"/>
            </p:cNvSpPr>
            <p:nvPr/>
          </p:nvSpPr>
          <p:spPr bwMode="auto">
            <a:xfrm rot="11700000" flipH="1">
              <a:off x="912813" y="1762125"/>
              <a:ext cx="574675" cy="4587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8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grpSp>
      <p:grpSp>
        <p:nvGrpSpPr>
          <p:cNvPr id="7174" name="Group 6"/>
          <p:cNvGrpSpPr>
            <a:grpSpLocks/>
          </p:cNvGrpSpPr>
          <p:nvPr/>
        </p:nvGrpSpPr>
        <p:grpSpPr bwMode="auto">
          <a:xfrm>
            <a:off x="3138073" y="526875"/>
            <a:ext cx="2735392" cy="2543679"/>
            <a:chOff x="2769" y="375"/>
            <a:chExt cx="1156" cy="1014"/>
          </a:xfrm>
        </p:grpSpPr>
        <p:sp>
          <p:nvSpPr>
            <p:cNvPr id="7175" name="Freeform 7"/>
            <p:cNvSpPr>
              <a:spLocks noChangeArrowheads="1"/>
            </p:cNvSpPr>
            <p:nvPr/>
          </p:nvSpPr>
          <p:spPr bwMode="auto">
            <a:xfrm rot="900000">
              <a:off x="3565" y="381"/>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76" name="Freeform 8"/>
            <p:cNvSpPr>
              <a:spLocks noChangeArrowheads="1"/>
            </p:cNvSpPr>
            <p:nvPr/>
          </p:nvSpPr>
          <p:spPr bwMode="auto">
            <a:xfrm rot="20700000">
              <a:off x="2769" y="375"/>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pPr algn="ctr"/>
              <a:endParaRPr lang="en-US" dirty="0">
                <a:solidFill>
                  <a:schemeClr val="tx1"/>
                </a:solidFill>
              </a:endParaRPr>
            </a:p>
          </p:txBody>
        </p:sp>
        <p:sp>
          <p:nvSpPr>
            <p:cNvPr id="7177" name="Freeform 9"/>
            <p:cNvSpPr>
              <a:spLocks noChangeArrowheads="1"/>
            </p:cNvSpPr>
            <p:nvPr/>
          </p:nvSpPr>
          <p:spPr bwMode="auto">
            <a:xfrm rot="9900000" flipH="1">
              <a:off x="3558" y="1094"/>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78" name="Freeform 10"/>
            <p:cNvSpPr>
              <a:spLocks noChangeArrowheads="1"/>
            </p:cNvSpPr>
            <p:nvPr/>
          </p:nvSpPr>
          <p:spPr bwMode="auto">
            <a:xfrm rot="11700000" flipH="1">
              <a:off x="2831" y="1101"/>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79" name="Rectangle 11"/>
            <p:cNvSpPr>
              <a:spLocks noChangeArrowheads="1"/>
            </p:cNvSpPr>
            <p:nvPr/>
          </p:nvSpPr>
          <p:spPr bwMode="auto">
            <a:xfrm>
              <a:off x="2969" y="728"/>
              <a:ext cx="793" cy="234"/>
            </a:xfrm>
            <a:prstGeom prst="rect">
              <a:avLst/>
            </a:prstGeom>
            <a:solidFill>
              <a:srgbClr val="993366"/>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no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err="1" smtClean="0">
                  <a:solidFill>
                    <a:srgbClr val="000000"/>
                  </a:solidFill>
                  <a:latin typeface="Arial" charset="0"/>
                  <a:cs typeface="Arial" charset="0"/>
                </a:rPr>
                <a:t>Pays</a:t>
              </a:r>
              <a:r>
                <a:rPr lang="es-PE" sz="1600" b="1" dirty="0" smtClean="0">
                  <a:solidFill>
                    <a:srgbClr val="000000"/>
                  </a:solidFill>
                  <a:latin typeface="Arial" charset="0"/>
                  <a:cs typeface="Arial" charset="0"/>
                </a:rPr>
                <a:t> 2</a:t>
              </a:r>
              <a:endParaRPr lang="es-PE" sz="1600" b="1" dirty="0">
                <a:solidFill>
                  <a:srgbClr val="000000"/>
                </a:solidFill>
                <a:latin typeface="Arial" charset="0"/>
                <a:cs typeface="Arial" charset="0"/>
              </a:endParaRPr>
            </a:p>
          </p:txBody>
        </p:sp>
      </p:grpSp>
      <p:grpSp>
        <p:nvGrpSpPr>
          <p:cNvPr id="7180" name="Group 12"/>
          <p:cNvGrpSpPr>
            <a:grpSpLocks/>
          </p:cNvGrpSpPr>
          <p:nvPr/>
        </p:nvGrpSpPr>
        <p:grpSpPr bwMode="auto">
          <a:xfrm>
            <a:off x="5875570" y="3705393"/>
            <a:ext cx="2969520" cy="2742336"/>
            <a:chOff x="4879" y="381"/>
            <a:chExt cx="1156" cy="1007"/>
          </a:xfrm>
        </p:grpSpPr>
        <p:sp>
          <p:nvSpPr>
            <p:cNvPr id="7181" name="Freeform 13"/>
            <p:cNvSpPr>
              <a:spLocks noChangeArrowheads="1"/>
            </p:cNvSpPr>
            <p:nvPr/>
          </p:nvSpPr>
          <p:spPr bwMode="auto">
            <a:xfrm rot="9900000" flipH="1">
              <a:off x="5616" y="1094"/>
              <a:ext cx="360" cy="287"/>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82" name="Freeform 14"/>
            <p:cNvSpPr>
              <a:spLocks noChangeArrowheads="1"/>
            </p:cNvSpPr>
            <p:nvPr/>
          </p:nvSpPr>
          <p:spPr bwMode="auto">
            <a:xfrm rot="11700000" flipH="1">
              <a:off x="4921" y="1100"/>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83" name="Freeform 15"/>
            <p:cNvSpPr>
              <a:spLocks noChangeArrowheads="1"/>
            </p:cNvSpPr>
            <p:nvPr/>
          </p:nvSpPr>
          <p:spPr bwMode="auto">
            <a:xfrm rot="900000">
              <a:off x="5675" y="381"/>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84" name="Freeform 16"/>
            <p:cNvSpPr>
              <a:spLocks noChangeArrowheads="1"/>
            </p:cNvSpPr>
            <p:nvPr/>
          </p:nvSpPr>
          <p:spPr bwMode="auto">
            <a:xfrm rot="20700000">
              <a:off x="4879" y="384"/>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85" name="Rectangle 17"/>
            <p:cNvSpPr>
              <a:spLocks noChangeArrowheads="1"/>
            </p:cNvSpPr>
            <p:nvPr/>
          </p:nvSpPr>
          <p:spPr bwMode="auto">
            <a:xfrm>
              <a:off x="5079" y="741"/>
              <a:ext cx="793" cy="234"/>
            </a:xfrm>
            <a:prstGeom prst="rect">
              <a:avLst/>
            </a:prstGeom>
            <a:solidFill>
              <a:srgbClr val="FF99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no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err="1" smtClean="0">
                  <a:solidFill>
                    <a:srgbClr val="000000"/>
                  </a:solidFill>
                  <a:latin typeface="Arial" charset="0"/>
                  <a:cs typeface="Arial" charset="0"/>
                </a:rPr>
                <a:t>Pays</a:t>
              </a:r>
              <a:r>
                <a:rPr lang="es-PE" sz="1600" b="1" dirty="0" smtClean="0">
                  <a:solidFill>
                    <a:srgbClr val="000000"/>
                  </a:solidFill>
                  <a:latin typeface="Arial" charset="0"/>
                  <a:cs typeface="Arial" charset="0"/>
                </a:rPr>
                <a:t> 3</a:t>
              </a:r>
              <a:endParaRPr lang="es-PE" sz="1600" b="1" dirty="0">
                <a:solidFill>
                  <a:srgbClr val="000000"/>
                </a:solidFill>
                <a:latin typeface="Arial" charset="0"/>
                <a:cs typeface="Arial" charset="0"/>
              </a:endParaRPr>
            </a:p>
          </p:txBody>
        </p:sp>
      </p:grpSp>
      <p:cxnSp>
        <p:nvCxnSpPr>
          <p:cNvPr id="4" name="Straight Arrow Connector 3"/>
          <p:cNvCxnSpPr/>
          <p:nvPr/>
        </p:nvCxnSpPr>
        <p:spPr bwMode="auto">
          <a:xfrm flipH="1" flipV="1">
            <a:off x="6005926" y="1079660"/>
            <a:ext cx="782142" cy="345491"/>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Arrow Connector 23"/>
          <p:cNvCxnSpPr/>
          <p:nvPr/>
        </p:nvCxnSpPr>
        <p:spPr bwMode="auto">
          <a:xfrm flipH="1">
            <a:off x="6071105" y="1770642"/>
            <a:ext cx="716963" cy="62188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Rectangle 8"/>
          <p:cNvSpPr/>
          <p:nvPr/>
        </p:nvSpPr>
        <p:spPr>
          <a:xfrm>
            <a:off x="6832788" y="1425151"/>
            <a:ext cx="1142715" cy="327160"/>
          </a:xfrm>
          <a:prstGeom prst="rect">
            <a:avLst/>
          </a:prstGeom>
        </p:spPr>
        <p:txBody>
          <a:bodyPr wrap="none" lIns="80156" tIns="40078" rIns="80156" bIns="40078">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a:solidFill>
                  <a:srgbClr val="000000"/>
                </a:solidFill>
                <a:latin typeface="Arial" charset="0"/>
                <a:cs typeface="Arial" charset="0"/>
              </a:rPr>
              <a:t>Provinces</a:t>
            </a:r>
          </a:p>
        </p:txBody>
      </p:sp>
    </p:spTree>
    <p:extLst>
      <p:ext uri="{BB962C8B-B14F-4D97-AF65-F5344CB8AC3E}">
        <p14:creationId xmlns:p14="http://schemas.microsoft.com/office/powerpoint/2010/main" val="1262046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a:spLocks noChangeArrowheads="1"/>
          </p:cNvSpPr>
          <p:nvPr/>
        </p:nvSpPr>
        <p:spPr bwMode="auto">
          <a:xfrm>
            <a:off x="304800" y="1839741"/>
            <a:ext cx="8033250" cy="2594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marL="801563" indent="-801563">
              <a:buAutoNum type="arabicPeriod"/>
            </a:pPr>
            <a:r>
              <a:rPr lang="fr-FR" sz="2500" b="1" dirty="0" smtClean="0">
                <a:latin typeface="Arial" charset="0"/>
              </a:rPr>
              <a:t>Les décisions provinciales sont </a:t>
            </a:r>
            <a:r>
              <a:rPr lang="fr-FR" sz="2500" b="1" u="sng" dirty="0" smtClean="0">
                <a:solidFill>
                  <a:srgbClr val="FF6600"/>
                </a:solidFill>
                <a:latin typeface="Arial" charset="0"/>
              </a:rPr>
              <a:t>indépendantes</a:t>
            </a:r>
          </a:p>
          <a:p>
            <a:pPr marL="801563" indent="-801563">
              <a:buAutoNum type="arabicPeriod"/>
            </a:pPr>
            <a:endParaRPr lang="fr-FR" sz="2500" b="1" dirty="0" smtClean="0">
              <a:latin typeface="Arial" charset="0"/>
            </a:endParaRPr>
          </a:p>
          <a:p>
            <a:pPr marL="801563" indent="-801563">
              <a:buAutoNum type="arabicPeriod"/>
            </a:pPr>
            <a:endParaRPr lang="fr-FR" sz="2500" b="1" dirty="0" smtClean="0">
              <a:latin typeface="Arial" charset="0"/>
            </a:endParaRPr>
          </a:p>
          <a:p>
            <a:pPr marL="801563" indent="-801563">
              <a:buAutoNum type="arabicPeriod"/>
            </a:pPr>
            <a:r>
              <a:rPr lang="fr-FR" sz="2500" b="1" dirty="0" smtClean="0">
                <a:latin typeface="Arial" charset="0"/>
              </a:rPr>
              <a:t>Les décisions nationales nécessitent un </a:t>
            </a:r>
            <a:r>
              <a:rPr lang="fr-FR" sz="2500" b="1" u="sng" dirty="0" smtClean="0">
                <a:solidFill>
                  <a:srgbClr val="FF6600"/>
                </a:solidFill>
                <a:latin typeface="Arial" charset="0"/>
              </a:rPr>
              <a:t>travail </a:t>
            </a:r>
            <a:r>
              <a:rPr lang="fr-FR" sz="2500" b="1" u="sng" dirty="0">
                <a:solidFill>
                  <a:srgbClr val="FF6600"/>
                </a:solidFill>
                <a:latin typeface="Arial" charset="0"/>
              </a:rPr>
              <a:t>d’équip</a:t>
            </a:r>
            <a:r>
              <a:rPr lang="fr-FR" sz="2500" b="1" u="sng" dirty="0" smtClean="0">
                <a:solidFill>
                  <a:srgbClr val="FF6600"/>
                </a:solidFill>
                <a:latin typeface="Arial" charset="0"/>
              </a:rPr>
              <a:t>e</a:t>
            </a:r>
          </a:p>
          <a:p>
            <a:pPr marL="996387" lvl="1" indent="-345117">
              <a:buFont typeface="Arial"/>
              <a:buChar char="•"/>
            </a:pPr>
            <a:r>
              <a:rPr lang="fr-FR" sz="2500" b="1" dirty="0" smtClean="0">
                <a:latin typeface="Arial" charset="0"/>
              </a:rPr>
              <a:t>La décision par défaut est d’investir dans le développement </a:t>
            </a:r>
          </a:p>
          <a:p>
            <a:pPr marL="996387" lvl="1" indent="-345117">
              <a:buFont typeface="Arial"/>
              <a:buChar char="•"/>
            </a:pPr>
            <a:r>
              <a:rPr lang="fr-FR" sz="2500" b="1" dirty="0" smtClean="0">
                <a:latin typeface="Arial" charset="0"/>
              </a:rPr>
              <a:t>Il faudra un consensus pour investir dans la protection</a:t>
            </a:r>
            <a:endParaRPr lang="fr-FR" sz="2500" dirty="0">
              <a:latin typeface="Arial" charset="0"/>
            </a:endParaRPr>
          </a:p>
        </p:txBody>
      </p:sp>
      <p:sp>
        <p:nvSpPr>
          <p:cNvPr id="9" name="Rectangle 8"/>
          <p:cNvSpPr/>
          <p:nvPr/>
        </p:nvSpPr>
        <p:spPr>
          <a:xfrm>
            <a:off x="1443432" y="388678"/>
            <a:ext cx="7287226" cy="573381"/>
          </a:xfrm>
          <a:prstGeom prst="rect">
            <a:avLst/>
          </a:prstGeom>
        </p:spPr>
        <p:txBody>
          <a:bodyPr wrap="none" lIns="80156" tIns="40078" rIns="80156" bIns="40078">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dirty="0" smtClean="0">
                <a:solidFill>
                  <a:srgbClr val="000000"/>
                </a:solidFill>
                <a:latin typeface="Arial" charset="0"/>
                <a:cs typeface="Arial" charset="0"/>
              </a:rPr>
              <a:t>Décisions Nationales et Provinciales</a:t>
            </a:r>
            <a:endParaRPr lang="fr-FR" sz="3200" b="1" dirty="0">
              <a:solidFill>
                <a:srgbClr val="000000"/>
              </a:solidFill>
              <a:latin typeface="Arial" charset="0"/>
              <a:cs typeface="Arial" charset="0"/>
            </a:endParaRPr>
          </a:p>
        </p:txBody>
      </p:sp>
    </p:spTree>
    <p:extLst>
      <p:ext uri="{BB962C8B-B14F-4D97-AF65-F5344CB8AC3E}">
        <p14:creationId xmlns:p14="http://schemas.microsoft.com/office/powerpoint/2010/main" val="16553861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3014411"/>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762000" y="388678"/>
            <a:ext cx="8176959"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1. Information Scientifique </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Probabilités, Prédictions, Etc.</a:t>
            </a:r>
            <a:endParaRPr lang="fr-FR" sz="1400" b="1" dirty="0">
              <a:solidFill>
                <a:srgbClr val="000000"/>
              </a:solidFill>
              <a:latin typeface="Arial" charset="0"/>
              <a:cs typeface="Arial" charset="0"/>
            </a:endParaRPr>
          </a:p>
        </p:txBody>
      </p:sp>
      <p:grpSp>
        <p:nvGrpSpPr>
          <p:cNvPr id="7187" name="Group 19"/>
          <p:cNvGrpSpPr>
            <a:grpSpLocks/>
          </p:cNvGrpSpPr>
          <p:nvPr/>
        </p:nvGrpSpPr>
        <p:grpSpPr bwMode="auto">
          <a:xfrm>
            <a:off x="762000" y="3152607"/>
            <a:ext cx="898082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Pluies, Décisions de vos coéquipiers</a:t>
              </a:r>
              <a:endParaRPr lang="fr-FR" sz="1400" b="1" u="sng" dirty="0">
                <a:solidFill>
                  <a:srgbClr val="000000"/>
                </a:solidFill>
                <a:latin typeface="Arial" charset="0"/>
                <a:cs typeface="Arial" charset="0"/>
              </a:endParaRP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762044" y="4534572"/>
            <a:ext cx="9024236"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4. Résultats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Crises….ou Points de Prospérité ?</a:t>
                </a:r>
                <a:endParaRPr lang="fr-FR"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762043" y="1671312"/>
            <a:ext cx="7010358" cy="942904"/>
            <a:chOff x="2149022" y="1876425"/>
            <a:chExt cx="7158490" cy="1039813"/>
          </a:xfrm>
        </p:grpSpPr>
        <p:grpSp>
          <p:nvGrpSpPr>
            <p:cNvPr id="7199" name="Group 31"/>
            <p:cNvGrpSpPr>
              <a:grpSpLocks/>
            </p:cNvGrpSpPr>
            <p:nvPr/>
          </p:nvGrpSpPr>
          <p:grpSpPr bwMode="auto">
            <a:xfrm>
              <a:off x="2149022" y="1876425"/>
              <a:ext cx="7158490" cy="1039813"/>
              <a:chOff x="543" y="2294"/>
              <a:chExt cx="5849" cy="655"/>
            </a:xfrm>
          </p:grpSpPr>
          <p:sp>
            <p:nvSpPr>
              <p:cNvPr id="7200" name="Rectangle 32"/>
              <p:cNvSpPr>
                <a:spLocks noChangeArrowheads="1"/>
              </p:cNvSpPr>
              <p:nvPr/>
            </p:nvSpPr>
            <p:spPr bwMode="auto">
              <a:xfrm>
                <a:off x="543" y="2294"/>
                <a:ext cx="5849" cy="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2. Décision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Ton investissement en 10 ans dans le développement et la protection</a:t>
                </a:r>
                <a:endParaRPr lang="fr-FR" sz="1400" b="1" dirty="0">
                  <a:solidFill>
                    <a:srgbClr val="000000"/>
                  </a:solidFill>
                  <a:latin typeface="Arial" charset="0"/>
                  <a:cs typeface="Arial" charset="0"/>
                </a:endParaRP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0073160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16965" y="152400"/>
            <a:ext cx="7777967" cy="10350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500" b="1" u="sng" dirty="0" smtClean="0">
                <a:solidFill>
                  <a:srgbClr val="000000"/>
                </a:solidFill>
                <a:latin typeface="Arial" charset="0"/>
                <a:cs typeface="Arial" charset="0"/>
              </a:rPr>
              <a:t>3. OBSERVATIONS</a:t>
            </a:r>
          </a:p>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600" b="1" i="1" u="sng" dirty="0" smtClean="0">
                <a:solidFill>
                  <a:srgbClr val="000000"/>
                </a:solidFill>
                <a:latin typeface="Arial" charset="0"/>
                <a:cs typeface="Arial" charset="0"/>
              </a:rPr>
              <a:t>Dix ans de pluies</a:t>
            </a:r>
            <a:endParaRPr lang="fr-FR" sz="1600" b="1" i="1" u="sng" dirty="0">
              <a:solidFill>
                <a:srgbClr val="000000"/>
              </a:solidFill>
              <a:latin typeface="Arial" charset="0"/>
              <a:cs typeface="Arial" charset="0"/>
            </a:endParaRPr>
          </a:p>
        </p:txBody>
      </p:sp>
      <p:grpSp>
        <p:nvGrpSpPr>
          <p:cNvPr id="3" name="Group 2"/>
          <p:cNvGrpSpPr/>
          <p:nvPr/>
        </p:nvGrpSpPr>
        <p:grpSpPr>
          <a:xfrm>
            <a:off x="1600200" y="1219201"/>
            <a:ext cx="6248400" cy="1999112"/>
            <a:chOff x="-1117698" y="2310472"/>
            <a:chExt cx="9831248" cy="3145409"/>
          </a:xfrm>
        </p:grpSpPr>
        <p:pic>
          <p:nvPicPr>
            <p:cNvPr id="13315" name="Picture 3"/>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111769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6" name="Picture 4"/>
            <p:cNvPicPr>
              <a:picLocks noChangeAspect="1" noChangeArrowheads="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7131615"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Picture 5"/>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3072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8"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944630"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9" name="Picture 7"/>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1117698"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0" name="Picture 8"/>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5069286"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1" name="Picture 9"/>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95651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2" name="Picture 10"/>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0695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3" name="Picture 11"/>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5104933"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7179140" y="3944358"/>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Tree>
    <p:extLst>
      <p:ext uri="{BB962C8B-B14F-4D97-AF65-F5344CB8AC3E}">
        <p14:creationId xmlns:p14="http://schemas.microsoft.com/office/powerpoint/2010/main" val="10750468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16965" y="152400"/>
            <a:ext cx="7777967" cy="10350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500" b="1" u="sng" dirty="0" smtClean="0">
                <a:solidFill>
                  <a:srgbClr val="000000"/>
                </a:solidFill>
                <a:latin typeface="Arial" charset="0"/>
                <a:cs typeface="Arial" charset="0"/>
              </a:rPr>
              <a:t>3. OBSERVATIONS</a:t>
            </a:r>
          </a:p>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600" b="1" i="1" u="sng" dirty="0" smtClean="0">
                <a:solidFill>
                  <a:srgbClr val="000000"/>
                </a:solidFill>
                <a:latin typeface="Arial" charset="0"/>
                <a:cs typeface="Arial" charset="0"/>
              </a:rPr>
              <a:t>Dix ans de pluies</a:t>
            </a:r>
            <a:endParaRPr lang="fr-FR" sz="1600" b="1" i="1" u="sng" dirty="0">
              <a:solidFill>
                <a:srgbClr val="000000"/>
              </a:solidFill>
              <a:latin typeface="Arial" charset="0"/>
              <a:cs typeface="Arial" charset="0"/>
            </a:endParaRPr>
          </a:p>
        </p:txBody>
      </p:sp>
      <p:grpSp>
        <p:nvGrpSpPr>
          <p:cNvPr id="3" name="Group 2"/>
          <p:cNvGrpSpPr/>
          <p:nvPr/>
        </p:nvGrpSpPr>
        <p:grpSpPr>
          <a:xfrm>
            <a:off x="1600200" y="1219201"/>
            <a:ext cx="6248400" cy="1999112"/>
            <a:chOff x="-1117698" y="2310472"/>
            <a:chExt cx="9831248" cy="3145409"/>
          </a:xfrm>
        </p:grpSpPr>
        <p:pic>
          <p:nvPicPr>
            <p:cNvPr id="13315" name="Picture 3"/>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111769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6" name="Picture 4"/>
            <p:cNvPicPr>
              <a:picLocks noChangeAspect="1" noChangeArrowheads="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7131615"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Picture 5"/>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3072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8"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944630"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9" name="Picture 7"/>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1117698"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0" name="Picture 8"/>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5069286"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1" name="Picture 9"/>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95651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2" name="Picture 10"/>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0695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3" name="Picture 11"/>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5104933"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7179140" y="3944358"/>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17" name="Oval 50"/>
          <p:cNvSpPr>
            <a:spLocks noChangeArrowheads="1"/>
          </p:cNvSpPr>
          <p:nvPr/>
        </p:nvSpPr>
        <p:spPr bwMode="auto">
          <a:xfrm>
            <a:off x="4876800" y="4551073"/>
            <a:ext cx="2667000" cy="478127"/>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cxnSp>
        <p:nvCxnSpPr>
          <p:cNvPr id="4" name="Straight Connector 3"/>
          <p:cNvCxnSpPr/>
          <p:nvPr/>
        </p:nvCxnSpPr>
        <p:spPr bwMode="auto">
          <a:xfrm>
            <a:off x="5181600"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p:nvPr/>
        </p:nvCxnSpPr>
        <p:spPr bwMode="auto">
          <a:xfrm>
            <a:off x="5433216"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635044"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5867400"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a:off x="6042697"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314603"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6579853"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6843177"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6" name="Straight Connector 25"/>
          <p:cNvCxnSpPr/>
          <p:nvPr/>
        </p:nvCxnSpPr>
        <p:spPr bwMode="auto">
          <a:xfrm>
            <a:off x="7086600" y="4551073"/>
            <a:ext cx="0" cy="162112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aphicFrame>
        <p:nvGraphicFramePr>
          <p:cNvPr id="25" name="Group 21"/>
          <p:cNvGraphicFramePr>
            <a:graphicFrameLocks noGrp="1"/>
          </p:cNvGraphicFramePr>
          <p:nvPr>
            <p:extLst>
              <p:ext uri="{D42A27DB-BD31-4B8C-83A1-F6EECF244321}">
                <p14:modId xmlns:p14="http://schemas.microsoft.com/office/powerpoint/2010/main" val="3125818398"/>
              </p:ext>
            </p:extLst>
          </p:nvPr>
        </p:nvGraphicFramePr>
        <p:xfrm>
          <a:off x="0" y="3429000"/>
          <a:ext cx="9063790" cy="3208752"/>
        </p:xfrm>
        <a:graphic>
          <a:graphicData uri="http://schemas.openxmlformats.org/drawingml/2006/table">
            <a:tbl>
              <a:tblPr/>
              <a:tblGrid>
                <a:gridCol w="758934"/>
                <a:gridCol w="1092594"/>
                <a:gridCol w="12954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chemeClr val="bg1"/>
                          </a:solidFill>
                          <a:effectLst/>
                          <a:latin typeface="Arial" charset="0"/>
                          <a:ea typeface="ＭＳ Ｐゴシック" charset="0"/>
                          <a:cs typeface="Arial" charset="0"/>
                        </a:rPr>
                        <a:t>2. DECISIONS D’INVESTISSEMENT </a:t>
                      </a:r>
                      <a:endParaRPr kumimoji="0" lang="fr-FR" sz="1300" b="1" i="0" u="none" strike="noStrike" cap="none" normalizeH="0" baseline="0" noProof="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3. OBSERVATIONS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INONDATIONS</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DEVELOPPEMENT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(1 - 10)</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SECHERESSE</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Choisir l’</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Option</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Robuste</a:t>
                      </a: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a:t>
                      </a:r>
                      <a:endParaRPr kumimoji="0" lang="fr-FR" sz="13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Précipitations Annuelles </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50" b="1" i="0" u="none" strike="noStrike" cap="none" normalizeH="0" baseline="0" noProof="0" dirty="0" smtClean="0">
                          <a:ln>
                            <a:noFill/>
                          </a:ln>
                          <a:solidFill>
                            <a:srgbClr val="000000"/>
                          </a:solidFill>
                          <a:effectLst/>
                          <a:latin typeface="Arial" charset="0"/>
                          <a:ea typeface="ＭＳ Ｐゴシック" charset="0"/>
                          <a:cs typeface="Arial" charset="0"/>
                        </a:rPr>
                        <a:t>Décennie</a:t>
                      </a:r>
                      <a:endParaRPr kumimoji="0" lang="fr-FR" sz="115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indent="0" algn="l" defTabSz="400782" rtl="0" eaLnBrk="1" fontAlgn="auto" latinLnBrk="0" hangingPunct="1">
                        <a:lnSpc>
                          <a:spcPct val="100000"/>
                        </a:lnSpc>
                        <a:spcBef>
                          <a:spcPts val="0"/>
                        </a:spcBef>
                        <a:spcAft>
                          <a:spcPts val="0"/>
                        </a:spcAft>
                        <a:buClrTx/>
                        <a:buSzTx/>
                        <a:buFontTx/>
                        <a:buNone/>
                        <a:tabLst/>
                        <a:defRPr/>
                      </a:pPr>
                      <a:r>
                        <a:rPr lang="fr-FR" noProof="0" dirty="0" smtClean="0"/>
                        <a:t>         </a:t>
                      </a:r>
                      <a:endParaRPr lang="en-US" sz="2400" dirty="0" smtClean="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r>
                        <a:rPr lang="fr-FR" noProof="0" dirty="0" smtClean="0"/>
                        <a:t>           </a:t>
                      </a:r>
                      <a:endParaRPr lang="fr-FR" sz="2400"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r>
                        <a:rPr lang="fr-FR" noProof="0" dirty="0" smtClean="0"/>
                        <a:t>          </a:t>
                      </a:r>
                      <a:endParaRPr lang="fr-FR" sz="2400"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r>
                        <a:rPr lang="fr-FR" noProof="0" dirty="0" smtClean="0"/>
                        <a:t>  </a:t>
                      </a:r>
                      <a:r>
                        <a:rPr lang="en-US" sz="1800" spc="-130" dirty="0" smtClean="0">
                          <a:solidFill>
                            <a:srgbClr val="FF0000"/>
                          </a:solidFill>
                          <a:latin typeface="Brush Script MT Italic"/>
                          <a:cs typeface="Brush Script MT Italic"/>
                        </a:rPr>
                        <a:t>1   4  3   3   2   5     1   3   5   4</a:t>
                      </a:r>
                      <a:endParaRPr lang="fr-FR" sz="1800"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2</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3</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4</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Tree>
    <p:extLst>
      <p:ext uri="{BB962C8B-B14F-4D97-AF65-F5344CB8AC3E}">
        <p14:creationId xmlns:p14="http://schemas.microsoft.com/office/powerpoint/2010/main" val="39961074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4465474"/>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1066800" y="388678"/>
            <a:ext cx="7872159"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1. Information Scientifique </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Probabilités, Prédictions, Etc.</a:t>
            </a:r>
            <a:endParaRPr lang="fr-FR" sz="1400" b="1" dirty="0">
              <a:solidFill>
                <a:srgbClr val="000000"/>
              </a:solidFill>
              <a:latin typeface="Arial" charset="0"/>
              <a:cs typeface="Arial" charset="0"/>
            </a:endParaRPr>
          </a:p>
        </p:txBody>
      </p:sp>
      <p:grpSp>
        <p:nvGrpSpPr>
          <p:cNvPr id="7187" name="Group 19"/>
          <p:cNvGrpSpPr>
            <a:grpSpLocks/>
          </p:cNvGrpSpPr>
          <p:nvPr/>
        </p:nvGrpSpPr>
        <p:grpSpPr bwMode="auto">
          <a:xfrm>
            <a:off x="1066800" y="3152607"/>
            <a:ext cx="867602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Pluies, Décisions de vos coéquipiers</a:t>
              </a:r>
              <a:endParaRPr lang="fr-FR" sz="1400" b="1" u="sng" dirty="0">
                <a:solidFill>
                  <a:srgbClr val="000000"/>
                </a:solidFill>
                <a:latin typeface="Arial" charset="0"/>
                <a:cs typeface="Arial" charset="0"/>
              </a:endParaRP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1219200" y="4534572"/>
            <a:ext cx="8567079"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4. Résultats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u="sng" dirty="0" smtClean="0">
                    <a:solidFill>
                      <a:srgbClr val="000000"/>
                    </a:solidFill>
                    <a:latin typeface="Arial" charset="0"/>
                    <a:cs typeface="Arial" charset="0"/>
                  </a:rPr>
                  <a:t>Crises….ou Points de Prospérité ?</a:t>
                </a:r>
                <a:endParaRPr lang="fr-FR"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066800" y="1701544"/>
            <a:ext cx="689448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200" b="1" u="sng" dirty="0" smtClean="0">
                    <a:solidFill>
                      <a:srgbClr val="000000"/>
                    </a:solidFill>
                    <a:latin typeface="Arial" charset="0"/>
                    <a:cs typeface="Arial" charset="0"/>
                  </a:rPr>
                  <a:t>2. Décision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1400" b="1" dirty="0" smtClean="0">
                    <a:solidFill>
                      <a:srgbClr val="000000"/>
                    </a:solidFill>
                    <a:latin typeface="Arial" charset="0"/>
                    <a:cs typeface="Arial" charset="0"/>
                  </a:rPr>
                  <a:t>Ton investissement en 10 ans dans le développement et la protection</a:t>
                </a:r>
                <a:endParaRPr lang="fr-FR" sz="1400" b="1" dirty="0">
                  <a:solidFill>
                    <a:srgbClr val="000000"/>
                  </a:solidFill>
                  <a:latin typeface="Arial" charset="0"/>
                  <a:cs typeface="Arial" charset="0"/>
                </a:endParaRP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00631288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2360005" y="181383"/>
            <a:ext cx="4753956" cy="102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ctr"/>
            <a:r>
              <a:rPr lang="en-US" sz="3900" b="1" u="sng" dirty="0">
                <a:latin typeface="Arial" charset="0"/>
              </a:rPr>
              <a:t>4. </a:t>
            </a:r>
            <a:r>
              <a:rPr lang="en-US" sz="3900" b="1" u="sng" dirty="0" smtClean="0">
                <a:latin typeface="Arial" charset="0"/>
              </a:rPr>
              <a:t>RESULTATS</a:t>
            </a:r>
            <a:endParaRPr lang="en-US" sz="3900" b="1" u="sng" dirty="0">
              <a:latin typeface="Arial" charset="0"/>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225"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0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40" name="AutoShape 4"/>
          <p:cNvSpPr>
            <a:spLocks noChangeArrowheads="1"/>
          </p:cNvSpPr>
          <p:nvPr/>
        </p:nvSpPr>
        <p:spPr bwMode="auto">
          <a:xfrm>
            <a:off x="389714"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1" name="AutoShape 5"/>
          <p:cNvSpPr>
            <a:spLocks noChangeArrowheads="1"/>
          </p:cNvSpPr>
          <p:nvPr/>
        </p:nvSpPr>
        <p:spPr bwMode="auto">
          <a:xfrm>
            <a:off x="389714"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2" name="AutoShape 6"/>
          <p:cNvSpPr>
            <a:spLocks noChangeArrowheads="1"/>
          </p:cNvSpPr>
          <p:nvPr/>
        </p:nvSpPr>
        <p:spPr bwMode="auto">
          <a:xfrm>
            <a:off x="400577"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2" name="Group 1"/>
          <p:cNvGrpSpPr/>
          <p:nvPr/>
        </p:nvGrpSpPr>
        <p:grpSpPr>
          <a:xfrm>
            <a:off x="1998807" y="3626218"/>
            <a:ext cx="1269623" cy="627642"/>
            <a:chOff x="1998807" y="3626218"/>
            <a:chExt cx="1269623" cy="627642"/>
          </a:xfrm>
        </p:grpSpPr>
        <p:sp>
          <p:nvSpPr>
            <p:cNvPr id="14344" name="Freeform 8"/>
            <p:cNvSpPr>
              <a:spLocks noChangeArrowheads="1"/>
            </p:cNvSpPr>
            <p:nvPr/>
          </p:nvSpPr>
          <p:spPr bwMode="auto">
            <a:xfrm>
              <a:off x="1998807" y="362621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5" name="Freeform 9"/>
            <p:cNvSpPr>
              <a:spLocks noChangeArrowheads="1"/>
            </p:cNvSpPr>
            <p:nvPr/>
          </p:nvSpPr>
          <p:spPr bwMode="auto">
            <a:xfrm>
              <a:off x="2734781" y="362621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grpSp>
      <p:sp>
        <p:nvSpPr>
          <p:cNvPr id="14346" name="Freeform 10"/>
          <p:cNvSpPr>
            <a:spLocks noChangeArrowheads="1"/>
          </p:cNvSpPr>
          <p:nvPr/>
        </p:nvSpPr>
        <p:spPr bwMode="auto">
          <a:xfrm>
            <a:off x="646354"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7" name="Freeform 11"/>
          <p:cNvSpPr>
            <a:spLocks noChangeArrowheads="1"/>
          </p:cNvSpPr>
          <p:nvPr/>
        </p:nvSpPr>
        <p:spPr bwMode="auto">
          <a:xfrm>
            <a:off x="1241107"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8" name="Freeform 12"/>
          <p:cNvSpPr>
            <a:spLocks noChangeArrowheads="1"/>
          </p:cNvSpPr>
          <p:nvPr/>
        </p:nvSpPr>
        <p:spPr bwMode="auto">
          <a:xfrm>
            <a:off x="1838577"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9" name="Freeform 13"/>
          <p:cNvSpPr>
            <a:spLocks noChangeArrowheads="1"/>
          </p:cNvSpPr>
          <p:nvPr/>
        </p:nvSpPr>
        <p:spPr bwMode="auto">
          <a:xfrm>
            <a:off x="243333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0" name="Freeform 14"/>
          <p:cNvSpPr>
            <a:spLocks noChangeArrowheads="1"/>
          </p:cNvSpPr>
          <p:nvPr/>
        </p:nvSpPr>
        <p:spPr bwMode="auto">
          <a:xfrm>
            <a:off x="301722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1" name="Freeform 15"/>
          <p:cNvSpPr>
            <a:spLocks noChangeArrowheads="1"/>
          </p:cNvSpPr>
          <p:nvPr/>
        </p:nvSpPr>
        <p:spPr bwMode="auto">
          <a:xfrm>
            <a:off x="3582102"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2" name="Freeform 16"/>
          <p:cNvSpPr>
            <a:spLocks noChangeArrowheads="1"/>
          </p:cNvSpPr>
          <p:nvPr/>
        </p:nvSpPr>
        <p:spPr bwMode="auto">
          <a:xfrm>
            <a:off x="2095218"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3" name="Freeform 17"/>
          <p:cNvSpPr>
            <a:spLocks noChangeArrowheads="1"/>
          </p:cNvSpPr>
          <p:nvPr/>
        </p:nvSpPr>
        <p:spPr bwMode="auto">
          <a:xfrm>
            <a:off x="2764655"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pic>
        <p:nvPicPr>
          <p:cNvPr id="1435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3543"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55"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96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56" name="AutoShape 20"/>
          <p:cNvSpPr>
            <a:spLocks noChangeArrowheads="1"/>
          </p:cNvSpPr>
          <p:nvPr/>
        </p:nvSpPr>
        <p:spPr bwMode="auto">
          <a:xfrm>
            <a:off x="4629032"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7" name="AutoShape 21"/>
          <p:cNvSpPr>
            <a:spLocks noChangeArrowheads="1"/>
          </p:cNvSpPr>
          <p:nvPr/>
        </p:nvSpPr>
        <p:spPr bwMode="auto">
          <a:xfrm>
            <a:off x="4629032"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8" name="AutoShape 22"/>
          <p:cNvSpPr>
            <a:spLocks noChangeArrowheads="1"/>
          </p:cNvSpPr>
          <p:nvPr/>
        </p:nvSpPr>
        <p:spPr bwMode="auto">
          <a:xfrm>
            <a:off x="4639895"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14359" name="Group 23"/>
          <p:cNvGrpSpPr>
            <a:grpSpLocks/>
          </p:cNvGrpSpPr>
          <p:nvPr/>
        </p:nvGrpSpPr>
        <p:grpSpPr bwMode="auto">
          <a:xfrm>
            <a:off x="4987513" y="2683315"/>
            <a:ext cx="3469397" cy="1571985"/>
            <a:chOff x="3673" y="1864"/>
            <a:chExt cx="2555" cy="1092"/>
          </a:xfrm>
          <a:solidFill>
            <a:srgbClr val="804000"/>
          </a:solidFill>
        </p:grpSpPr>
        <p:sp>
          <p:nvSpPr>
            <p:cNvPr id="14360" name="Freeform 24"/>
            <p:cNvSpPr>
              <a:spLocks noChangeArrowheads="1"/>
            </p:cNvSpPr>
            <p:nvPr/>
          </p:nvSpPr>
          <p:spPr bwMode="auto">
            <a:xfrm>
              <a:off x="5609"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1" name="Freeform 25"/>
            <p:cNvSpPr>
              <a:spLocks noChangeArrowheads="1"/>
            </p:cNvSpPr>
            <p:nvPr/>
          </p:nvSpPr>
          <p:spPr bwMode="auto">
            <a:xfrm>
              <a:off x="5211" y="2519"/>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2" name="Freeform 26"/>
            <p:cNvSpPr>
              <a:spLocks noChangeArrowheads="1"/>
            </p:cNvSpPr>
            <p:nvPr/>
          </p:nvSpPr>
          <p:spPr bwMode="auto">
            <a:xfrm>
              <a:off x="3673" y="1864"/>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3" name="Freeform 27"/>
            <p:cNvSpPr>
              <a:spLocks noChangeArrowheads="1"/>
            </p:cNvSpPr>
            <p:nvPr/>
          </p:nvSpPr>
          <p:spPr bwMode="auto">
            <a:xfrm>
              <a:off x="4111"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4" name="Freeform 28"/>
            <p:cNvSpPr>
              <a:spLocks noChangeArrowheads="1"/>
            </p:cNvSpPr>
            <p:nvPr/>
          </p:nvSpPr>
          <p:spPr bwMode="auto">
            <a:xfrm>
              <a:off x="4551" y="1864"/>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5" name="Freeform 29"/>
            <p:cNvSpPr>
              <a:spLocks noChangeArrowheads="1"/>
            </p:cNvSpPr>
            <p:nvPr/>
          </p:nvSpPr>
          <p:spPr bwMode="auto">
            <a:xfrm>
              <a:off x="4989"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6" name="Freeform 30"/>
            <p:cNvSpPr>
              <a:spLocks noChangeArrowheads="1"/>
            </p:cNvSpPr>
            <p:nvPr/>
          </p:nvSpPr>
          <p:spPr bwMode="auto">
            <a:xfrm>
              <a:off x="5214"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7" name="Freeform 31"/>
            <p:cNvSpPr>
              <a:spLocks noChangeArrowheads="1"/>
            </p:cNvSpPr>
            <p:nvPr/>
          </p:nvSpPr>
          <p:spPr bwMode="auto">
            <a:xfrm>
              <a:off x="5835"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8" name="Freeform 32"/>
            <p:cNvSpPr>
              <a:spLocks noChangeArrowheads="1"/>
            </p:cNvSpPr>
            <p:nvPr/>
          </p:nvSpPr>
          <p:spPr bwMode="auto">
            <a:xfrm>
              <a:off x="3912"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9" name="Freeform 33"/>
            <p:cNvSpPr>
              <a:spLocks noChangeArrowheads="1"/>
            </p:cNvSpPr>
            <p:nvPr/>
          </p:nvSpPr>
          <p:spPr bwMode="auto">
            <a:xfrm>
              <a:off x="4397"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4370" name="Line 34"/>
          <p:cNvSpPr>
            <a:spLocks noChangeShapeType="1"/>
          </p:cNvSpPr>
          <p:nvPr/>
        </p:nvSpPr>
        <p:spPr bwMode="auto">
          <a:xfrm>
            <a:off x="4486453" y="1564788"/>
            <a:ext cx="1358" cy="4720273"/>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lstStyle/>
          <a:p>
            <a:endParaRPr lang="en-US"/>
          </a:p>
        </p:txBody>
      </p:sp>
      <p:sp>
        <p:nvSpPr>
          <p:cNvPr id="38" name="TextBox 37"/>
          <p:cNvSpPr txBox="1"/>
          <p:nvPr/>
        </p:nvSpPr>
        <p:spPr>
          <a:xfrm>
            <a:off x="1769324" y="1140937"/>
            <a:ext cx="1329433" cy="404104"/>
          </a:xfrm>
          <a:prstGeom prst="rect">
            <a:avLst/>
          </a:prstGeom>
          <a:noFill/>
        </p:spPr>
        <p:txBody>
          <a:bodyPr wrap="none" lIns="80156" tIns="40078" rIns="80156" bIns="40078" rtlCol="0">
            <a:spAutoFit/>
          </a:bodyPr>
          <a:lstStyle/>
          <a:p>
            <a:r>
              <a:rPr lang="en-US" b="1" dirty="0" smtClean="0">
                <a:solidFill>
                  <a:schemeClr val="tx1"/>
                </a:solidFill>
              </a:rPr>
              <a:t>Province 1</a:t>
            </a:r>
            <a:endParaRPr lang="en-US" b="1" dirty="0">
              <a:solidFill>
                <a:schemeClr val="tx1"/>
              </a:solidFill>
            </a:endParaRPr>
          </a:p>
        </p:txBody>
      </p:sp>
      <p:sp>
        <p:nvSpPr>
          <p:cNvPr id="39" name="TextBox 38"/>
          <p:cNvSpPr txBox="1"/>
          <p:nvPr/>
        </p:nvSpPr>
        <p:spPr>
          <a:xfrm>
            <a:off x="5940748" y="1143000"/>
            <a:ext cx="1329433" cy="404104"/>
          </a:xfrm>
          <a:prstGeom prst="rect">
            <a:avLst/>
          </a:prstGeom>
          <a:noFill/>
        </p:spPr>
        <p:txBody>
          <a:bodyPr wrap="none" lIns="80156" tIns="40078" rIns="80156" bIns="40078" rtlCol="0">
            <a:spAutoFit/>
          </a:bodyPr>
          <a:lstStyle/>
          <a:p>
            <a:r>
              <a:rPr lang="en-US" b="1" dirty="0" smtClean="0">
                <a:solidFill>
                  <a:schemeClr val="tx1"/>
                </a:solidFill>
              </a:rPr>
              <a:t>Province 2</a:t>
            </a:r>
            <a:endParaRPr lang="en-US" b="1" dirty="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284297393"/>
              </p:ext>
            </p:extLst>
          </p:nvPr>
        </p:nvGraphicFramePr>
        <p:xfrm>
          <a:off x="-774967" y="4563648"/>
          <a:ext cx="4088062" cy="3208752"/>
        </p:xfrm>
        <a:graphic>
          <a:graphicData uri="http://schemas.openxmlformats.org/drawingml/2006/table">
            <a:tbl>
              <a:tblPr/>
              <a:tblGrid>
                <a:gridCol w="2319551"/>
                <a:gridCol w="712725"/>
                <a:gridCol w="1055786"/>
              </a:tblGrid>
              <a:tr h="356527">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76200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417469">
                <a:tc>
                  <a:txBody>
                    <a:bodyPr/>
                    <a:lstStyle/>
                    <a:p>
                      <a:pPr algn="ctr"/>
                      <a:endParaRPr lang="fr-FR" sz="2100" spc="-130" noProof="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fr-FR" sz="2400" noProof="0" dirty="0" smtClean="0">
                          <a:solidFill>
                            <a:srgbClr val="FF0000"/>
                          </a:solidFill>
                          <a:latin typeface="Brush Script MT Italic"/>
                          <a:cs typeface="Brush Script MT Italic"/>
                        </a:rPr>
                        <a:t>0</a:t>
                      </a:r>
                      <a:endParaRPr lang="fr-FR" sz="2400" noProof="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pPr algn="ctr"/>
                      <a:r>
                        <a:rPr lang="fr-FR" sz="2400" noProof="0" dirty="0" smtClean="0">
                          <a:solidFill>
                            <a:srgbClr val="FF0000"/>
                          </a:solidFill>
                          <a:latin typeface="Brush Script MT Italic"/>
                          <a:cs typeface="Brush Script MT Italic"/>
                        </a:rPr>
                        <a:t>6</a:t>
                      </a:r>
                      <a:endParaRPr lang="fr-FR" sz="2400" noProof="0" dirty="0">
                        <a:solidFill>
                          <a:srgbClr val="FF0000"/>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43" name="Oval 50"/>
          <p:cNvSpPr>
            <a:spLocks noChangeArrowheads="1"/>
          </p:cNvSpPr>
          <p:nvPr/>
        </p:nvSpPr>
        <p:spPr bwMode="auto">
          <a:xfrm>
            <a:off x="1524000" y="5562600"/>
            <a:ext cx="16764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44" name="Rectangle 43"/>
          <p:cNvSpPr/>
          <p:nvPr/>
        </p:nvSpPr>
        <p:spPr bwMode="auto">
          <a:xfrm>
            <a:off x="-990600" y="4419600"/>
            <a:ext cx="2590800" cy="3276600"/>
          </a:xfrm>
          <a:prstGeom prst="rect">
            <a:avLst/>
          </a:prstGeom>
          <a:gradFill flip="none" rotWithShape="1">
            <a:gsLst>
              <a:gs pos="0">
                <a:schemeClr val="bg1"/>
              </a:gs>
              <a:gs pos="100000">
                <a:srgbClr val="000000">
                  <a:alpha val="0"/>
                </a:srgbClr>
              </a:gs>
              <a:gs pos="80000">
                <a:schemeClr val="bg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Calibri" charset="0"/>
              <a:ea typeface="ＭＳ Ｐゴシック" charset="0"/>
              <a:cs typeface="ＭＳ Ｐ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1000"/>
                                        <p:tgtEl>
                                          <p:spTgt spid="2"/>
                                        </p:tgtEl>
                                        <p:attrNameLst>
                                          <p:attrName>ppt_x</p:attrName>
                                        </p:attrNameLst>
                                      </p:cBhvr>
                                      <p:tavLst>
                                        <p:tav tm="0">
                                          <p:val>
                                            <p:strVal val="ppt_x"/>
                                          </p:val>
                                        </p:tav>
                                        <p:tav tm="100000">
                                          <p:val>
                                            <p:strVal val="0-ppt_w/2"/>
                                          </p:val>
                                        </p:tav>
                                      </p:tavLst>
                                    </p:anim>
                                    <p:anim calcmode="lin" valueType="num">
                                      <p:cBhvr additive="base">
                                        <p:cTn id="7" dur="1000"/>
                                        <p:tgtEl>
                                          <p:spTgt spid="2"/>
                                        </p:tgtEl>
                                        <p:attrNameLst>
                                          <p:attrName>ppt_y</p:attrName>
                                        </p:attrNameLst>
                                      </p:cBhvr>
                                      <p:tavLst>
                                        <p:tav tm="0">
                                          <p:val>
                                            <p:strVal val="ppt_y"/>
                                          </p:val>
                                        </p:tav>
                                        <p:tav tm="100000">
                                          <p:val>
                                            <p:strVal val="ppt_y"/>
                                          </p:val>
                                        </p:tav>
                                      </p:tavLst>
                                    </p:anim>
                                    <p:set>
                                      <p:cBhvr>
                                        <p:cTn id="8" dur="1" fill="hold">
                                          <p:stCondLst>
                                            <p:cond delay="9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2360005" y="181383"/>
            <a:ext cx="4753956" cy="102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ctr"/>
            <a:r>
              <a:rPr lang="en-US" sz="3900" b="1" u="sng" dirty="0">
                <a:latin typeface="Arial" charset="0"/>
              </a:rPr>
              <a:t>4. </a:t>
            </a:r>
            <a:r>
              <a:rPr lang="en-US" sz="3900" b="1" u="sng" dirty="0" smtClean="0">
                <a:latin typeface="Arial" charset="0"/>
              </a:rPr>
              <a:t>RESULTATS</a:t>
            </a:r>
            <a:endParaRPr lang="en-US" sz="3900" b="1" u="sng" dirty="0">
              <a:latin typeface="Arial" charset="0"/>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225"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0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40" name="AutoShape 4"/>
          <p:cNvSpPr>
            <a:spLocks noChangeArrowheads="1"/>
          </p:cNvSpPr>
          <p:nvPr/>
        </p:nvSpPr>
        <p:spPr bwMode="auto">
          <a:xfrm>
            <a:off x="389714"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1" name="AutoShape 5"/>
          <p:cNvSpPr>
            <a:spLocks noChangeArrowheads="1"/>
          </p:cNvSpPr>
          <p:nvPr/>
        </p:nvSpPr>
        <p:spPr bwMode="auto">
          <a:xfrm>
            <a:off x="389714"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2" name="AutoShape 6"/>
          <p:cNvSpPr>
            <a:spLocks noChangeArrowheads="1"/>
          </p:cNvSpPr>
          <p:nvPr/>
        </p:nvSpPr>
        <p:spPr bwMode="auto">
          <a:xfrm>
            <a:off x="400577"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6" name="Freeform 10"/>
          <p:cNvSpPr>
            <a:spLocks noChangeArrowheads="1"/>
          </p:cNvSpPr>
          <p:nvPr/>
        </p:nvSpPr>
        <p:spPr bwMode="auto">
          <a:xfrm>
            <a:off x="646354"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7" name="Freeform 11"/>
          <p:cNvSpPr>
            <a:spLocks noChangeArrowheads="1"/>
          </p:cNvSpPr>
          <p:nvPr/>
        </p:nvSpPr>
        <p:spPr bwMode="auto">
          <a:xfrm>
            <a:off x="1241107"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8" name="Freeform 12"/>
          <p:cNvSpPr>
            <a:spLocks noChangeArrowheads="1"/>
          </p:cNvSpPr>
          <p:nvPr/>
        </p:nvSpPr>
        <p:spPr bwMode="auto">
          <a:xfrm>
            <a:off x="1838577"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9" name="Freeform 13"/>
          <p:cNvSpPr>
            <a:spLocks noChangeArrowheads="1"/>
          </p:cNvSpPr>
          <p:nvPr/>
        </p:nvSpPr>
        <p:spPr bwMode="auto">
          <a:xfrm>
            <a:off x="243333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0" name="Freeform 14"/>
          <p:cNvSpPr>
            <a:spLocks noChangeArrowheads="1"/>
          </p:cNvSpPr>
          <p:nvPr/>
        </p:nvSpPr>
        <p:spPr bwMode="auto">
          <a:xfrm>
            <a:off x="301722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1" name="Freeform 15"/>
          <p:cNvSpPr>
            <a:spLocks noChangeArrowheads="1"/>
          </p:cNvSpPr>
          <p:nvPr/>
        </p:nvSpPr>
        <p:spPr bwMode="auto">
          <a:xfrm>
            <a:off x="3582102"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2" name="Freeform 16"/>
          <p:cNvSpPr>
            <a:spLocks noChangeArrowheads="1"/>
          </p:cNvSpPr>
          <p:nvPr/>
        </p:nvSpPr>
        <p:spPr bwMode="auto">
          <a:xfrm>
            <a:off x="2095218"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3" name="Freeform 17"/>
          <p:cNvSpPr>
            <a:spLocks noChangeArrowheads="1"/>
          </p:cNvSpPr>
          <p:nvPr/>
        </p:nvSpPr>
        <p:spPr bwMode="auto">
          <a:xfrm>
            <a:off x="2764655"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pic>
        <p:nvPicPr>
          <p:cNvPr id="1435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3543"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55"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96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56" name="AutoShape 20"/>
          <p:cNvSpPr>
            <a:spLocks noChangeArrowheads="1"/>
          </p:cNvSpPr>
          <p:nvPr/>
        </p:nvSpPr>
        <p:spPr bwMode="auto">
          <a:xfrm>
            <a:off x="4629032"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7" name="AutoShape 21"/>
          <p:cNvSpPr>
            <a:spLocks noChangeArrowheads="1"/>
          </p:cNvSpPr>
          <p:nvPr/>
        </p:nvSpPr>
        <p:spPr bwMode="auto">
          <a:xfrm>
            <a:off x="4629032"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8" name="AutoShape 22"/>
          <p:cNvSpPr>
            <a:spLocks noChangeArrowheads="1"/>
          </p:cNvSpPr>
          <p:nvPr/>
        </p:nvSpPr>
        <p:spPr bwMode="auto">
          <a:xfrm>
            <a:off x="4639895"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61" name="Freeform 25"/>
          <p:cNvSpPr>
            <a:spLocks noChangeArrowheads="1"/>
          </p:cNvSpPr>
          <p:nvPr/>
        </p:nvSpPr>
        <p:spPr bwMode="auto">
          <a:xfrm>
            <a:off x="7075941" y="362621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grpSp>
        <p:nvGrpSpPr>
          <p:cNvPr id="4" name="Group 3"/>
          <p:cNvGrpSpPr/>
          <p:nvPr/>
        </p:nvGrpSpPr>
        <p:grpSpPr>
          <a:xfrm>
            <a:off x="4987513" y="2683315"/>
            <a:ext cx="3469397" cy="627642"/>
            <a:chOff x="4987513" y="2683315"/>
            <a:chExt cx="3469397" cy="627642"/>
          </a:xfrm>
        </p:grpSpPr>
        <p:grpSp>
          <p:nvGrpSpPr>
            <p:cNvPr id="2" name="Group 1"/>
            <p:cNvGrpSpPr/>
            <p:nvPr/>
          </p:nvGrpSpPr>
          <p:grpSpPr>
            <a:xfrm>
              <a:off x="6774490" y="2683315"/>
              <a:ext cx="1682420" cy="627642"/>
              <a:chOff x="7920038" y="2959100"/>
              <a:chExt cx="1966912" cy="692150"/>
            </a:xfrm>
            <a:solidFill>
              <a:srgbClr val="804000"/>
            </a:solidFill>
          </p:grpSpPr>
          <p:sp>
            <p:nvSpPr>
              <p:cNvPr id="14360" name="Freeform 24"/>
              <p:cNvSpPr>
                <a:spLocks noChangeArrowheads="1"/>
              </p:cNvSpPr>
              <p:nvPr/>
            </p:nvSpPr>
            <p:spPr bwMode="auto">
              <a:xfrm>
                <a:off x="8904288"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5" name="Freeform 29"/>
              <p:cNvSpPr>
                <a:spLocks noChangeArrowheads="1"/>
              </p:cNvSpPr>
              <p:nvPr/>
            </p:nvSpPr>
            <p:spPr bwMode="auto">
              <a:xfrm>
                <a:off x="7920038"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6" name="Freeform 30"/>
              <p:cNvSpPr>
                <a:spLocks noChangeArrowheads="1"/>
              </p:cNvSpPr>
              <p:nvPr/>
            </p:nvSpPr>
            <p:spPr bwMode="auto">
              <a:xfrm>
                <a:off x="8277225"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7" name="Freeform 31"/>
              <p:cNvSpPr>
                <a:spLocks noChangeArrowheads="1"/>
              </p:cNvSpPr>
              <p:nvPr/>
            </p:nvSpPr>
            <p:spPr bwMode="auto">
              <a:xfrm>
                <a:off x="9263063"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3" name="Group 2"/>
            <p:cNvGrpSpPr/>
            <p:nvPr/>
          </p:nvGrpSpPr>
          <p:grpSpPr>
            <a:xfrm>
              <a:off x="4987513" y="2683315"/>
              <a:ext cx="1727230" cy="627642"/>
              <a:chOff x="5830888" y="2959100"/>
              <a:chExt cx="2019300" cy="692150"/>
            </a:xfrm>
            <a:solidFill>
              <a:srgbClr val="804000"/>
            </a:solidFill>
          </p:grpSpPr>
          <p:sp>
            <p:nvSpPr>
              <p:cNvPr id="14362" name="Freeform 26"/>
              <p:cNvSpPr>
                <a:spLocks noChangeArrowheads="1"/>
              </p:cNvSpPr>
              <p:nvPr/>
            </p:nvSpPr>
            <p:spPr bwMode="auto">
              <a:xfrm>
                <a:off x="5830888" y="2959100"/>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3" name="Freeform 27"/>
              <p:cNvSpPr>
                <a:spLocks noChangeArrowheads="1"/>
              </p:cNvSpPr>
              <p:nvPr/>
            </p:nvSpPr>
            <p:spPr bwMode="auto">
              <a:xfrm>
                <a:off x="6526213"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4" name="Freeform 28"/>
              <p:cNvSpPr>
                <a:spLocks noChangeArrowheads="1"/>
              </p:cNvSpPr>
              <p:nvPr/>
            </p:nvSpPr>
            <p:spPr bwMode="auto">
              <a:xfrm>
                <a:off x="7224713" y="2959100"/>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8" name="Freeform 32"/>
              <p:cNvSpPr>
                <a:spLocks noChangeArrowheads="1"/>
              </p:cNvSpPr>
              <p:nvPr/>
            </p:nvSpPr>
            <p:spPr bwMode="auto">
              <a:xfrm>
                <a:off x="6210300"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9" name="Freeform 33"/>
              <p:cNvSpPr>
                <a:spLocks noChangeArrowheads="1"/>
              </p:cNvSpPr>
              <p:nvPr/>
            </p:nvSpPr>
            <p:spPr bwMode="auto">
              <a:xfrm>
                <a:off x="6980238"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14370" name="Line 34"/>
          <p:cNvSpPr>
            <a:spLocks noChangeShapeType="1"/>
          </p:cNvSpPr>
          <p:nvPr/>
        </p:nvSpPr>
        <p:spPr bwMode="auto">
          <a:xfrm>
            <a:off x="4486453" y="1564788"/>
            <a:ext cx="1358" cy="4720273"/>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lstStyle/>
          <a:p>
            <a:endParaRPr lang="en-US"/>
          </a:p>
        </p:txBody>
      </p:sp>
      <p:graphicFrame>
        <p:nvGraphicFramePr>
          <p:cNvPr id="48" name="Table 47"/>
          <p:cNvGraphicFramePr>
            <a:graphicFrameLocks noGrp="1"/>
          </p:cNvGraphicFramePr>
          <p:nvPr>
            <p:extLst>
              <p:ext uri="{D42A27DB-BD31-4B8C-83A1-F6EECF244321}">
                <p14:modId xmlns:p14="http://schemas.microsoft.com/office/powerpoint/2010/main" val="3532302113"/>
              </p:ext>
            </p:extLst>
          </p:nvPr>
        </p:nvGraphicFramePr>
        <p:xfrm>
          <a:off x="-774967" y="4563648"/>
          <a:ext cx="4088062" cy="3208752"/>
        </p:xfrm>
        <a:graphic>
          <a:graphicData uri="http://schemas.openxmlformats.org/drawingml/2006/table">
            <a:tbl>
              <a:tblPr/>
              <a:tblGrid>
                <a:gridCol w="2319551"/>
                <a:gridCol w="712725"/>
                <a:gridCol w="1055786"/>
              </a:tblGrid>
              <a:tr h="356527">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76200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417469">
                <a:tc>
                  <a:txBody>
                    <a:bodyPr/>
                    <a:lstStyle/>
                    <a:p>
                      <a:pPr algn="ctr"/>
                      <a:endParaRPr lang="fr-FR" sz="2100" spc="-130" noProof="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fr-FR" sz="2400" noProof="0" dirty="0" smtClean="0">
                          <a:solidFill>
                            <a:schemeClr val="tx1"/>
                          </a:solidFill>
                          <a:latin typeface="Brush Script MT Italic"/>
                          <a:cs typeface="Brush Script MT Italic"/>
                        </a:rPr>
                        <a:t>0</a:t>
                      </a:r>
                      <a:endParaRPr lang="fr-FR" sz="2400" noProof="0" dirty="0">
                        <a:solidFill>
                          <a:schemeClr val="tx1"/>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pPr algn="ctr"/>
                      <a:r>
                        <a:rPr lang="fr-FR" sz="2400" noProof="0" dirty="0" smtClean="0">
                          <a:solidFill>
                            <a:schemeClr val="tx1"/>
                          </a:solidFill>
                          <a:latin typeface="Brush Script MT Italic"/>
                          <a:cs typeface="Brush Script MT Italic"/>
                        </a:rPr>
                        <a:t>6</a:t>
                      </a:r>
                      <a:endParaRPr lang="fr-FR" sz="2400" noProof="0" dirty="0">
                        <a:solidFill>
                          <a:schemeClr val="tx1"/>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graphicFrame>
        <p:nvGraphicFramePr>
          <p:cNvPr id="51" name="Table 50"/>
          <p:cNvGraphicFramePr>
            <a:graphicFrameLocks noGrp="1"/>
          </p:cNvGraphicFramePr>
          <p:nvPr>
            <p:extLst>
              <p:ext uri="{D42A27DB-BD31-4B8C-83A1-F6EECF244321}">
                <p14:modId xmlns:p14="http://schemas.microsoft.com/office/powerpoint/2010/main" val="3727590945"/>
              </p:ext>
            </p:extLst>
          </p:nvPr>
        </p:nvGraphicFramePr>
        <p:xfrm>
          <a:off x="3912938" y="4563648"/>
          <a:ext cx="4088062" cy="3208752"/>
        </p:xfrm>
        <a:graphic>
          <a:graphicData uri="http://schemas.openxmlformats.org/drawingml/2006/table">
            <a:tbl>
              <a:tblPr/>
              <a:tblGrid>
                <a:gridCol w="2319551"/>
                <a:gridCol w="712725"/>
                <a:gridCol w="1055786"/>
              </a:tblGrid>
              <a:tr h="356527">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76200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417469">
                <a:tc>
                  <a:txBody>
                    <a:bodyPr/>
                    <a:lstStyle/>
                    <a:p>
                      <a:pPr algn="ctr"/>
                      <a:endParaRPr lang="fr-FR" sz="2100" spc="-130" noProof="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fr-FR" sz="2400" noProof="0" dirty="0" smtClean="0">
                          <a:solidFill>
                            <a:srgbClr val="FF0000"/>
                          </a:solidFill>
                          <a:latin typeface="Brush Script MT Italic"/>
                          <a:cs typeface="Brush Script MT Italic"/>
                        </a:rPr>
                        <a:t>1</a:t>
                      </a:r>
                      <a:endParaRPr lang="fr-FR" sz="2400" noProof="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pPr algn="ctr"/>
                      <a:r>
                        <a:rPr lang="fr-FR" sz="2400" noProof="0" dirty="0" smtClean="0">
                          <a:solidFill>
                            <a:srgbClr val="FF0000"/>
                          </a:solidFill>
                          <a:latin typeface="Brush Script MT Italic"/>
                          <a:cs typeface="Brush Script MT Italic"/>
                        </a:rPr>
                        <a:t>0</a:t>
                      </a:r>
                      <a:endParaRPr lang="fr-FR" sz="2400" noProof="0" dirty="0">
                        <a:solidFill>
                          <a:srgbClr val="FF0000"/>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52" name="Oval 50"/>
          <p:cNvSpPr>
            <a:spLocks noChangeArrowheads="1"/>
          </p:cNvSpPr>
          <p:nvPr/>
        </p:nvSpPr>
        <p:spPr bwMode="auto">
          <a:xfrm>
            <a:off x="6248400" y="5562600"/>
            <a:ext cx="16764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6" name="Rectangle 5"/>
          <p:cNvSpPr/>
          <p:nvPr/>
        </p:nvSpPr>
        <p:spPr bwMode="auto">
          <a:xfrm>
            <a:off x="3760538" y="4495800"/>
            <a:ext cx="2590800" cy="3276600"/>
          </a:xfrm>
          <a:prstGeom prst="rect">
            <a:avLst/>
          </a:prstGeom>
          <a:gradFill flip="none" rotWithShape="1">
            <a:gsLst>
              <a:gs pos="0">
                <a:schemeClr val="bg1"/>
              </a:gs>
              <a:gs pos="100000">
                <a:srgbClr val="000000">
                  <a:alpha val="0"/>
                </a:srgbClr>
              </a:gs>
              <a:gs pos="80000">
                <a:schemeClr val="bg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Calibri" charset="0"/>
              <a:ea typeface="ＭＳ Ｐゴシック" charset="0"/>
              <a:cs typeface="ＭＳ Ｐゴシック" charset="0"/>
            </a:endParaRPr>
          </a:p>
        </p:txBody>
      </p:sp>
      <p:pic>
        <p:nvPicPr>
          <p:cNvPr id="44" name="Picture 43"/>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8079055" y="4488506"/>
            <a:ext cx="983769" cy="783113"/>
          </a:xfrm>
          <a:prstGeom prst="rect">
            <a:avLst/>
          </a:prstGeom>
        </p:spPr>
      </p:pic>
      <p:sp>
        <p:nvSpPr>
          <p:cNvPr id="53" name="Rectangle 52"/>
          <p:cNvSpPr/>
          <p:nvPr/>
        </p:nvSpPr>
        <p:spPr bwMode="auto">
          <a:xfrm>
            <a:off x="-990600" y="4419600"/>
            <a:ext cx="2590800" cy="3276600"/>
          </a:xfrm>
          <a:prstGeom prst="rect">
            <a:avLst/>
          </a:prstGeom>
          <a:gradFill flip="none" rotWithShape="1">
            <a:gsLst>
              <a:gs pos="0">
                <a:schemeClr val="bg1"/>
              </a:gs>
              <a:gs pos="100000">
                <a:srgbClr val="000000">
                  <a:alpha val="0"/>
                </a:srgbClr>
              </a:gs>
              <a:gs pos="80000">
                <a:schemeClr val="bg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Calibri" charset="0"/>
              <a:ea typeface="ＭＳ Ｐゴシック" charset="0"/>
              <a:cs typeface="ＭＳ Ｐゴシック" charset="0"/>
            </a:endParaRPr>
          </a:p>
        </p:txBody>
      </p:sp>
      <p:sp>
        <p:nvSpPr>
          <p:cNvPr id="54" name="TextBox 53"/>
          <p:cNvSpPr txBox="1"/>
          <p:nvPr/>
        </p:nvSpPr>
        <p:spPr>
          <a:xfrm>
            <a:off x="1769324" y="1140937"/>
            <a:ext cx="1329433" cy="404104"/>
          </a:xfrm>
          <a:prstGeom prst="rect">
            <a:avLst/>
          </a:prstGeom>
          <a:noFill/>
        </p:spPr>
        <p:txBody>
          <a:bodyPr wrap="none" lIns="80156" tIns="40078" rIns="80156" bIns="40078" rtlCol="0">
            <a:spAutoFit/>
          </a:bodyPr>
          <a:lstStyle/>
          <a:p>
            <a:r>
              <a:rPr lang="en-US" b="1" dirty="0" smtClean="0">
                <a:solidFill>
                  <a:schemeClr val="tx1"/>
                </a:solidFill>
              </a:rPr>
              <a:t>Province 1</a:t>
            </a:r>
            <a:endParaRPr lang="en-US" b="1" dirty="0">
              <a:solidFill>
                <a:schemeClr val="tx1"/>
              </a:solidFill>
            </a:endParaRPr>
          </a:p>
        </p:txBody>
      </p:sp>
      <p:sp>
        <p:nvSpPr>
          <p:cNvPr id="55" name="TextBox 54"/>
          <p:cNvSpPr txBox="1"/>
          <p:nvPr/>
        </p:nvSpPr>
        <p:spPr>
          <a:xfrm>
            <a:off x="5940748" y="1143000"/>
            <a:ext cx="1329433" cy="404104"/>
          </a:xfrm>
          <a:prstGeom prst="rect">
            <a:avLst/>
          </a:prstGeom>
          <a:noFill/>
        </p:spPr>
        <p:txBody>
          <a:bodyPr wrap="none" lIns="80156" tIns="40078" rIns="80156" bIns="40078" rtlCol="0">
            <a:spAutoFit/>
          </a:bodyPr>
          <a:lstStyle/>
          <a:p>
            <a:r>
              <a:rPr lang="en-US" b="1" dirty="0" smtClean="0">
                <a:solidFill>
                  <a:schemeClr val="tx1"/>
                </a:solidFill>
              </a:rPr>
              <a:t>Province 2</a:t>
            </a:r>
            <a:endParaRPr lang="en-US" b="1" dirty="0">
              <a:solidFill>
                <a:schemeClr val="tx1"/>
              </a:solidFill>
            </a:endParaRPr>
          </a:p>
        </p:txBody>
      </p:sp>
    </p:spTree>
    <p:extLst>
      <p:ext uri="{BB962C8B-B14F-4D97-AF65-F5344CB8AC3E}">
        <p14:creationId xmlns:p14="http://schemas.microsoft.com/office/powerpoint/2010/main" val="28327193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1" nodeType="clickEffect">
                                  <p:stCondLst>
                                    <p:cond delay="0"/>
                                  </p:stCondLst>
                                  <p:childTnLst>
                                    <p:anim calcmode="lin" valueType="num">
                                      <p:cBhvr additive="base">
                                        <p:cTn id="6" dur="1000"/>
                                        <p:tgtEl>
                                          <p:spTgt spid="14361"/>
                                        </p:tgtEl>
                                        <p:attrNameLst>
                                          <p:attrName>ppt_x</p:attrName>
                                        </p:attrNameLst>
                                      </p:cBhvr>
                                      <p:tavLst>
                                        <p:tav tm="0">
                                          <p:val>
                                            <p:strVal val="ppt_x"/>
                                          </p:val>
                                        </p:tav>
                                        <p:tav tm="100000">
                                          <p:val>
                                            <p:strVal val="1+ppt_w/2"/>
                                          </p:val>
                                        </p:tav>
                                      </p:tavLst>
                                    </p:anim>
                                    <p:anim calcmode="lin" valueType="num">
                                      <p:cBhvr additive="base">
                                        <p:cTn id="7" dur="1000"/>
                                        <p:tgtEl>
                                          <p:spTgt spid="14361"/>
                                        </p:tgtEl>
                                        <p:attrNameLst>
                                          <p:attrName>ppt_y</p:attrName>
                                        </p:attrNameLst>
                                      </p:cBhvr>
                                      <p:tavLst>
                                        <p:tav tm="0">
                                          <p:val>
                                            <p:strVal val="ppt_y"/>
                                          </p:val>
                                        </p:tav>
                                        <p:tav tm="100000">
                                          <p:val>
                                            <p:strVal val="ppt_y"/>
                                          </p:val>
                                        </p:tav>
                                      </p:tavLst>
                                    </p:anim>
                                    <p:set>
                                      <p:cBhvr>
                                        <p:cTn id="8" dur="1" fill="hold">
                                          <p:stCondLst>
                                            <p:cond delay="999"/>
                                          </p:stCondLst>
                                        </p:cTn>
                                        <p:tgtEl>
                                          <p:spTgt spid="1436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2" fill="hold" nodeType="clickEffect">
                                  <p:stCondLst>
                                    <p:cond delay="0"/>
                                  </p:stCondLst>
                                  <p:childTnLst>
                                    <p:anim calcmode="lin" valueType="num">
                                      <p:cBhvr additive="base">
                                        <p:cTn id="16" dur="1000"/>
                                        <p:tgtEl>
                                          <p:spTgt spid="4"/>
                                        </p:tgtEl>
                                        <p:attrNameLst>
                                          <p:attrName>ppt_x</p:attrName>
                                        </p:attrNameLst>
                                      </p:cBhvr>
                                      <p:tavLst>
                                        <p:tav tm="0">
                                          <p:val>
                                            <p:strVal val="ppt_x"/>
                                          </p:val>
                                        </p:tav>
                                        <p:tav tm="100000">
                                          <p:val>
                                            <p:strVal val="1+ppt_w/2"/>
                                          </p:val>
                                        </p:tav>
                                      </p:tavLst>
                                    </p:anim>
                                    <p:anim calcmode="lin" valueType="num">
                                      <p:cBhvr additive="base">
                                        <p:cTn id="17" dur="1000"/>
                                        <p:tgtEl>
                                          <p:spTgt spid="4"/>
                                        </p:tgtEl>
                                        <p:attrNameLst>
                                          <p:attrName>ppt_y</p:attrName>
                                        </p:attrNameLst>
                                      </p:cBhvr>
                                      <p:tavLst>
                                        <p:tav tm="0">
                                          <p:val>
                                            <p:strVal val="ppt_y"/>
                                          </p:val>
                                        </p:tav>
                                        <p:tav tm="100000">
                                          <p:val>
                                            <p:strVal val="ppt_y"/>
                                          </p:val>
                                        </p:tav>
                                      </p:tavLst>
                                    </p:anim>
                                    <p:set>
                                      <p:cBhvr>
                                        <p:cTn id="18" dur="1" fill="hold">
                                          <p:stCondLst>
                                            <p:cond delay="999"/>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1" grpId="1" animBg="1"/>
      <p:bldP spid="52"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668080" y="1734654"/>
            <a:ext cx="8106576" cy="1619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284163" indent="-282575">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1pPr>
            <a:lvl2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2pPr>
            <a:lvl3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3pPr>
            <a:lvl4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4pPr>
            <a:lvl5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9pPr>
          </a:lstStyle>
          <a:p>
            <a:pPr>
              <a:buClrTx/>
              <a:buFontTx/>
              <a:buNone/>
            </a:pPr>
            <a:r>
              <a:rPr lang="fr-FR" sz="2500" b="1" dirty="0" smtClean="0">
                <a:solidFill>
                  <a:srgbClr val="BC0204"/>
                </a:solidFill>
                <a:latin typeface="Arial" charset="0"/>
              </a:rPr>
              <a:t>Perdants Provinciaux : 					</a:t>
            </a:r>
          </a:p>
          <a:p>
            <a:pPr>
              <a:buClrTx/>
              <a:buFontTx/>
              <a:buNone/>
            </a:pPr>
            <a:r>
              <a:rPr lang="fr-FR" sz="2500" i="1" dirty="0" smtClean="0">
                <a:latin typeface="Arial" charset="0"/>
              </a:rPr>
              <a:t>	</a:t>
            </a:r>
            <a:r>
              <a:rPr lang="fr-FR" sz="2500" i="1" dirty="0" smtClean="0">
                <a:solidFill>
                  <a:schemeClr val="bg1">
                    <a:lumMod val="50000"/>
                  </a:schemeClr>
                </a:solidFill>
                <a:latin typeface="Arial" charset="0"/>
              </a:rPr>
              <a:t>Quiconque a une </a:t>
            </a:r>
            <a:r>
              <a:rPr lang="fr-FR" sz="2500" i="1" dirty="0" smtClean="0">
                <a:solidFill>
                  <a:srgbClr val="BC0204"/>
                </a:solidFill>
                <a:latin typeface="Arial" charset="0"/>
              </a:rPr>
              <a:t>CRISE…</a:t>
            </a:r>
            <a:r>
              <a:rPr lang="fr-FR" sz="2500" i="1" dirty="0" smtClean="0">
                <a:solidFill>
                  <a:srgbClr val="7F7F7F"/>
                </a:solidFill>
                <a:latin typeface="Arial" charset="0"/>
              </a:rPr>
              <a:t>(1 +)</a:t>
            </a:r>
            <a:br>
              <a:rPr lang="fr-FR" sz="2500" i="1" dirty="0" smtClean="0">
                <a:solidFill>
                  <a:srgbClr val="7F7F7F"/>
                </a:solidFill>
                <a:latin typeface="Arial" charset="0"/>
              </a:rPr>
            </a:br>
            <a:r>
              <a:rPr lang="fr-FR" sz="2500" i="1" dirty="0" smtClean="0">
                <a:solidFill>
                  <a:srgbClr val="7F7F7F"/>
                </a:solidFill>
                <a:latin typeface="Arial" charset="0"/>
              </a:rPr>
              <a:t>(Si tout le monde a une crise, alors quiconque en a 2 +, ainsi de suite)</a:t>
            </a:r>
            <a:endParaRPr lang="fr-FR" sz="2500" i="1" dirty="0">
              <a:solidFill>
                <a:srgbClr val="7F7F7F"/>
              </a:solidFill>
              <a:latin typeface="Arial" charset="0"/>
            </a:endParaRPr>
          </a:p>
        </p:txBody>
      </p:sp>
      <p:sp>
        <p:nvSpPr>
          <p:cNvPr id="17410" name="Text Box 2"/>
          <p:cNvSpPr txBox="1">
            <a:spLocks noChangeArrowheads="1"/>
          </p:cNvSpPr>
          <p:nvPr/>
        </p:nvSpPr>
        <p:spPr bwMode="auto">
          <a:xfrm>
            <a:off x="802511" y="737048"/>
            <a:ext cx="7537621" cy="581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4572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9pPr>
          </a:lstStyle>
          <a:p>
            <a:pPr algn="ctr">
              <a:buClrTx/>
              <a:buFontTx/>
              <a:buNone/>
            </a:pPr>
            <a:r>
              <a:rPr lang="fr-FR" sz="3200" b="1" dirty="0" smtClean="0">
                <a:solidFill>
                  <a:srgbClr val="008000"/>
                </a:solidFill>
                <a:latin typeface="Arial" charset="0"/>
              </a:rPr>
              <a:t>Gagnants </a:t>
            </a:r>
            <a:r>
              <a:rPr lang="fr-FR" sz="3200" b="1" dirty="0" smtClean="0">
                <a:solidFill>
                  <a:srgbClr val="7F7F7F"/>
                </a:solidFill>
                <a:latin typeface="Arial" charset="0"/>
              </a:rPr>
              <a:t>&amp;</a:t>
            </a:r>
            <a:r>
              <a:rPr lang="fr-FR" sz="3200" b="1" dirty="0" smtClean="0">
                <a:latin typeface="Arial" charset="0"/>
              </a:rPr>
              <a:t> </a:t>
            </a:r>
            <a:r>
              <a:rPr lang="fr-FR" sz="3200" b="1" dirty="0" smtClean="0">
                <a:solidFill>
                  <a:srgbClr val="BC0204"/>
                </a:solidFill>
                <a:latin typeface="Arial" charset="0"/>
              </a:rPr>
              <a:t>Perdants</a:t>
            </a:r>
            <a:endParaRPr lang="fr-FR" sz="3200" b="1" dirty="0">
              <a:solidFill>
                <a:srgbClr val="BC0204"/>
              </a:solidFill>
              <a:latin typeface="Arial" charset="0"/>
            </a:endParaRPr>
          </a:p>
        </p:txBody>
      </p:sp>
      <p:sp>
        <p:nvSpPr>
          <p:cNvPr id="17411" name="Text Box 3"/>
          <p:cNvSpPr txBox="1">
            <a:spLocks noChangeArrowheads="1"/>
          </p:cNvSpPr>
          <p:nvPr/>
        </p:nvSpPr>
        <p:spPr bwMode="auto">
          <a:xfrm>
            <a:off x="668080" y="4741867"/>
            <a:ext cx="8106576" cy="1235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284163" indent="-282575">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1pPr>
            <a:lvl2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2pPr>
            <a:lvl3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3pPr>
            <a:lvl4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4pPr>
            <a:lvl5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9pPr>
          </a:lstStyle>
          <a:p>
            <a:pPr>
              <a:buClrTx/>
              <a:buFontTx/>
              <a:buNone/>
            </a:pPr>
            <a:r>
              <a:rPr lang="fr-FR" sz="2500" b="1" dirty="0" smtClean="0">
                <a:solidFill>
                  <a:srgbClr val="008000"/>
                </a:solidFill>
                <a:latin typeface="Arial" charset="0"/>
              </a:rPr>
              <a:t>1 Pays Gagnant :</a:t>
            </a:r>
          </a:p>
          <a:p>
            <a:pPr>
              <a:buClrTx/>
              <a:buFontTx/>
              <a:buNone/>
            </a:pPr>
            <a:r>
              <a:rPr lang="fr-FR" sz="2500" i="1" dirty="0" smtClean="0">
                <a:latin typeface="Arial" charset="0"/>
              </a:rPr>
              <a:t>	 </a:t>
            </a:r>
            <a:r>
              <a:rPr lang="fr-FR" sz="2500" i="1" dirty="0" smtClean="0">
                <a:solidFill>
                  <a:srgbClr val="7F7F7F"/>
                </a:solidFill>
                <a:latin typeface="Arial" charset="0"/>
              </a:rPr>
              <a:t>Avec le plus de Points de Prospérité </a:t>
            </a:r>
          </a:p>
          <a:p>
            <a:pPr>
              <a:buClrTx/>
              <a:buFontTx/>
              <a:buNone/>
            </a:pPr>
            <a:r>
              <a:rPr lang="fr-FR" sz="2500" i="1" dirty="0" smtClean="0">
                <a:solidFill>
                  <a:srgbClr val="7F7F7F"/>
                </a:solidFill>
                <a:latin typeface="Arial" charset="0"/>
              </a:rPr>
              <a:t>	 Bris d'égalité: pays avec le moins de crises</a:t>
            </a:r>
            <a:endParaRPr lang="fr-FR" sz="2500" i="1" dirty="0">
              <a:solidFill>
                <a:srgbClr val="7F7F7F"/>
              </a:solidFill>
              <a:latin typeface="Arial" charset="0"/>
            </a:endParaRPr>
          </a:p>
        </p:txBody>
      </p:sp>
      <p:sp>
        <p:nvSpPr>
          <p:cNvPr id="17412" name="Text Box 4"/>
          <p:cNvSpPr txBox="1">
            <a:spLocks noChangeArrowheads="1"/>
          </p:cNvSpPr>
          <p:nvPr/>
        </p:nvSpPr>
        <p:spPr bwMode="auto">
          <a:xfrm>
            <a:off x="668080" y="3200400"/>
            <a:ext cx="8106576" cy="1235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284163" indent="-282575">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1pPr>
            <a:lvl2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2pPr>
            <a:lvl3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3pPr>
            <a:lvl4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4pPr>
            <a:lvl5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9pPr>
          </a:lstStyle>
          <a:p>
            <a:pPr>
              <a:buClrTx/>
              <a:buFontTx/>
              <a:buNone/>
            </a:pPr>
            <a:r>
              <a:rPr lang="fr-FR" sz="2500" b="1" dirty="0" smtClean="0">
                <a:solidFill>
                  <a:srgbClr val="008000"/>
                </a:solidFill>
                <a:latin typeface="Arial" charset="0"/>
              </a:rPr>
              <a:t> Province Gagnante </a:t>
            </a:r>
            <a:r>
              <a:rPr lang="fr-FR" sz="2500" b="1" i="1" dirty="0" smtClean="0">
                <a:solidFill>
                  <a:srgbClr val="008000"/>
                </a:solidFill>
                <a:latin typeface="Arial" charset="0"/>
              </a:rPr>
              <a:t>dans Chaque Pays:</a:t>
            </a:r>
          </a:p>
          <a:p>
            <a:pPr>
              <a:buClrTx/>
              <a:buFontTx/>
              <a:buNone/>
            </a:pPr>
            <a:r>
              <a:rPr lang="fr-FR" sz="2500" i="1" dirty="0" smtClean="0">
                <a:latin typeface="Arial" charset="0"/>
              </a:rPr>
              <a:t>	 </a:t>
            </a:r>
            <a:r>
              <a:rPr lang="fr-FR" sz="2500" i="1" dirty="0" smtClean="0">
                <a:solidFill>
                  <a:srgbClr val="7F7F7F"/>
                </a:solidFill>
                <a:latin typeface="Arial" charset="0"/>
              </a:rPr>
              <a:t>Aucune crise! (Ou le moins de crises)</a:t>
            </a:r>
          </a:p>
          <a:p>
            <a:pPr>
              <a:buClrTx/>
              <a:buFontTx/>
              <a:buNone/>
            </a:pPr>
            <a:r>
              <a:rPr lang="fr-FR" sz="2500" i="1" dirty="0" smtClean="0">
                <a:solidFill>
                  <a:srgbClr val="7F7F7F"/>
                </a:solidFill>
                <a:latin typeface="Arial" charset="0"/>
              </a:rPr>
              <a:t>	 Joueur ave le plus de points de prospérité </a:t>
            </a:r>
            <a:endParaRPr lang="fr-FR" sz="2500" i="1" dirty="0">
              <a:solidFill>
                <a:srgbClr val="7F7F7F"/>
              </a:solidFill>
              <a:latin typeface="Arial" charset="0"/>
            </a:endParaRPr>
          </a:p>
        </p:txBody>
      </p:sp>
    </p:spTree>
    <p:extLst>
      <p:ext uri="{BB962C8B-B14F-4D97-AF65-F5344CB8AC3E}">
        <p14:creationId xmlns:p14="http://schemas.microsoft.com/office/powerpoint/2010/main" val="4178764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p:stCondLst>
                                    <p:cond delay="0"/>
                                  </p:stCondLst>
                                  <p:childTnLst>
                                    <p:set>
                                      <p:cBhvr additive="repl">
                                        <p:cTn id="6" dur="1" fill="hold">
                                          <p:stCondLst>
                                            <p:cond delay="0"/>
                                          </p:stCondLst>
                                        </p:cTn>
                                        <p:tgtEl>
                                          <p:spTgt spid="17409"/>
                                        </p:tgtEl>
                                        <p:attrNameLst>
                                          <p:attrName>style.visibility</p:attrName>
                                        </p:attrNameLst>
                                      </p:cBhvr>
                                      <p:to>
                                        <p:strVal val="visible"/>
                                      </p:to>
                                    </p:set>
                                    <p:animEffect transition="in" filter="fade">
                                      <p:cBhvr additive="repl">
                                        <p:cTn id="7" dur="500"/>
                                        <p:tgtEl>
                                          <p:spTgt spid="174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fill="hold" nodeType="clickEffect">
                                  <p:stCondLst>
                                    <p:cond delay="0"/>
                                  </p:stCondLst>
                                  <p:childTnLst>
                                    <p:set>
                                      <p:cBhvr additive="repl">
                                        <p:cTn id="11" dur="1" fill="hold">
                                          <p:stCondLst>
                                            <p:cond delay="0"/>
                                          </p:stCondLst>
                                        </p:cTn>
                                        <p:tgtEl>
                                          <p:spTgt spid="17412"/>
                                        </p:tgtEl>
                                        <p:attrNameLst>
                                          <p:attrName>style.visibility</p:attrName>
                                        </p:attrNameLst>
                                      </p:cBhvr>
                                      <p:to>
                                        <p:strVal val="visible"/>
                                      </p:to>
                                    </p:set>
                                    <p:animEffect transition="in" filter="fade">
                                      <p:cBhvr additive="repl">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fill="hold" nodeType="clickEffect">
                                  <p:stCondLst>
                                    <p:cond delay="0"/>
                                  </p:stCondLst>
                                  <p:childTnLst>
                                    <p:set>
                                      <p:cBhvr additive="repl">
                                        <p:cTn id="16" dur="1" fill="hold">
                                          <p:stCondLst>
                                            <p:cond delay="0"/>
                                          </p:stCondLst>
                                        </p:cTn>
                                        <p:tgtEl>
                                          <p:spTgt spid="17411"/>
                                        </p:tgtEl>
                                        <p:attrNameLst>
                                          <p:attrName>style.visibility</p:attrName>
                                        </p:attrNameLst>
                                      </p:cBhvr>
                                      <p:to>
                                        <p:strVal val="visible"/>
                                      </p:to>
                                    </p:set>
                                    <p:animEffect transition="in" filter="fade">
                                      <p:cBhvr additive="repl">
                                        <p:cTn id="1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rot="19980000">
            <a:off x="2660234" y="2876915"/>
            <a:ext cx="3839824" cy="1052347"/>
          </a:xfrm>
          <a:prstGeom prst="rect">
            <a:avLst/>
          </a:prstGeom>
          <a:solidFill>
            <a:srgbClr val="FFFF99"/>
          </a:solidFill>
          <a:ln>
            <a:noFill/>
          </a:ln>
          <a:effectLs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 pos="8883990" algn="l"/>
              </a:tabLst>
            </a:pPr>
            <a:r>
              <a:rPr lang="en-GB" sz="6300" b="1" i="1" dirty="0" err="1" smtClean="0">
                <a:solidFill>
                  <a:srgbClr val="BF0000"/>
                </a:solidFill>
                <a:latin typeface="Arial" charset="0"/>
              </a:rPr>
              <a:t>Jouons</a:t>
            </a:r>
            <a:r>
              <a:rPr lang="en-GB" sz="6300" b="1" i="1" dirty="0" smtClean="0">
                <a:solidFill>
                  <a:srgbClr val="BF0000"/>
                </a:solidFill>
                <a:latin typeface="Arial" charset="0"/>
              </a:rPr>
              <a:t>!!!</a:t>
            </a:r>
            <a:endParaRPr lang="en-GB" sz="4400" b="1" i="1" dirty="0">
              <a:solidFill>
                <a:srgbClr val="BF0000"/>
              </a:solidFill>
              <a:latin typeface="Arial" charset="0"/>
            </a:endParaRPr>
          </a:p>
        </p:txBody>
      </p:sp>
    </p:spTree>
    <p:extLst>
      <p:ext uri="{BB962C8B-B14F-4D97-AF65-F5344CB8AC3E}">
        <p14:creationId xmlns:p14="http://schemas.microsoft.com/office/powerpoint/2010/main" val="16917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fill="hold" nodeType="withEffect">
                                  <p:stCondLst>
                                    <p:cond delay="0"/>
                                  </p:stCondLst>
                                  <p:childTnLst>
                                    <p:set>
                                      <p:cBhvr additive="repl">
                                        <p:cTn id="6" dur="1" fill="hold">
                                          <p:stCondLst>
                                            <p:cond delay="0"/>
                                          </p:stCondLst>
                                        </p:cTn>
                                        <p:tgtEl>
                                          <p:spTgt spid="2"/>
                                        </p:tgtEl>
                                        <p:attrNameLst>
                                          <p:attrName>style.visibility</p:attrName>
                                        </p:attrNameLst>
                                      </p:cBhvr>
                                      <p:to>
                                        <p:strVal val="visible"/>
                                      </p:to>
                                    </p:set>
                                    <p:animEffect transition="in" filter="fade">
                                      <p:cBhvr additive="repl">
                                        <p:cTn id="7" dur="2000"/>
                                        <p:tgtEl>
                                          <p:spTgt spid="2"/>
                                        </p:tgtEl>
                                      </p:cBhvr>
                                    </p:animEffect>
                                    <p:anim calcmode="lin" valueType="num">
                                      <p:cBhvr additive="repl">
                                        <p:cTn id="8" dur="2000" fill="hold"/>
                                        <p:tgtEl>
                                          <p:spTgt spid="2"/>
                                        </p:tgtEl>
                                        <p:attrNameLst>
                                          <p:attrName>r</p:attrName>
                                        </p:attrNameLst>
                                      </p:cBhvr>
                                      <p:tavLst>
                                        <p:tav tm="100000">
                                          <p:val>
                                            <p:strVal val="720"/>
                                          </p:val>
                                        </p:tav>
                                        <p:tav>
                                          <p:val>
                                            <p:strVal val="0"/>
                                          </p:val>
                                        </p:tav>
                                      </p:tavLst>
                                    </p:anim>
                                    <p:anim calcmode="lin" valueType="num">
                                      <p:cBhvr additive="repl">
                                        <p:cTn id="9" dur="2000" fill="hold"/>
                                        <p:tgtEl>
                                          <p:spTgt spid="2"/>
                                        </p:tgtEl>
                                        <p:attrNameLst>
                                          <p:attrName>ppt_h</p:attrName>
                                        </p:attrNameLst>
                                      </p:cBhvr>
                                      <p:tavLst>
                                        <p:tav tm="100000">
                                          <p:val>
                                            <p:strVal val="0"/>
                                          </p:val>
                                        </p:tav>
                                        <p:tav>
                                          <p:val>
                                            <p:strVal val="#ppt_h"/>
                                          </p:val>
                                        </p:tav>
                                      </p:tavLst>
                                    </p:anim>
                                    <p:anim calcmode="lin" valueType="num">
                                      <p:cBhvr additive="repl">
                                        <p:cTn id="10" dur="2000" fill="hold"/>
                                        <p:tgtEl>
                                          <p:spTgt spid="2"/>
                                        </p:tgtEl>
                                        <p:attrNameLst>
                                          <p:attrName>ppt_w</p:attrName>
                                        </p:attrNameLst>
                                      </p:cBhvr>
                                      <p:tavLst>
                                        <p:tav tm="100000">
                                          <p:val>
                                            <p:strVal val="0"/>
                                          </p:val>
                                        </p:tav>
                                        <p:tav>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7318" r="11524"/>
          <a:stretch/>
        </p:blipFill>
        <p:spPr bwMode="auto">
          <a:xfrm>
            <a:off x="814706" y="2144925"/>
            <a:ext cx="2815738" cy="281575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482" name="Text Box 2"/>
          <p:cNvSpPr txBox="1">
            <a:spLocks noChangeArrowheads="1"/>
          </p:cNvSpPr>
          <p:nvPr/>
        </p:nvSpPr>
        <p:spPr bwMode="auto">
          <a:xfrm>
            <a:off x="228601" y="388678"/>
            <a:ext cx="8580002" cy="140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marL="742950" indent="-742950" algn="ctr">
              <a:buAutoNum type="arabicPeriod"/>
            </a:pPr>
            <a:r>
              <a:rPr lang="fr-FR" sz="4200" b="1" u="sng" dirty="0" smtClean="0">
                <a:latin typeface="Arial"/>
                <a:cs typeface="Arial"/>
              </a:rPr>
              <a:t>INFORMATION SCIENTIFIQUE  </a:t>
            </a:r>
          </a:p>
          <a:p>
            <a:pPr algn="ctr"/>
            <a:r>
              <a:rPr lang="fr-FR" sz="4200" b="1" dirty="0" smtClean="0">
                <a:latin typeface="Arial"/>
                <a:cs typeface="Arial"/>
              </a:rPr>
              <a:t>Précipitations Historiques</a:t>
            </a:r>
            <a:endParaRPr lang="fr-FR" sz="4200" b="1" dirty="0">
              <a:latin typeface="Arial"/>
              <a:cs typeface="Arial"/>
            </a:endParaRPr>
          </a:p>
        </p:txBody>
      </p:sp>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0556" y="2576597"/>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048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0084" y="358850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 name="Picture 1" descr="Screen Shot 2014-01-08 at 5.52.50 PM.png"/>
          <p:cNvPicPr>
            <a:picLocks noChangeAspect="1"/>
          </p:cNvPicPr>
          <p:nvPr/>
        </p:nvPicPr>
        <p:blipFill rotWithShape="1">
          <a:blip r:embed="rId6">
            <a:extLst>
              <a:ext uri="{28A0092B-C50C-407E-A947-70E740481C1C}">
                <a14:useLocalDpi xmlns:a14="http://schemas.microsoft.com/office/drawing/2010/main" val="0"/>
              </a:ext>
            </a:extLst>
          </a:blip>
          <a:srcRect r="82523"/>
          <a:stretch/>
        </p:blipFill>
        <p:spPr>
          <a:xfrm>
            <a:off x="4441643" y="3450305"/>
            <a:ext cx="924601" cy="1094055"/>
          </a:xfrm>
          <a:prstGeom prst="rect">
            <a:avLst/>
          </a:prstGeom>
        </p:spPr>
      </p:pic>
      <p:pic>
        <p:nvPicPr>
          <p:cNvPr id="9" name="Picture 8" descr="Screen Shot 2014-01-08 at 5.52.50 PM.png"/>
          <p:cNvPicPr>
            <a:picLocks noChangeAspect="1"/>
          </p:cNvPicPr>
          <p:nvPr/>
        </p:nvPicPr>
        <p:blipFill rotWithShape="1">
          <a:blip r:embed="rId6">
            <a:extLst>
              <a:ext uri="{28A0092B-C50C-407E-A947-70E740481C1C}">
                <a14:useLocalDpi xmlns:a14="http://schemas.microsoft.com/office/drawing/2010/main" val="0"/>
              </a:ext>
            </a:extLst>
          </a:blip>
          <a:srcRect l="82470"/>
          <a:stretch/>
        </p:blipFill>
        <p:spPr>
          <a:xfrm>
            <a:off x="4506821" y="2438400"/>
            <a:ext cx="927374" cy="1094055"/>
          </a:xfrm>
          <a:prstGeom prst="rect">
            <a:avLst/>
          </a:prstGeom>
        </p:spPr>
      </p:pic>
      <p:sp>
        <p:nvSpPr>
          <p:cNvPr id="10" name="Text Box 3"/>
          <p:cNvSpPr txBox="1">
            <a:spLocks noChangeArrowheads="1"/>
          </p:cNvSpPr>
          <p:nvPr/>
        </p:nvSpPr>
        <p:spPr bwMode="auto">
          <a:xfrm>
            <a:off x="5419320" y="3588502"/>
            <a:ext cx="2560764"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t>= </a:t>
            </a:r>
            <a:r>
              <a:rPr lang="fr-FR" sz="3500" b="1" dirty="0"/>
              <a:t>Sécheresse</a:t>
            </a:r>
            <a:endParaRPr lang="es-PE" sz="3500" b="1" dirty="0"/>
          </a:p>
        </p:txBody>
      </p:sp>
      <p:sp>
        <p:nvSpPr>
          <p:cNvPr id="11" name="Text Box 3"/>
          <p:cNvSpPr txBox="1">
            <a:spLocks noChangeArrowheads="1"/>
          </p:cNvSpPr>
          <p:nvPr/>
        </p:nvSpPr>
        <p:spPr bwMode="auto">
          <a:xfrm>
            <a:off x="5419320" y="2576597"/>
            <a:ext cx="2581236"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500" b="1" dirty="0" smtClean="0"/>
              <a:t>= Inondation</a:t>
            </a:r>
            <a:endParaRPr lang="fr-FR" sz="3500" b="1"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33351" y="1"/>
            <a:ext cx="11447768" cy="685800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965" y="181383"/>
            <a:ext cx="9732967" cy="511826"/>
          </a:xfrm>
          <a:prstGeom prst="rect">
            <a:avLst/>
          </a:prstGeom>
          <a:noFill/>
        </p:spPr>
        <p:txBody>
          <a:bodyPr wrap="none" lIns="80156" tIns="40078" rIns="80156" bIns="40078" rtlCol="0">
            <a:spAutoFit/>
          </a:bodyPr>
          <a:lstStyle/>
          <a:p>
            <a:r>
              <a:rPr lang="en-US" sz="2800" b="1" i="1" dirty="0">
                <a:solidFill>
                  <a:schemeClr val="tx1"/>
                </a:solidFill>
                <a:latin typeface="Arial"/>
                <a:cs typeface="Arial"/>
              </a:rPr>
              <a:t>Your aim: to create a prosperous province and nation…</a:t>
            </a:r>
          </a:p>
        </p:txBody>
      </p:sp>
    </p:spTree>
    <p:extLst>
      <p:ext uri="{BB962C8B-B14F-4D97-AF65-F5344CB8AC3E}">
        <p14:creationId xmlns:p14="http://schemas.microsoft.com/office/powerpoint/2010/main" val="3102958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739105"/>
            <a:ext cx="3581399" cy="5267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08" y="2228418"/>
            <a:ext cx="2142743" cy="173897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650" name="Text Box 2"/>
          <p:cNvSpPr txBox="1">
            <a:spLocks noChangeArrowheads="1"/>
          </p:cNvSpPr>
          <p:nvPr/>
        </p:nvSpPr>
        <p:spPr bwMode="auto">
          <a:xfrm>
            <a:off x="335397" y="86373"/>
            <a:ext cx="7886598" cy="140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err="1" smtClean="0">
                <a:latin typeface="Arial"/>
                <a:cs typeface="Arial"/>
              </a:rPr>
              <a:t>Avez</a:t>
            </a:r>
            <a:r>
              <a:rPr lang="es-PE" sz="3500" b="1" dirty="0" smtClean="0">
                <a:latin typeface="Arial"/>
                <a:cs typeface="Arial"/>
              </a:rPr>
              <a:t> </a:t>
            </a:r>
            <a:r>
              <a:rPr lang="es-PE" sz="3500" b="1" dirty="0" err="1" smtClean="0">
                <a:latin typeface="Arial"/>
                <a:cs typeface="Arial"/>
              </a:rPr>
              <a:t>vous</a:t>
            </a:r>
            <a:r>
              <a:rPr lang="es-PE" sz="3500" b="1" dirty="0" smtClean="0">
                <a:latin typeface="Arial"/>
                <a:cs typeface="Arial"/>
              </a:rPr>
              <a:t> </a:t>
            </a:r>
            <a:r>
              <a:rPr lang="es-PE" sz="3500" b="1" dirty="0" err="1" smtClean="0">
                <a:latin typeface="Arial"/>
                <a:cs typeface="Arial"/>
              </a:rPr>
              <a:t>entendu</a:t>
            </a:r>
            <a:r>
              <a:rPr lang="es-PE" sz="3500" b="1" dirty="0" smtClean="0">
                <a:latin typeface="Arial"/>
                <a:cs typeface="Arial"/>
              </a:rPr>
              <a:t> </a:t>
            </a:r>
            <a:r>
              <a:rPr lang="es-PE" sz="3500" b="1" dirty="0" err="1" smtClean="0">
                <a:latin typeface="Arial"/>
                <a:cs typeface="Arial"/>
              </a:rPr>
              <a:t>parler</a:t>
            </a:r>
            <a:r>
              <a:rPr lang="es-PE" sz="3500" b="1" dirty="0" smtClean="0">
                <a:latin typeface="Arial"/>
                <a:cs typeface="Arial"/>
              </a:rPr>
              <a:t> du</a:t>
            </a:r>
            <a:r>
              <a:rPr lang="es-PE" sz="4200" b="1" dirty="0" smtClean="0">
                <a:latin typeface="Arial"/>
                <a:cs typeface="Arial"/>
              </a:rPr>
              <a:t>…</a:t>
            </a:r>
            <a:r>
              <a:rPr lang="es-PE" sz="5400" b="1" dirty="0" smtClean="0">
                <a:latin typeface="Arial"/>
                <a:cs typeface="Arial"/>
              </a:rPr>
              <a:t>CHANGEMENT CLIMATIQUE?</a:t>
            </a:r>
            <a:endParaRPr lang="es-PE" sz="5400" b="1" dirty="0">
              <a:latin typeface="Arial"/>
              <a:cs typeface="Arial"/>
            </a:endParaRPr>
          </a:p>
        </p:txBody>
      </p:sp>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8607" y="1563348"/>
            <a:ext cx="3131911" cy="303888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652" name="AutoShape 4"/>
          <p:cNvSpPr>
            <a:spLocks noChangeArrowheads="1"/>
          </p:cNvSpPr>
          <p:nvPr/>
        </p:nvSpPr>
        <p:spPr bwMode="auto">
          <a:xfrm>
            <a:off x="2949327" y="2559514"/>
            <a:ext cx="1876598" cy="1076781"/>
          </a:xfrm>
          <a:prstGeom prst="rightArrow">
            <a:avLst>
              <a:gd name="adj1" fmla="val 50000"/>
              <a:gd name="adj2" fmla="val 46190"/>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2076" y="46022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52352" y="5786250"/>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 name="Text Box 3"/>
          <p:cNvSpPr txBox="1">
            <a:spLocks noChangeArrowheads="1"/>
          </p:cNvSpPr>
          <p:nvPr/>
        </p:nvSpPr>
        <p:spPr bwMode="auto">
          <a:xfrm>
            <a:off x="5745212" y="5786250"/>
            <a:ext cx="2607139"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500" b="1" dirty="0" smtClean="0"/>
              <a:t>= Sécheresse</a:t>
            </a:r>
            <a:endParaRPr lang="fr-FR" sz="3500" b="1" dirty="0"/>
          </a:p>
        </p:txBody>
      </p:sp>
      <p:sp>
        <p:nvSpPr>
          <p:cNvPr id="12" name="Text Box 3"/>
          <p:cNvSpPr txBox="1">
            <a:spLocks noChangeArrowheads="1"/>
          </p:cNvSpPr>
          <p:nvPr/>
        </p:nvSpPr>
        <p:spPr bwMode="auto">
          <a:xfrm>
            <a:off x="5745212" y="4655303"/>
            <a:ext cx="2606863"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500" b="1" dirty="0" smtClean="0"/>
              <a:t>= Inondation</a:t>
            </a:r>
            <a:endParaRPr lang="fr-FR" sz="3500" b="1" dirty="0"/>
          </a:p>
        </p:txBody>
      </p:sp>
      <p:grpSp>
        <p:nvGrpSpPr>
          <p:cNvPr id="5" name="Group 4"/>
          <p:cNvGrpSpPr/>
          <p:nvPr/>
        </p:nvGrpSpPr>
        <p:grpSpPr>
          <a:xfrm>
            <a:off x="4913535" y="5786248"/>
            <a:ext cx="831678" cy="774537"/>
            <a:chOff x="392112" y="4924425"/>
            <a:chExt cx="972312" cy="854143"/>
          </a:xfrm>
        </p:grpSpPr>
        <p:sp>
          <p:nvSpPr>
            <p:cNvPr id="3" name="Isosceles Triangle 2"/>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4" name="TextBox 3"/>
            <p:cNvSpPr txBox="1"/>
            <p:nvPr/>
          </p:nvSpPr>
          <p:spPr>
            <a:xfrm>
              <a:off x="658620" y="5133690"/>
              <a:ext cx="459053" cy="644878"/>
            </a:xfrm>
            <a:prstGeom prst="rect">
              <a:avLst/>
            </a:prstGeom>
            <a:noFill/>
          </p:spPr>
          <p:txBody>
            <a:bodyPr wrap="none" rtlCol="0">
              <a:spAutoFit/>
            </a:bodyPr>
            <a:lstStyle/>
            <a:p>
              <a:r>
                <a:rPr lang="en-US" sz="3200" dirty="0"/>
                <a:t>1</a:t>
              </a:r>
            </a:p>
          </p:txBody>
        </p:sp>
      </p:grpSp>
      <p:grpSp>
        <p:nvGrpSpPr>
          <p:cNvPr id="19" name="Group 18"/>
          <p:cNvGrpSpPr/>
          <p:nvPr/>
        </p:nvGrpSpPr>
        <p:grpSpPr>
          <a:xfrm>
            <a:off x="3088537" y="4724400"/>
            <a:ext cx="831678" cy="774537"/>
            <a:chOff x="392112" y="4924425"/>
            <a:chExt cx="972312" cy="854143"/>
          </a:xfrm>
        </p:grpSpPr>
        <p:sp>
          <p:nvSpPr>
            <p:cNvPr id="20" name="Isosceles Triangle 19"/>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21" name="TextBox 20"/>
            <p:cNvSpPr txBox="1"/>
            <p:nvPr/>
          </p:nvSpPr>
          <p:spPr>
            <a:xfrm>
              <a:off x="658620" y="5133690"/>
              <a:ext cx="459053" cy="644878"/>
            </a:xfrm>
            <a:prstGeom prst="rect">
              <a:avLst/>
            </a:prstGeom>
            <a:noFill/>
          </p:spPr>
          <p:txBody>
            <a:bodyPr wrap="none" rtlCol="0">
              <a:spAutoFit/>
            </a:bodyPr>
            <a:lstStyle/>
            <a:p>
              <a:r>
                <a:rPr lang="en-US" sz="3200" dirty="0"/>
                <a:t>6</a:t>
              </a:r>
            </a:p>
          </p:txBody>
        </p:sp>
      </p:grpSp>
      <p:grpSp>
        <p:nvGrpSpPr>
          <p:cNvPr id="22" name="Group 21"/>
          <p:cNvGrpSpPr/>
          <p:nvPr/>
        </p:nvGrpSpPr>
        <p:grpSpPr>
          <a:xfrm>
            <a:off x="4016679" y="4724400"/>
            <a:ext cx="831678" cy="774537"/>
            <a:chOff x="392112" y="4924425"/>
            <a:chExt cx="972312" cy="854143"/>
          </a:xfrm>
        </p:grpSpPr>
        <p:sp>
          <p:nvSpPr>
            <p:cNvPr id="23" name="Isosceles Triangle 22"/>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24" name="TextBox 23"/>
            <p:cNvSpPr txBox="1"/>
            <p:nvPr/>
          </p:nvSpPr>
          <p:spPr>
            <a:xfrm>
              <a:off x="658620" y="5133690"/>
              <a:ext cx="459053" cy="644878"/>
            </a:xfrm>
            <a:prstGeom prst="rect">
              <a:avLst/>
            </a:prstGeom>
            <a:noFill/>
          </p:spPr>
          <p:txBody>
            <a:bodyPr wrap="none" rtlCol="0">
              <a:spAutoFit/>
            </a:bodyPr>
            <a:lstStyle/>
            <a:p>
              <a:r>
                <a:rPr lang="en-US" sz="3200" dirty="0"/>
                <a:t>7</a:t>
              </a:r>
            </a:p>
          </p:txBody>
        </p:sp>
      </p:grpSp>
      <p:grpSp>
        <p:nvGrpSpPr>
          <p:cNvPr id="25" name="Group 24"/>
          <p:cNvGrpSpPr/>
          <p:nvPr/>
        </p:nvGrpSpPr>
        <p:grpSpPr>
          <a:xfrm>
            <a:off x="4913535" y="4724400"/>
            <a:ext cx="831678" cy="774537"/>
            <a:chOff x="392112" y="4924425"/>
            <a:chExt cx="972312" cy="854143"/>
          </a:xfrm>
        </p:grpSpPr>
        <p:sp>
          <p:nvSpPr>
            <p:cNvPr id="26" name="Isosceles Triangle 25"/>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27" name="TextBox 26"/>
            <p:cNvSpPr txBox="1"/>
            <p:nvPr/>
          </p:nvSpPr>
          <p:spPr>
            <a:xfrm>
              <a:off x="658620" y="5133690"/>
              <a:ext cx="459053" cy="644878"/>
            </a:xfrm>
            <a:prstGeom prst="rect">
              <a:avLst/>
            </a:prstGeom>
            <a:noFill/>
          </p:spPr>
          <p:txBody>
            <a:bodyPr wrap="none" rtlCol="0">
              <a:spAutoFit/>
            </a:bodyPr>
            <a:lstStyle/>
            <a:p>
              <a:r>
                <a:rPr lang="en-US" sz="3200" dirty="0"/>
                <a:t>8</a:t>
              </a: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35396" y="86373"/>
            <a:ext cx="8580004" cy="140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500" b="1" dirty="0" smtClean="0">
                <a:latin typeface="Arial"/>
                <a:cs typeface="Arial"/>
              </a:rPr>
              <a:t>Nous avons un </a:t>
            </a:r>
            <a:r>
              <a:rPr lang="fr-FR" sz="4700" b="1" dirty="0" smtClean="0">
                <a:latin typeface="Arial"/>
                <a:cs typeface="Arial"/>
              </a:rPr>
              <a:t>NOUVEAU  MODEL </a:t>
            </a:r>
            <a:r>
              <a:rPr lang="fr-FR" sz="3500" b="1" dirty="0" smtClean="0">
                <a:latin typeface="Arial"/>
                <a:cs typeface="Arial"/>
              </a:rPr>
              <a:t>pour le changement climatique...</a:t>
            </a:r>
            <a:endParaRPr lang="fr-FR" sz="5800" b="1" dirty="0">
              <a:latin typeface="Arial"/>
              <a:cs typeface="Arial"/>
            </a:endParaRPr>
          </a:p>
        </p:txBody>
      </p:sp>
      <p:grpSp>
        <p:nvGrpSpPr>
          <p:cNvPr id="15" name="Group 14"/>
          <p:cNvGrpSpPr/>
          <p:nvPr/>
        </p:nvGrpSpPr>
        <p:grpSpPr>
          <a:xfrm>
            <a:off x="974137" y="2388306"/>
            <a:ext cx="2482265" cy="1796554"/>
            <a:chOff x="1306511" y="2409825"/>
            <a:chExt cx="2902009" cy="1981200"/>
          </a:xfrm>
        </p:grpSpPr>
        <p:sp>
          <p:nvSpPr>
            <p:cNvPr id="3" name="Oval 2"/>
            <p:cNvSpPr/>
            <p:nvPr/>
          </p:nvSpPr>
          <p:spPr bwMode="auto">
            <a:xfrm>
              <a:off x="1306512" y="3629025"/>
              <a:ext cx="2895600" cy="762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4" name="Oval 3"/>
            <p:cNvSpPr/>
            <p:nvPr/>
          </p:nvSpPr>
          <p:spPr bwMode="auto">
            <a:xfrm>
              <a:off x="1973263" y="2409825"/>
              <a:ext cx="1562099" cy="381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10" name="Trapezoid 9"/>
            <p:cNvSpPr/>
            <p:nvPr/>
          </p:nvSpPr>
          <p:spPr bwMode="auto">
            <a:xfrm>
              <a:off x="1306511" y="2924270"/>
              <a:ext cx="2902009" cy="1066800"/>
            </a:xfrm>
            <a:prstGeom prst="trapezoid">
              <a:avLst>
                <a:gd name="adj" fmla="val 58758"/>
              </a:avLst>
            </a:prstGeom>
            <a:solidFill>
              <a:srgbClr val="FFFFF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cxnSp>
          <p:nvCxnSpPr>
            <p:cNvPr id="7" name="Straight Connector 6"/>
            <p:cNvCxnSpPr>
              <a:stCxn id="4" idx="2"/>
              <a:endCxn id="3" idx="2"/>
            </p:cNvCxnSpPr>
            <p:nvPr/>
          </p:nvCxnSpPr>
          <p:spPr bwMode="auto">
            <a:xfrm flipH="1">
              <a:off x="1306512" y="2600325"/>
              <a:ext cx="666751"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a:stCxn id="4" idx="6"/>
              <a:endCxn id="3" idx="6"/>
            </p:cNvCxnSpPr>
            <p:nvPr/>
          </p:nvCxnSpPr>
          <p:spPr bwMode="auto">
            <a:xfrm>
              <a:off x="3535362" y="2600325"/>
              <a:ext cx="666750"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32" name="Group 31"/>
          <p:cNvGrpSpPr/>
          <p:nvPr/>
        </p:nvGrpSpPr>
        <p:grpSpPr>
          <a:xfrm rot="10800000">
            <a:off x="4506821" y="1701544"/>
            <a:ext cx="2482265" cy="1796554"/>
            <a:chOff x="1306511" y="2409825"/>
            <a:chExt cx="2902009" cy="1981200"/>
          </a:xfrm>
        </p:grpSpPr>
        <p:sp>
          <p:nvSpPr>
            <p:cNvPr id="33" name="Oval 32"/>
            <p:cNvSpPr/>
            <p:nvPr/>
          </p:nvSpPr>
          <p:spPr bwMode="auto">
            <a:xfrm>
              <a:off x="1306512" y="3629025"/>
              <a:ext cx="2895600" cy="762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34" name="Oval 33"/>
            <p:cNvSpPr/>
            <p:nvPr/>
          </p:nvSpPr>
          <p:spPr bwMode="auto">
            <a:xfrm>
              <a:off x="1973263" y="2409825"/>
              <a:ext cx="1562099" cy="381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37" name="Trapezoid 36"/>
            <p:cNvSpPr/>
            <p:nvPr/>
          </p:nvSpPr>
          <p:spPr bwMode="auto">
            <a:xfrm>
              <a:off x="1306511" y="2924270"/>
              <a:ext cx="2902009" cy="1066800"/>
            </a:xfrm>
            <a:prstGeom prst="trapezoid">
              <a:avLst>
                <a:gd name="adj" fmla="val 58758"/>
              </a:avLst>
            </a:prstGeom>
            <a:solidFill>
              <a:srgbClr val="FFFFF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cxnSp>
          <p:nvCxnSpPr>
            <p:cNvPr id="35" name="Straight Connector 34"/>
            <p:cNvCxnSpPr>
              <a:stCxn id="34" idx="6"/>
              <a:endCxn id="33" idx="6"/>
            </p:cNvCxnSpPr>
            <p:nvPr/>
          </p:nvCxnSpPr>
          <p:spPr bwMode="auto">
            <a:xfrm>
              <a:off x="3535362" y="2600325"/>
              <a:ext cx="666750"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6" name="Straight Connector 35"/>
            <p:cNvCxnSpPr>
              <a:stCxn id="34" idx="2"/>
              <a:endCxn id="33" idx="2"/>
            </p:cNvCxnSpPr>
            <p:nvPr/>
          </p:nvCxnSpPr>
          <p:spPr bwMode="auto">
            <a:xfrm flipH="1">
              <a:off x="1306512" y="2600325"/>
              <a:ext cx="666751"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38" name="Group 37"/>
          <p:cNvGrpSpPr/>
          <p:nvPr/>
        </p:nvGrpSpPr>
        <p:grpSpPr>
          <a:xfrm rot="7007437">
            <a:off x="2655240" y="4584900"/>
            <a:ext cx="2631545" cy="1694641"/>
            <a:chOff x="1306511" y="2409825"/>
            <a:chExt cx="2902009" cy="1981200"/>
          </a:xfrm>
        </p:grpSpPr>
        <p:sp>
          <p:nvSpPr>
            <p:cNvPr id="39" name="Oval 38"/>
            <p:cNvSpPr/>
            <p:nvPr/>
          </p:nvSpPr>
          <p:spPr bwMode="auto">
            <a:xfrm>
              <a:off x="1306512" y="3629025"/>
              <a:ext cx="2895600" cy="762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40" name="Oval 39"/>
            <p:cNvSpPr/>
            <p:nvPr/>
          </p:nvSpPr>
          <p:spPr bwMode="auto">
            <a:xfrm>
              <a:off x="1973263" y="2409825"/>
              <a:ext cx="1562099" cy="381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43" name="Trapezoid 42"/>
            <p:cNvSpPr/>
            <p:nvPr/>
          </p:nvSpPr>
          <p:spPr bwMode="auto">
            <a:xfrm>
              <a:off x="1306511" y="2924270"/>
              <a:ext cx="2902009" cy="1066800"/>
            </a:xfrm>
            <a:prstGeom prst="trapezoid">
              <a:avLst>
                <a:gd name="adj" fmla="val 58758"/>
              </a:avLst>
            </a:prstGeom>
            <a:solidFill>
              <a:srgbClr val="FFFFF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cxnSp>
          <p:nvCxnSpPr>
            <p:cNvPr id="42" name="Straight Connector 41"/>
            <p:cNvCxnSpPr>
              <a:stCxn id="40" idx="2"/>
              <a:endCxn id="39" idx="2"/>
            </p:cNvCxnSpPr>
            <p:nvPr/>
          </p:nvCxnSpPr>
          <p:spPr bwMode="auto">
            <a:xfrm flipH="1">
              <a:off x="1306512" y="2600325"/>
              <a:ext cx="666751"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1" name="Straight Connector 40"/>
            <p:cNvCxnSpPr>
              <a:stCxn id="40" idx="6"/>
              <a:endCxn id="39" idx="6"/>
            </p:cNvCxnSpPr>
            <p:nvPr/>
          </p:nvCxnSpPr>
          <p:spPr bwMode="auto">
            <a:xfrm>
              <a:off x="3535362" y="2600325"/>
              <a:ext cx="666750"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pic>
        <p:nvPicPr>
          <p:cNvPr id="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092" y="2746656"/>
            <a:ext cx="1042856" cy="109924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3785" y="1770643"/>
            <a:ext cx="1042856" cy="976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6" name="TextBox 45"/>
          <p:cNvSpPr txBox="1"/>
          <p:nvPr/>
        </p:nvSpPr>
        <p:spPr>
          <a:xfrm>
            <a:off x="3268430" y="5294653"/>
            <a:ext cx="1112459" cy="404104"/>
          </a:xfrm>
          <a:prstGeom prst="rect">
            <a:avLst/>
          </a:prstGeom>
          <a:noFill/>
        </p:spPr>
        <p:txBody>
          <a:bodyPr wrap="none" lIns="80156" tIns="40078" rIns="80156" bIns="40078" rtlCol="0">
            <a:spAutoFit/>
          </a:bodyPr>
          <a:lstStyle/>
          <a:p>
            <a:r>
              <a:rPr lang="en-US" dirty="0" err="1" smtClean="0">
                <a:solidFill>
                  <a:schemeClr val="tx1"/>
                </a:solidFill>
              </a:rPr>
              <a:t>Normale</a:t>
            </a:r>
            <a:endParaRPr lang="en-US" dirty="0">
              <a:solidFill>
                <a:schemeClr val="tx1"/>
              </a:solidFill>
            </a:endParaRPr>
          </a:p>
        </p:txBody>
      </p:sp>
      <p:sp>
        <p:nvSpPr>
          <p:cNvPr id="48" name="TextBox 47"/>
          <p:cNvSpPr txBox="1"/>
          <p:nvPr/>
        </p:nvSpPr>
        <p:spPr>
          <a:xfrm>
            <a:off x="1604092" y="3780756"/>
            <a:ext cx="1561673" cy="404104"/>
          </a:xfrm>
          <a:prstGeom prst="rect">
            <a:avLst/>
          </a:prstGeom>
          <a:noFill/>
        </p:spPr>
        <p:txBody>
          <a:bodyPr wrap="square" lIns="80156" tIns="40078" rIns="80156" bIns="40078" rtlCol="0">
            <a:spAutoFit/>
          </a:bodyPr>
          <a:lstStyle/>
          <a:p>
            <a:r>
              <a:rPr lang="fr-FR" dirty="0" smtClean="0">
                <a:solidFill>
                  <a:schemeClr val="tx1"/>
                </a:solidFill>
              </a:rPr>
              <a:t>Inondation</a:t>
            </a:r>
            <a:endParaRPr lang="fr-FR" dirty="0">
              <a:solidFill>
                <a:schemeClr val="tx1"/>
              </a:solidFill>
            </a:endParaRPr>
          </a:p>
        </p:txBody>
      </p:sp>
      <p:sp>
        <p:nvSpPr>
          <p:cNvPr id="49" name="TextBox 48"/>
          <p:cNvSpPr txBox="1"/>
          <p:nvPr/>
        </p:nvSpPr>
        <p:spPr>
          <a:xfrm>
            <a:off x="5147459" y="2751690"/>
            <a:ext cx="1381442" cy="404104"/>
          </a:xfrm>
          <a:prstGeom prst="rect">
            <a:avLst/>
          </a:prstGeom>
          <a:noFill/>
        </p:spPr>
        <p:txBody>
          <a:bodyPr wrap="none" lIns="80156" tIns="40078" rIns="80156" bIns="40078" rtlCol="0">
            <a:spAutoFit/>
          </a:bodyPr>
          <a:lstStyle/>
          <a:p>
            <a:r>
              <a:rPr lang="fr-FR" dirty="0" smtClean="0">
                <a:solidFill>
                  <a:schemeClr val="tx1"/>
                </a:solidFill>
              </a:rPr>
              <a:t>Sécheresse</a:t>
            </a:r>
            <a:endParaRPr lang="fr-FR" dirty="0">
              <a:solidFill>
                <a:schemeClr val="tx1"/>
              </a:solidFill>
            </a:endParaRPr>
          </a:p>
        </p:txBody>
      </p:sp>
    </p:spTree>
    <p:extLst>
      <p:ext uri="{BB962C8B-B14F-4D97-AF65-F5344CB8AC3E}">
        <p14:creationId xmlns:p14="http://schemas.microsoft.com/office/powerpoint/2010/main" val="24857256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16965" y="152400"/>
            <a:ext cx="7777967" cy="11717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3500" b="1" u="sng" dirty="0" err="1" smtClean="0">
                <a:solidFill>
                  <a:srgbClr val="000000"/>
                </a:solidFill>
                <a:latin typeface="Arial" charset="0"/>
                <a:cs typeface="Arial" charset="0"/>
              </a:rPr>
              <a:t>Resultats</a:t>
            </a:r>
            <a:r>
              <a:rPr lang="fr-FR" sz="3500" b="1" u="sng" dirty="0" smtClean="0">
                <a:solidFill>
                  <a:srgbClr val="000000"/>
                </a:solidFill>
                <a:latin typeface="Arial" charset="0"/>
                <a:cs typeface="Arial" charset="0"/>
              </a:rPr>
              <a:t> Finaux : </a:t>
            </a:r>
            <a:r>
              <a:rPr lang="fr-FR" sz="3500" b="1" u="sng" dirty="0" err="1" smtClean="0">
                <a:solidFill>
                  <a:srgbClr val="000000"/>
                </a:solidFill>
                <a:latin typeface="Arial" charset="0"/>
                <a:cs typeface="Arial" charset="0"/>
              </a:rPr>
              <a:t>Decennies</a:t>
            </a:r>
            <a:r>
              <a:rPr lang="fr-FR" sz="3500" b="1" u="sng" dirty="0" smtClean="0">
                <a:solidFill>
                  <a:srgbClr val="000000"/>
                </a:solidFill>
                <a:latin typeface="Arial" charset="0"/>
                <a:cs typeface="Arial" charset="0"/>
              </a:rPr>
              <a:t> 1-3 UNIQUEMENT</a:t>
            </a:r>
            <a:endParaRPr lang="fr-FR" sz="3500" b="1" u="sng" dirty="0">
              <a:solidFill>
                <a:srgbClr val="000000"/>
              </a:solidFill>
              <a:latin typeface="Arial" charset="0"/>
              <a:cs typeface="Arial" charset="0"/>
            </a:endParaRPr>
          </a:p>
        </p:txBody>
      </p:sp>
      <p:sp>
        <p:nvSpPr>
          <p:cNvPr id="19" name="Oval 50"/>
          <p:cNvSpPr>
            <a:spLocks noChangeArrowheads="1"/>
          </p:cNvSpPr>
          <p:nvPr/>
        </p:nvSpPr>
        <p:spPr bwMode="auto">
          <a:xfrm>
            <a:off x="7239000" y="4267200"/>
            <a:ext cx="19050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cxnSp>
        <p:nvCxnSpPr>
          <p:cNvPr id="3" name="Straight Connector 2"/>
          <p:cNvCxnSpPr/>
          <p:nvPr/>
        </p:nvCxnSpPr>
        <p:spPr bwMode="auto">
          <a:xfrm>
            <a:off x="5257800" y="2743200"/>
            <a:ext cx="0" cy="15240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p:nvCxnSpPr>
        <p:spPr bwMode="auto">
          <a:xfrm>
            <a:off x="54864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Straight Connector 6"/>
          <p:cNvCxnSpPr/>
          <p:nvPr/>
        </p:nvCxnSpPr>
        <p:spPr bwMode="auto">
          <a:xfrm>
            <a:off x="57150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9436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61722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a:off x="64008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629400" y="2743200"/>
            <a:ext cx="0" cy="15240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a:off x="68580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a:off x="70866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aphicFrame>
        <p:nvGraphicFramePr>
          <p:cNvPr id="15" name="Group 21"/>
          <p:cNvGraphicFramePr>
            <a:graphicFrameLocks noGrp="1"/>
          </p:cNvGraphicFramePr>
          <p:nvPr>
            <p:extLst>
              <p:ext uri="{D42A27DB-BD31-4B8C-83A1-F6EECF244321}">
                <p14:modId xmlns:p14="http://schemas.microsoft.com/office/powerpoint/2010/main" val="317247342"/>
              </p:ext>
            </p:extLst>
          </p:nvPr>
        </p:nvGraphicFramePr>
        <p:xfrm>
          <a:off x="80210" y="1600200"/>
          <a:ext cx="9063790" cy="3208752"/>
        </p:xfrm>
        <a:graphic>
          <a:graphicData uri="http://schemas.openxmlformats.org/drawingml/2006/table">
            <a:tbl>
              <a:tblPr/>
              <a:tblGrid>
                <a:gridCol w="758934"/>
                <a:gridCol w="1092594"/>
                <a:gridCol w="12954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chemeClr val="bg1"/>
                          </a:solidFill>
                          <a:effectLst/>
                          <a:latin typeface="Arial" charset="0"/>
                          <a:ea typeface="ＭＳ Ｐゴシック" charset="0"/>
                          <a:cs typeface="Arial" charset="0"/>
                        </a:rPr>
                        <a:t>2. DECISIONS D’INVESTISSEMENT </a:t>
                      </a:r>
                      <a:endParaRPr kumimoji="0" lang="fr-FR" sz="1300" b="1" i="0" u="none" strike="noStrike" cap="none" normalizeH="0" baseline="0" noProof="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3. OBSERVATIONS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INONDATIONS</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DEVELOPPEMENT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(1 - 10)</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SECHERESSE</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Choisir l’</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Option</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Robuste</a:t>
                      </a: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a:t>
                      </a:r>
                      <a:endParaRPr kumimoji="0" lang="fr-FR" sz="13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Précipitations Annuelles </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50" b="1" i="0" u="none" strike="noStrike" cap="none" normalizeH="0" baseline="0" noProof="0" dirty="0" smtClean="0">
                          <a:ln>
                            <a:noFill/>
                          </a:ln>
                          <a:solidFill>
                            <a:srgbClr val="000000"/>
                          </a:solidFill>
                          <a:effectLst/>
                          <a:latin typeface="Arial" charset="0"/>
                          <a:ea typeface="ＭＳ Ｐゴシック" charset="0"/>
                          <a:cs typeface="Arial" charset="0"/>
                        </a:rPr>
                        <a:t>Décennie</a:t>
                      </a:r>
                      <a:endParaRPr kumimoji="0" lang="fr-FR" sz="115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indent="0" algn="l" defTabSz="400782" rtl="0" eaLnBrk="1" fontAlgn="auto" latinLnBrk="0" hangingPunct="1">
                        <a:lnSpc>
                          <a:spcPct val="100000"/>
                        </a:lnSpc>
                        <a:spcBef>
                          <a:spcPts val="0"/>
                        </a:spcBef>
                        <a:spcAft>
                          <a:spcPts val="0"/>
                        </a:spcAft>
                        <a:buClrTx/>
                        <a:buSzTx/>
                        <a:buFontTx/>
                        <a:buNone/>
                        <a:tabLst/>
                        <a:defRPr/>
                      </a:pPr>
                      <a:r>
                        <a:rPr lang="fr-FR" noProof="0" dirty="0" smtClean="0"/>
                        <a:t>         </a:t>
                      </a:r>
                      <a:endParaRPr lang="en-US" sz="2400" dirty="0" smtClean="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r>
                        <a:rPr lang="fr-FR" noProof="0" dirty="0" smtClean="0"/>
                        <a:t>           </a:t>
                      </a:r>
                      <a:endParaRPr lang="fr-FR" sz="2400"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r>
                        <a:rPr lang="fr-FR" noProof="0" dirty="0" smtClean="0"/>
                        <a:t>          </a:t>
                      </a:r>
                      <a:endParaRPr lang="fr-FR" sz="2400"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r>
                        <a:rPr lang="fr-FR" noProof="0" dirty="0" smtClean="0"/>
                        <a:t>  </a:t>
                      </a:r>
                      <a:endParaRPr lang="fr-FR" sz="1800"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2</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3</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4</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Tree>
    <p:extLst>
      <p:ext uri="{BB962C8B-B14F-4D97-AF65-F5344CB8AC3E}">
        <p14:creationId xmlns:p14="http://schemas.microsoft.com/office/powerpoint/2010/main" val="20977751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34" y="5758187"/>
            <a:ext cx="8532952" cy="75864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4818" name="Rectangle 2"/>
          <p:cNvSpPr>
            <a:spLocks noChangeArrowheads="1"/>
          </p:cNvSpPr>
          <p:nvPr/>
        </p:nvSpPr>
        <p:spPr bwMode="auto">
          <a:xfrm>
            <a:off x="1156919" y="3783129"/>
            <a:ext cx="6690302" cy="19910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41025" rIns="78894" bIns="41025">
            <a:spAutoFit/>
          </a:bodyPr>
          <a:lstStyle/>
          <a:p>
            <a:pP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200">
                <a:solidFill>
                  <a:srgbClr val="000000"/>
                </a:solidFill>
              </a:rPr>
              <a:t>This game was designed by Pablo Suarez and Janot Mendler de Suarez (Red Cross / Red Crescent Climate Centre) for the World Bank Chief Economist for Sustainable Development, with additional support from the American Red Cross and CDKN.</a:t>
            </a:r>
          </a:p>
          <a:p>
            <a:pP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endParaRPr lang="en-US" sz="1100">
              <a:solidFill>
                <a:srgbClr val="000000"/>
              </a:solidFill>
            </a:endParaRPr>
          </a:p>
          <a:p>
            <a:pP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100">
                <a:solidFill>
                  <a:srgbClr val="000000"/>
                </a:solidFill>
              </a:rPr>
              <a:t>The development process was part of a research grant to the Red Cross/Red Crescent Climate Centre from the Climate and Development Knowledge Network (CDKN Action Lab Innovation Fund). As such, it is an output from a project funded by the UK Department for International Development (DFID) and the Netherlands Directorate-General for International Cooperation (DGIS) for the benefit of developing countries. However, the views expressed and information contained in it are not necessarily those of or endorsed by DFID, DGIS or the entities managing the delivery of the Climate and Development Knowledge Network, which can accept no responsibility or liability for such views, completeness or accuracy of the information or for any reliance placed on them. </a:t>
            </a:r>
          </a:p>
        </p:txBody>
      </p:sp>
      <p:pic>
        <p:nvPicPr>
          <p:cNvPr id="34819" name="Picture 3"/>
          <p:cNvPicPr>
            <a:picLocks noChangeAspect="1" noChangeArrowheads="1"/>
          </p:cNvPicPr>
          <p:nvPr/>
        </p:nvPicPr>
        <p:blipFill>
          <a:blip r:embed="rId4">
            <a:extLst>
              <a:ext uri="{28A0092B-C50C-407E-A947-70E740481C1C}">
                <a14:useLocalDpi xmlns:a14="http://schemas.microsoft.com/office/drawing/2010/main" val="0"/>
              </a:ext>
            </a:extLst>
          </a:blip>
          <a:srcRect t="28033" r="1868" b="31387"/>
          <a:stretch>
            <a:fillRect/>
          </a:stretch>
        </p:blipFill>
        <p:spPr bwMode="auto">
          <a:xfrm>
            <a:off x="376134" y="460656"/>
            <a:ext cx="8462342" cy="597412"/>
          </a:xfrm>
          <a:prstGeom prst="rect">
            <a:avLst/>
          </a:prstGeom>
          <a:noFill/>
          <a:ln>
            <a:noFill/>
          </a:ln>
          <a:effectLst/>
          <a:extLst>
            <a:ext uri="{909E8E84-426E-40DD-AFC4-6F175D3DCCD1}">
              <a14:hiddenFill xmlns:a14="http://schemas.microsoft.com/office/drawing/2010/main">
                <a:blipFill dpi="0" rotWithShape="0">
                  <a:blip/>
                  <a:srcRect t="28033" r="1868" b="31387"/>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243" y="1301350"/>
            <a:ext cx="2638372" cy="252640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1590" y="44425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902" y="2377650"/>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242179" y="488708"/>
            <a:ext cx="6258019"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228600" y="1402119"/>
            <a:ext cx="6258019"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243593" y="2336385"/>
            <a:ext cx="625660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9" y="1619491"/>
            <a:ext cx="2788086"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Investissement pour le  DEVELOPPEMENT</a:t>
            </a:r>
            <a:endParaRPr lang="fr-FR" sz="900" b="1" dirty="0" smtClean="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Gagnez 1 Point  de Prospérité par haricot investit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FF0000"/>
                </a:solidFill>
                <a:latin typeface="Arial" charset="0"/>
                <a:cs typeface="Arial" charset="0"/>
              </a:rPr>
              <a:t>Mais seulement si vous n’avez pas de crises</a:t>
            </a:r>
            <a:endParaRPr lang="fr-FR" sz="900" i="1" dirty="0">
              <a:solidFill>
                <a:srgbClr val="FF0000"/>
              </a:solidFill>
              <a:latin typeface="Arial" charset="0"/>
              <a:cs typeface="Arial" charset="0"/>
            </a:endParaRPr>
          </a:p>
        </p:txBody>
      </p:sp>
      <p:sp>
        <p:nvSpPr>
          <p:cNvPr id="4104" name="Rectangle 8"/>
          <p:cNvSpPr>
            <a:spLocks noChangeArrowheads="1"/>
          </p:cNvSpPr>
          <p:nvPr/>
        </p:nvSpPr>
        <p:spPr bwMode="auto">
          <a:xfrm>
            <a:off x="540143" y="2565272"/>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4105" name="Rectangle 9"/>
          <p:cNvSpPr>
            <a:spLocks noChangeArrowheads="1"/>
          </p:cNvSpPr>
          <p:nvPr/>
        </p:nvSpPr>
        <p:spPr bwMode="auto">
          <a:xfrm>
            <a:off x="565791" y="69962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graphicFrame>
        <p:nvGraphicFramePr>
          <p:cNvPr id="13" name="Group 21"/>
          <p:cNvGraphicFramePr>
            <a:graphicFrameLocks noGrp="1"/>
          </p:cNvGraphicFramePr>
          <p:nvPr>
            <p:extLst>
              <p:ext uri="{D42A27DB-BD31-4B8C-83A1-F6EECF244321}">
                <p14:modId xmlns:p14="http://schemas.microsoft.com/office/powerpoint/2010/main" val="1515763119"/>
              </p:ext>
            </p:extLst>
          </p:nvPr>
        </p:nvGraphicFramePr>
        <p:xfrm>
          <a:off x="53472" y="3365375"/>
          <a:ext cx="9063790" cy="3208752"/>
        </p:xfrm>
        <a:graphic>
          <a:graphicData uri="http://schemas.openxmlformats.org/drawingml/2006/table">
            <a:tbl>
              <a:tblPr/>
              <a:tblGrid>
                <a:gridCol w="758934"/>
                <a:gridCol w="1092594"/>
                <a:gridCol w="12954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chemeClr val="bg1"/>
                          </a:solidFill>
                          <a:effectLst/>
                          <a:latin typeface="Arial" charset="0"/>
                          <a:ea typeface="ＭＳ Ｐゴシック" charset="0"/>
                          <a:cs typeface="Arial" charset="0"/>
                        </a:rPr>
                        <a:t>2. DECISIONS D’INVESTISSEMENT </a:t>
                      </a:r>
                      <a:endParaRPr kumimoji="0" lang="fr-FR" sz="1300" b="1" i="0" u="none" strike="noStrike" cap="none" normalizeH="0" baseline="0" noProof="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3. OBSERVATIONS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INONDATIONS</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DEVELOPPEMENT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(1 - 10)</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SECHERESSE</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Choisir l’</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Option</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Robuste</a:t>
                      </a: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a:t>
                      </a:r>
                      <a:endParaRPr kumimoji="0" lang="fr-FR" sz="13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Précipitations Annuelles </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50" b="1" i="0" u="none" strike="noStrike" cap="none" normalizeH="0" baseline="0" noProof="0" dirty="0" smtClean="0">
                          <a:ln>
                            <a:noFill/>
                          </a:ln>
                          <a:solidFill>
                            <a:srgbClr val="000000"/>
                          </a:solidFill>
                          <a:effectLst/>
                          <a:latin typeface="Arial" charset="0"/>
                          <a:ea typeface="ＭＳ Ｐゴシック" charset="0"/>
                          <a:cs typeface="Arial" charset="0"/>
                        </a:rPr>
                        <a:t>Décennie</a:t>
                      </a:r>
                      <a:endParaRPr kumimoji="0" lang="fr-FR" sz="115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2</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3</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4</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2" name="Rectangle 1"/>
          <p:cNvSpPr/>
          <p:nvPr/>
        </p:nvSpPr>
        <p:spPr bwMode="auto">
          <a:xfrm>
            <a:off x="0" y="0"/>
            <a:ext cx="9144000" cy="381000"/>
          </a:xfrm>
          <a:prstGeom prst="rect">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57200" rtl="0" eaLnBrk="1" fontAlgn="base" latinLnBrk="0" hangingPunct="1">
              <a:lnSpc>
                <a:spcPct val="100000"/>
              </a:lnSpc>
              <a:spcBef>
                <a:spcPct val="0"/>
              </a:spcBef>
              <a:spcAft>
                <a:spcPct val="0"/>
              </a:spcAft>
              <a:buClr>
                <a:srgbClr val="000000"/>
              </a:buClr>
              <a:buSzPct val="100000"/>
              <a:buFont typeface="Times New Roman" charset="0"/>
              <a:buNone/>
              <a:tabLst/>
            </a:pPr>
            <a:r>
              <a:rPr kumimoji="0" lang="fr-FR" sz="2400" b="1" i="0" u="none" strike="noStrike" cap="none" normalizeH="0" baseline="0" dirty="0" smtClean="0">
                <a:ln>
                  <a:noFill/>
                </a:ln>
                <a:solidFill>
                  <a:schemeClr val="bg1"/>
                </a:solidFill>
                <a:effectLst/>
                <a:latin typeface="Calibri" charset="0"/>
                <a:ea typeface="ＭＳ Ｐゴシック" charset="0"/>
                <a:cs typeface="ＭＳ Ｐゴシック" charset="0"/>
              </a:rPr>
              <a:t>PLATEAU PROVINCIAL</a:t>
            </a:r>
            <a:endParaRPr kumimoji="0" lang="fr-FR" sz="2400" b="1" i="0" u="none" strike="noStrike" cap="none" normalizeH="0" baseline="0" dirty="0">
              <a:ln>
                <a:noFill/>
              </a:ln>
              <a:solidFill>
                <a:schemeClr val="bg1"/>
              </a:solidFill>
              <a:effectLst/>
              <a:latin typeface="Calibri" charset="0"/>
              <a:ea typeface="ＭＳ Ｐゴシック" charset="0"/>
              <a:cs typeface="ＭＳ Ｐゴシック" charset="0"/>
            </a:endParaRPr>
          </a:p>
        </p:txBody>
      </p:sp>
      <p:sp>
        <p:nvSpPr>
          <p:cNvPr id="14" name="Rectangle 13"/>
          <p:cNvSpPr/>
          <p:nvPr/>
        </p:nvSpPr>
        <p:spPr bwMode="auto">
          <a:xfrm>
            <a:off x="0" y="6705600"/>
            <a:ext cx="9144000" cy="152400"/>
          </a:xfrm>
          <a:prstGeom prst="rect">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defTabSz="457200"/>
            <a:endParaRPr lang="en-US" sz="2400" b="1" dirty="0"/>
          </a:p>
        </p:txBody>
      </p:sp>
      <p:sp>
        <p:nvSpPr>
          <p:cNvPr id="16" name="Rectangle 15"/>
          <p:cNvSpPr/>
          <p:nvPr/>
        </p:nvSpPr>
        <p:spPr>
          <a:xfrm>
            <a:off x="6586919" y="444250"/>
            <a:ext cx="2519362" cy="2846933"/>
          </a:xfrm>
          <a:prstGeom prst="rect">
            <a:avLst/>
          </a:prstGeom>
          <a:solidFill>
            <a:sysClr val="window" lastClr="FFFFFF">
              <a:lumMod val="75000"/>
            </a:sysClr>
          </a:solid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smtClean="0">
                <a:ln>
                  <a:noFill/>
                </a:ln>
                <a:solidFill>
                  <a:sysClr val="windowText" lastClr="000000"/>
                </a:solidFill>
                <a:effectLst/>
                <a:uLnTx/>
                <a:uFillTx/>
                <a:latin typeface="Helvetica"/>
                <a:cs typeface="Helvetica"/>
              </a:rPr>
              <a:t>Comment Gagner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50" b="1" i="0" u="sng" strike="noStrike" kern="0" cap="none" spc="0" normalizeH="0" baseline="0" noProof="0" dirty="0" smtClean="0">
              <a:ln>
                <a:noFill/>
              </a:ln>
              <a:solidFill>
                <a:sysClr val="windowText" lastClr="000000"/>
              </a:solidFill>
              <a:effectLst/>
              <a:uLnTx/>
              <a:uFillTx/>
              <a:latin typeface="Helvetica"/>
              <a:cs typeface="Helvetica"/>
            </a:endParaRPr>
          </a:p>
          <a:p>
            <a:pPr marL="339725" indent="-339725">
              <a:buClrTx/>
              <a:buFontTx/>
              <a:buNone/>
            </a:pPr>
            <a:r>
              <a:rPr lang="fr-FR" sz="1200" b="1" dirty="0" smtClean="0">
                <a:solidFill>
                  <a:srgbClr val="000000"/>
                </a:solidFill>
                <a:latin typeface="Arial" charset="0"/>
              </a:rPr>
              <a:t>Provinces Gagnantes</a:t>
            </a:r>
            <a:endParaRPr lang="fr-FR" sz="1200" b="1" i="1" dirty="0" smtClean="0">
              <a:solidFill>
                <a:srgbClr val="000000"/>
              </a:solidFill>
              <a:latin typeface="Arial" charset="0"/>
            </a:endParaRPr>
          </a:p>
          <a:p>
            <a:pPr marL="171450" indent="-171450">
              <a:buClrTx/>
              <a:buFont typeface="Arial"/>
              <a:buChar char="•"/>
            </a:pPr>
            <a:r>
              <a:rPr lang="fr-FR" sz="1100" b="1" i="1" dirty="0" smtClean="0">
                <a:solidFill>
                  <a:schemeClr val="bg2">
                    <a:lumMod val="50000"/>
                  </a:schemeClr>
                </a:solidFill>
                <a:latin typeface="Arial" charset="0"/>
              </a:rPr>
              <a:t>Provinces avec le moins de crises </a:t>
            </a:r>
            <a:r>
              <a:rPr lang="fr-FR" sz="1100" i="1" dirty="0" smtClean="0">
                <a:solidFill>
                  <a:schemeClr val="bg2">
                    <a:lumMod val="50000"/>
                  </a:schemeClr>
                </a:solidFill>
                <a:latin typeface="Arial" charset="0"/>
              </a:rPr>
              <a:t> </a:t>
            </a:r>
          </a:p>
          <a:p>
            <a:pPr marL="171450" indent="-171450">
              <a:buClrTx/>
              <a:buFont typeface="Arial"/>
              <a:buChar char="•"/>
            </a:pPr>
            <a:r>
              <a:rPr lang="fr-FR" sz="1100" i="1" dirty="0" smtClean="0">
                <a:solidFill>
                  <a:srgbClr val="404040"/>
                </a:solidFill>
                <a:latin typeface="Arial" charset="0"/>
              </a:rPr>
              <a:t>Max 1 gagnant provincial par pays</a:t>
            </a:r>
          </a:p>
          <a:p>
            <a:pPr marL="171450" indent="-171450">
              <a:buClrTx/>
              <a:buFont typeface="Arial"/>
              <a:buChar char="•"/>
            </a:pPr>
            <a:r>
              <a:rPr lang="fr-FR" sz="1100" i="1" dirty="0" smtClean="0">
                <a:solidFill>
                  <a:schemeClr val="bg2">
                    <a:lumMod val="50000"/>
                  </a:schemeClr>
                </a:solidFill>
                <a:latin typeface="Arial" charset="0"/>
              </a:rPr>
              <a:t>Bris d'égalité au sein du pays: province avec le plus de points de prospérité</a:t>
            </a:r>
            <a:endParaRPr kumimoji="0" lang="fr-FR" sz="1100" b="1" i="0" u="none" strike="noStrike" kern="0" cap="none" spc="0" normalizeH="0" baseline="0" noProof="0" dirty="0" smtClean="0">
              <a:ln>
                <a:noFill/>
              </a:ln>
              <a:solidFill>
                <a:sysClr val="windowText" lastClr="000000"/>
              </a:solidFill>
              <a:effectLst/>
              <a:uLnTx/>
              <a:uFillTx/>
              <a:latin typeface="Helvetica"/>
              <a:cs typeface="Helvetica"/>
            </a:endParaRPr>
          </a:p>
          <a:p>
            <a:pPr>
              <a:buClrTx/>
              <a:buFontTx/>
              <a:buNone/>
            </a:pPr>
            <a:endParaRPr lang="fr-FR" sz="1200" b="1" dirty="0" smtClean="0">
              <a:solidFill>
                <a:srgbClr val="000000"/>
              </a:solidFill>
              <a:latin typeface="Arial" charset="0"/>
            </a:endParaRPr>
          </a:p>
          <a:p>
            <a:pPr>
              <a:buClrTx/>
              <a:buFontTx/>
              <a:buNone/>
            </a:pPr>
            <a:r>
              <a:rPr lang="fr-FR" sz="1200" b="1" dirty="0" smtClean="0">
                <a:solidFill>
                  <a:srgbClr val="000000"/>
                </a:solidFill>
                <a:latin typeface="Arial" charset="0"/>
              </a:rPr>
              <a:t>1 </a:t>
            </a:r>
            <a:r>
              <a:rPr lang="fr-FR" sz="1200" b="1" dirty="0">
                <a:solidFill>
                  <a:srgbClr val="000000"/>
                </a:solidFill>
                <a:latin typeface="Arial" charset="0"/>
              </a:rPr>
              <a:t>Pays Gagnant </a:t>
            </a:r>
          </a:p>
          <a:p>
            <a:pPr marL="171450" indent="-171450">
              <a:buClrTx/>
              <a:buFont typeface="Arial"/>
              <a:buChar char="•"/>
            </a:pPr>
            <a:r>
              <a:rPr lang="fr-FR" sz="1100" b="1" i="1" dirty="0" smtClean="0">
                <a:solidFill>
                  <a:srgbClr val="404040"/>
                </a:solidFill>
                <a:latin typeface="Arial" charset="0"/>
              </a:rPr>
              <a:t>Pays avec le plus de Points de Prospérité</a:t>
            </a:r>
          </a:p>
          <a:p>
            <a:pPr marL="171450" indent="-171450">
              <a:buClrTx/>
              <a:buFont typeface="Arial"/>
              <a:buChar char="•"/>
            </a:pPr>
            <a:r>
              <a:rPr lang="fr-FR" sz="1100" i="1" dirty="0" smtClean="0">
                <a:solidFill>
                  <a:srgbClr val="404040"/>
                </a:solidFill>
                <a:latin typeface="Arial" charset="0"/>
              </a:rPr>
              <a:t>Bris d'égalité: pays avec le moins de crises</a:t>
            </a:r>
            <a:endParaRPr lang="fr-FR" sz="1050" b="1" kern="0" dirty="0" smtClean="0">
              <a:solidFill>
                <a:sysClr val="windowText" lastClr="000000"/>
              </a:solidFill>
              <a:latin typeface="Helvetica"/>
              <a:cs typeface="Helvetica"/>
            </a:endParaRPr>
          </a:p>
          <a:p>
            <a:pPr marL="339725" indent="-339725">
              <a:buClrTx/>
              <a:buFontTx/>
              <a:buNone/>
            </a:pPr>
            <a:endParaRPr kumimoji="0" lang="fr-FR" sz="1050" b="1" i="0" u="none" strike="noStrike" kern="0" cap="none" spc="0" normalizeH="0" baseline="0" noProof="0" dirty="0">
              <a:ln>
                <a:noFill/>
              </a:ln>
              <a:solidFill>
                <a:sysClr val="windowText" lastClr="000000"/>
              </a:solidFill>
              <a:effectLst/>
              <a:uLnTx/>
              <a:uFillTx/>
              <a:latin typeface="Helvetica"/>
              <a:cs typeface="Helvetica"/>
            </a:endParaRPr>
          </a:p>
        </p:txBody>
      </p:sp>
      <p:cxnSp>
        <p:nvCxnSpPr>
          <p:cNvPr id="4" name="Straight Connector 3"/>
          <p:cNvCxnSpPr/>
          <p:nvPr/>
        </p:nvCxnSpPr>
        <p:spPr bwMode="auto">
          <a:xfrm>
            <a:off x="5257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p:nvPr/>
        </p:nvCxnSpPr>
        <p:spPr bwMode="auto">
          <a:xfrm>
            <a:off x="54864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57150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5943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a:off x="61722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4008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613889" y="4501458"/>
            <a:ext cx="0" cy="16707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6858000" y="4501458"/>
            <a:ext cx="0" cy="15945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7086600" y="4501458"/>
            <a:ext cx="0" cy="16707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61105129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1590" y="44425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902" y="2377650"/>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242179" y="488708"/>
            <a:ext cx="6258019"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228600" y="1402119"/>
            <a:ext cx="6258019"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243593" y="2336385"/>
            <a:ext cx="625660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9" y="1619491"/>
            <a:ext cx="2788086"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Investissement pour le DEVELOPPEMENT</a:t>
            </a:r>
            <a:endParaRPr lang="fr-FR" sz="900" b="1" dirty="0" smtClean="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Gagnez 1 Point  de Prospérité par haricot investit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FF0000"/>
                </a:solidFill>
                <a:latin typeface="Arial" charset="0"/>
                <a:cs typeface="Arial" charset="0"/>
              </a:rPr>
              <a:t>Mais seulement si vous n’avez pas de crises</a:t>
            </a:r>
            <a:endParaRPr lang="fr-FR" sz="900" i="1" dirty="0">
              <a:solidFill>
                <a:srgbClr val="FF0000"/>
              </a:solidFill>
              <a:latin typeface="Arial" charset="0"/>
              <a:cs typeface="Arial" charset="0"/>
            </a:endParaRPr>
          </a:p>
        </p:txBody>
      </p:sp>
      <p:sp>
        <p:nvSpPr>
          <p:cNvPr id="4104" name="Rectangle 8"/>
          <p:cNvSpPr>
            <a:spLocks noChangeArrowheads="1"/>
          </p:cNvSpPr>
          <p:nvPr/>
        </p:nvSpPr>
        <p:spPr bwMode="auto">
          <a:xfrm>
            <a:off x="540143" y="2565272"/>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4105" name="Rectangle 9"/>
          <p:cNvSpPr>
            <a:spLocks noChangeArrowheads="1"/>
          </p:cNvSpPr>
          <p:nvPr/>
        </p:nvSpPr>
        <p:spPr bwMode="auto">
          <a:xfrm>
            <a:off x="565791" y="69962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graphicFrame>
        <p:nvGraphicFramePr>
          <p:cNvPr id="13" name="Group 21"/>
          <p:cNvGraphicFramePr>
            <a:graphicFrameLocks noGrp="1"/>
          </p:cNvGraphicFramePr>
          <p:nvPr>
            <p:extLst>
              <p:ext uri="{D42A27DB-BD31-4B8C-83A1-F6EECF244321}">
                <p14:modId xmlns:p14="http://schemas.microsoft.com/office/powerpoint/2010/main" val="2637271373"/>
              </p:ext>
            </p:extLst>
          </p:nvPr>
        </p:nvGraphicFramePr>
        <p:xfrm>
          <a:off x="53472" y="3365375"/>
          <a:ext cx="9063790" cy="3208752"/>
        </p:xfrm>
        <a:graphic>
          <a:graphicData uri="http://schemas.openxmlformats.org/drawingml/2006/table">
            <a:tbl>
              <a:tblPr/>
              <a:tblGrid>
                <a:gridCol w="758934"/>
                <a:gridCol w="1092594"/>
                <a:gridCol w="12954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chemeClr val="bg1"/>
                          </a:solidFill>
                          <a:effectLst/>
                          <a:latin typeface="Arial" charset="0"/>
                          <a:ea typeface="ＭＳ Ｐゴシック" charset="0"/>
                          <a:cs typeface="Arial" charset="0"/>
                        </a:rPr>
                        <a:t>2. DECISIONS D’INVESTISSEMENT </a:t>
                      </a:r>
                      <a:endParaRPr kumimoji="0" lang="fr-FR" sz="1300" b="1" i="0" u="none" strike="noStrike" cap="none" normalizeH="0" baseline="0" noProof="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3. OBSERVATIONS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INONDATIONS</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DEVELOPPEMENT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(1 - 10)</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SECHERESSE</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Choisir l’</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Option</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Robuste</a:t>
                      </a: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a:t>
                      </a:r>
                      <a:endParaRPr kumimoji="0" lang="fr-FR" sz="13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Précipitations Annuelles </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50" b="1" i="0" u="none" strike="noStrike" cap="none" normalizeH="0" baseline="0" noProof="0" dirty="0" smtClean="0">
                          <a:ln>
                            <a:noFill/>
                          </a:ln>
                          <a:solidFill>
                            <a:srgbClr val="000000"/>
                          </a:solidFill>
                          <a:effectLst/>
                          <a:latin typeface="Arial" charset="0"/>
                          <a:ea typeface="ＭＳ Ｐゴシック" charset="0"/>
                          <a:cs typeface="Arial" charset="0"/>
                        </a:rPr>
                        <a:t>Décennie</a:t>
                      </a:r>
                      <a:endParaRPr kumimoji="0" lang="fr-FR" sz="115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2</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3</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4</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2" name="Rectangle 1"/>
          <p:cNvSpPr/>
          <p:nvPr/>
        </p:nvSpPr>
        <p:spPr bwMode="auto">
          <a:xfrm>
            <a:off x="0" y="0"/>
            <a:ext cx="9144000" cy="381000"/>
          </a:xfrm>
          <a:prstGeom prst="rect">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57200" rtl="0" eaLnBrk="1" fontAlgn="base" latinLnBrk="0" hangingPunct="1">
              <a:lnSpc>
                <a:spcPct val="100000"/>
              </a:lnSpc>
              <a:spcBef>
                <a:spcPct val="0"/>
              </a:spcBef>
              <a:spcAft>
                <a:spcPct val="0"/>
              </a:spcAft>
              <a:buClr>
                <a:srgbClr val="000000"/>
              </a:buClr>
              <a:buSzPct val="100000"/>
              <a:buFont typeface="Times New Roman" charset="0"/>
              <a:buNone/>
              <a:tabLst/>
            </a:pPr>
            <a:r>
              <a:rPr kumimoji="0" lang="fr-FR" sz="2400" b="1" i="0" u="none" strike="noStrike" cap="none" normalizeH="0" baseline="0" dirty="0" smtClean="0">
                <a:ln>
                  <a:noFill/>
                </a:ln>
                <a:solidFill>
                  <a:schemeClr val="bg1"/>
                </a:solidFill>
                <a:effectLst/>
                <a:latin typeface="Calibri" charset="0"/>
                <a:ea typeface="ＭＳ Ｐゴシック" charset="0"/>
                <a:cs typeface="ＭＳ Ｐゴシック" charset="0"/>
              </a:rPr>
              <a:t>PLATEAU NATIONAL</a:t>
            </a:r>
            <a:endParaRPr kumimoji="0" lang="fr-FR" sz="2400" b="1" i="0" u="none" strike="noStrike" cap="none" normalizeH="0" baseline="0" dirty="0">
              <a:ln>
                <a:noFill/>
              </a:ln>
              <a:solidFill>
                <a:schemeClr val="bg1"/>
              </a:solidFill>
              <a:effectLst/>
              <a:latin typeface="Calibri" charset="0"/>
              <a:ea typeface="ＭＳ Ｐゴシック" charset="0"/>
              <a:cs typeface="ＭＳ Ｐゴシック" charset="0"/>
            </a:endParaRPr>
          </a:p>
        </p:txBody>
      </p:sp>
      <p:sp>
        <p:nvSpPr>
          <p:cNvPr id="14" name="Rectangle 13"/>
          <p:cNvSpPr/>
          <p:nvPr/>
        </p:nvSpPr>
        <p:spPr bwMode="auto">
          <a:xfrm>
            <a:off x="0" y="6705600"/>
            <a:ext cx="9144000" cy="152400"/>
          </a:xfrm>
          <a:prstGeom prst="rect">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defTabSz="457200"/>
            <a:endParaRPr lang="en-US" sz="2400" b="1" dirty="0"/>
          </a:p>
        </p:txBody>
      </p:sp>
      <p:sp>
        <p:nvSpPr>
          <p:cNvPr id="16" name="Rectangle 15"/>
          <p:cNvSpPr/>
          <p:nvPr/>
        </p:nvSpPr>
        <p:spPr>
          <a:xfrm>
            <a:off x="6586919" y="444250"/>
            <a:ext cx="2519362" cy="2846933"/>
          </a:xfrm>
          <a:prstGeom prst="rect">
            <a:avLst/>
          </a:prstGeom>
          <a:solidFill>
            <a:sysClr val="window" lastClr="FFFFFF">
              <a:lumMod val="75000"/>
            </a:sysClr>
          </a:solid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smtClean="0">
                <a:ln>
                  <a:noFill/>
                </a:ln>
                <a:solidFill>
                  <a:sysClr val="windowText" lastClr="000000"/>
                </a:solidFill>
                <a:effectLst/>
                <a:uLnTx/>
                <a:uFillTx/>
                <a:latin typeface="Helvetica"/>
                <a:cs typeface="Helvetica"/>
              </a:rPr>
              <a:t>Comment Gagner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50" b="1" i="0" u="sng" strike="noStrike" kern="0" cap="none" spc="0" normalizeH="0" baseline="0" noProof="0" dirty="0" smtClean="0">
              <a:ln>
                <a:noFill/>
              </a:ln>
              <a:solidFill>
                <a:sysClr val="windowText" lastClr="000000"/>
              </a:solidFill>
              <a:effectLst/>
              <a:uLnTx/>
              <a:uFillTx/>
              <a:latin typeface="Helvetica"/>
              <a:cs typeface="Helvetica"/>
            </a:endParaRPr>
          </a:p>
          <a:p>
            <a:pPr marL="339725" indent="-339725">
              <a:buClrTx/>
              <a:buFontTx/>
              <a:buNone/>
            </a:pPr>
            <a:r>
              <a:rPr lang="fr-FR" sz="1200" b="1" dirty="0" smtClean="0">
                <a:solidFill>
                  <a:srgbClr val="000000"/>
                </a:solidFill>
                <a:latin typeface="Arial" charset="0"/>
              </a:rPr>
              <a:t>Provinces Gagnantes</a:t>
            </a:r>
            <a:endParaRPr lang="fr-FR" sz="1200" b="1" i="1" dirty="0" smtClean="0">
              <a:solidFill>
                <a:srgbClr val="000000"/>
              </a:solidFill>
              <a:latin typeface="Arial" charset="0"/>
            </a:endParaRPr>
          </a:p>
          <a:p>
            <a:pPr marL="171450" indent="-171450">
              <a:buClrTx/>
              <a:buFont typeface="Arial"/>
              <a:buChar char="•"/>
            </a:pPr>
            <a:r>
              <a:rPr lang="fr-FR" sz="1100" b="1" i="1" dirty="0" smtClean="0">
                <a:solidFill>
                  <a:schemeClr val="bg2">
                    <a:lumMod val="50000"/>
                  </a:schemeClr>
                </a:solidFill>
                <a:latin typeface="Arial" charset="0"/>
              </a:rPr>
              <a:t>Provinces avec le moins de crises </a:t>
            </a:r>
            <a:r>
              <a:rPr lang="fr-FR" sz="1100" i="1" dirty="0" smtClean="0">
                <a:solidFill>
                  <a:schemeClr val="bg2">
                    <a:lumMod val="50000"/>
                  </a:schemeClr>
                </a:solidFill>
                <a:latin typeface="Arial" charset="0"/>
              </a:rPr>
              <a:t> </a:t>
            </a:r>
          </a:p>
          <a:p>
            <a:pPr marL="171450" indent="-171450">
              <a:buClrTx/>
              <a:buFont typeface="Arial"/>
              <a:buChar char="•"/>
            </a:pPr>
            <a:r>
              <a:rPr lang="fr-FR" sz="1100" i="1" dirty="0" smtClean="0">
                <a:solidFill>
                  <a:srgbClr val="404040"/>
                </a:solidFill>
                <a:latin typeface="Arial" charset="0"/>
              </a:rPr>
              <a:t>Max 1 gagnant provincial par pays</a:t>
            </a:r>
          </a:p>
          <a:p>
            <a:pPr marL="171450" indent="-171450">
              <a:buClrTx/>
              <a:buFont typeface="Arial"/>
              <a:buChar char="•"/>
            </a:pPr>
            <a:r>
              <a:rPr lang="fr-FR" sz="1100" i="1" dirty="0" smtClean="0">
                <a:solidFill>
                  <a:schemeClr val="bg2">
                    <a:lumMod val="50000"/>
                  </a:schemeClr>
                </a:solidFill>
                <a:latin typeface="Arial" charset="0"/>
              </a:rPr>
              <a:t>Bris d'égalité au sein du pays: province avec le plus de points de prospérité</a:t>
            </a:r>
            <a:endParaRPr kumimoji="0" lang="fr-FR" sz="1100" b="1" i="0" u="none" strike="noStrike" kern="0" cap="none" spc="0" normalizeH="0" baseline="0" noProof="0" dirty="0" smtClean="0">
              <a:ln>
                <a:noFill/>
              </a:ln>
              <a:solidFill>
                <a:sysClr val="windowText" lastClr="000000"/>
              </a:solidFill>
              <a:effectLst/>
              <a:uLnTx/>
              <a:uFillTx/>
              <a:latin typeface="Helvetica"/>
              <a:cs typeface="Helvetica"/>
            </a:endParaRPr>
          </a:p>
          <a:p>
            <a:pPr>
              <a:buClrTx/>
              <a:buFontTx/>
              <a:buNone/>
            </a:pPr>
            <a:endParaRPr lang="fr-FR" sz="1200" b="1" dirty="0" smtClean="0">
              <a:solidFill>
                <a:srgbClr val="000000"/>
              </a:solidFill>
              <a:latin typeface="Arial" charset="0"/>
            </a:endParaRPr>
          </a:p>
          <a:p>
            <a:pPr>
              <a:buClrTx/>
              <a:buFontTx/>
              <a:buNone/>
            </a:pPr>
            <a:r>
              <a:rPr lang="fr-FR" sz="1200" b="1" dirty="0" smtClean="0">
                <a:solidFill>
                  <a:srgbClr val="000000"/>
                </a:solidFill>
                <a:latin typeface="Arial" charset="0"/>
              </a:rPr>
              <a:t>1 </a:t>
            </a:r>
            <a:r>
              <a:rPr lang="fr-FR" sz="1200" b="1" dirty="0">
                <a:solidFill>
                  <a:srgbClr val="000000"/>
                </a:solidFill>
                <a:latin typeface="Arial" charset="0"/>
              </a:rPr>
              <a:t>Pays Gagnant </a:t>
            </a:r>
          </a:p>
          <a:p>
            <a:pPr marL="171450" indent="-171450">
              <a:buClrTx/>
              <a:buFont typeface="Arial"/>
              <a:buChar char="•"/>
            </a:pPr>
            <a:r>
              <a:rPr lang="fr-FR" sz="1100" b="1" i="1" dirty="0" smtClean="0">
                <a:solidFill>
                  <a:srgbClr val="404040"/>
                </a:solidFill>
                <a:latin typeface="Arial" charset="0"/>
              </a:rPr>
              <a:t>Pays avec le plus de Points de Prospérité</a:t>
            </a:r>
          </a:p>
          <a:p>
            <a:pPr marL="171450" indent="-171450">
              <a:buClrTx/>
              <a:buFont typeface="Arial"/>
              <a:buChar char="•"/>
            </a:pPr>
            <a:r>
              <a:rPr lang="fr-FR" sz="1100" i="1" dirty="0" smtClean="0">
                <a:solidFill>
                  <a:srgbClr val="404040"/>
                </a:solidFill>
                <a:latin typeface="Arial" charset="0"/>
              </a:rPr>
              <a:t>Bris d'égalité: pays avec le moins de crises</a:t>
            </a:r>
            <a:endParaRPr lang="fr-FR" sz="1050" b="1" kern="0" dirty="0" smtClean="0">
              <a:solidFill>
                <a:sysClr val="windowText" lastClr="000000"/>
              </a:solidFill>
              <a:latin typeface="Helvetica"/>
              <a:cs typeface="Helvetica"/>
            </a:endParaRPr>
          </a:p>
          <a:p>
            <a:pPr marL="339725" indent="-339725">
              <a:buClrTx/>
              <a:buFontTx/>
              <a:buNone/>
            </a:pPr>
            <a:endParaRPr kumimoji="0" lang="fr-FR" sz="1050" b="1" i="0" u="none" strike="noStrike" kern="0" cap="none" spc="0" normalizeH="0" baseline="0" noProof="0" dirty="0">
              <a:ln>
                <a:noFill/>
              </a:ln>
              <a:solidFill>
                <a:sysClr val="windowText" lastClr="000000"/>
              </a:solidFill>
              <a:effectLst/>
              <a:uLnTx/>
              <a:uFillTx/>
              <a:latin typeface="Helvetica"/>
              <a:cs typeface="Helvetica"/>
            </a:endParaRPr>
          </a:p>
        </p:txBody>
      </p:sp>
      <p:cxnSp>
        <p:nvCxnSpPr>
          <p:cNvPr id="4" name="Straight Connector 3"/>
          <p:cNvCxnSpPr/>
          <p:nvPr/>
        </p:nvCxnSpPr>
        <p:spPr bwMode="auto">
          <a:xfrm>
            <a:off x="5257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p:nvPr/>
        </p:nvCxnSpPr>
        <p:spPr bwMode="auto">
          <a:xfrm>
            <a:off x="54864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57150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5943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a:off x="61722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4008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613889" y="4501458"/>
            <a:ext cx="0" cy="16707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6858000" y="4501458"/>
            <a:ext cx="0" cy="15945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7086600" y="4501458"/>
            <a:ext cx="0" cy="16707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6166583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953"/>
            <a:ext cx="9067800" cy="6701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098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Debrief Questions/Observations</a:t>
            </a:r>
            <a:endParaRPr lang="en-US" dirty="0"/>
          </a:p>
        </p:txBody>
      </p:sp>
      <p:sp>
        <p:nvSpPr>
          <p:cNvPr id="3" name="Content Placeholder 2"/>
          <p:cNvSpPr>
            <a:spLocks noGrp="1"/>
          </p:cNvSpPr>
          <p:nvPr>
            <p:ph idx="1"/>
          </p:nvPr>
        </p:nvSpPr>
        <p:spPr/>
        <p:txBody>
          <a:bodyPr/>
          <a:lstStyle/>
          <a:p>
            <a:pPr marL="457200" indent="-457200">
              <a:buFont typeface="Arial"/>
              <a:buChar char="•"/>
            </a:pPr>
            <a:r>
              <a:rPr lang="fr-FR" sz="2000" dirty="0" smtClean="0"/>
              <a:t>Chaque pays, discutez et partagez avec nous 1 sentiment que vous avez ressenti en jouant, et 1 observation que vous avez eu au court du jeu.  Soyez bref.</a:t>
            </a:r>
          </a:p>
          <a:p>
            <a:pPr marL="457200" indent="-457200">
              <a:buFont typeface="Arial"/>
              <a:buChar char="•"/>
            </a:pPr>
            <a:r>
              <a:rPr lang="fr-FR" sz="2000" dirty="0" smtClean="0"/>
              <a:t>Combien de joueurs </a:t>
            </a:r>
            <a:r>
              <a:rPr lang="fr-FR" sz="2000" dirty="0"/>
              <a:t>ont commencé </a:t>
            </a:r>
            <a:r>
              <a:rPr lang="fr-FR" sz="2000" dirty="0" smtClean="0"/>
              <a:t>avec ~2 haricots dans leurs investissements de protection sécheresse ou inondation? Ceci serait le nombre moyen de sécheresse ou inondation qui aurait eu lieu. Qu’est ce qui se passe quand on protège contre la moyenne? </a:t>
            </a:r>
          </a:p>
          <a:p>
            <a:pPr marL="457200" indent="-457200">
              <a:buFont typeface="Arial"/>
              <a:buChar char="•"/>
            </a:pPr>
            <a:r>
              <a:rPr lang="fr-FR" sz="2000" dirty="0" smtClean="0"/>
              <a:t>Comment résout t’on les conflits? En se convergeant vers le milieu. Ceci nous laisse souvent moins que protégés.</a:t>
            </a:r>
          </a:p>
          <a:p>
            <a:pPr marL="457200" indent="-457200">
              <a:buFont typeface="Arial"/>
              <a:buChar char="•"/>
            </a:pPr>
            <a:r>
              <a:rPr lang="fr-FR" sz="2000" dirty="0" smtClean="0"/>
              <a:t>Quel éléments du jeu ressemblent à la réalité? </a:t>
            </a:r>
          </a:p>
          <a:p>
            <a:pPr marL="457200" indent="-457200">
              <a:buFont typeface="Arial"/>
              <a:buChar char="•"/>
            </a:pPr>
            <a:r>
              <a:rPr lang="fr-FR" sz="2000" dirty="0" smtClean="0"/>
              <a:t>Dans ce jeu, nous n’avons discuter que de l’incertitude du climat. Quels autres sources d’incertitudes affectent les décisions auxquels vous faites face? </a:t>
            </a:r>
            <a:endParaRPr lang="fr-FR" sz="2400" dirty="0"/>
          </a:p>
        </p:txBody>
      </p:sp>
    </p:spTree>
    <p:extLst>
      <p:ext uri="{BB962C8B-B14F-4D97-AF65-F5344CB8AC3E}">
        <p14:creationId xmlns:p14="http://schemas.microsoft.com/office/powerpoint/2010/main" val="3267007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7119" y="0"/>
            <a:ext cx="9707332" cy="6858000"/>
          </a:xfrm>
          <a:prstGeom prst="rect">
            <a:avLst/>
          </a:prstGeom>
        </p:spPr>
      </p:pic>
      <p:sp>
        <p:nvSpPr>
          <p:cNvPr id="4" name="TextBox 3"/>
          <p:cNvSpPr txBox="1"/>
          <p:nvPr/>
        </p:nvSpPr>
        <p:spPr>
          <a:xfrm>
            <a:off x="205040" y="5709242"/>
            <a:ext cx="6760975" cy="942713"/>
          </a:xfrm>
          <a:prstGeom prst="rect">
            <a:avLst/>
          </a:prstGeom>
          <a:noFill/>
        </p:spPr>
        <p:txBody>
          <a:bodyPr wrap="none" lIns="80156" tIns="40078" rIns="80156" bIns="40078" rtlCol="0">
            <a:spAutoFit/>
          </a:bodyPr>
          <a:lstStyle/>
          <a:p>
            <a:r>
              <a:rPr lang="en-US" sz="2800" b="1" i="1" dirty="0">
                <a:ln w="19050">
                  <a:solidFill>
                    <a:schemeClr val="tx2">
                      <a:tint val="1000"/>
                    </a:schemeClr>
                  </a:solidFill>
                  <a:prstDash val="solid"/>
                </a:ln>
                <a:solidFill>
                  <a:schemeClr val="accent3"/>
                </a:solidFill>
                <a:effectLst>
                  <a:glow rad="241300">
                    <a:schemeClr val="tx1">
                      <a:alpha val="75000"/>
                    </a:schemeClr>
                  </a:glow>
                  <a:outerShdw blurRad="50000" dist="50800" dir="7500000" algn="tl">
                    <a:srgbClr val="000000">
                      <a:shade val="5000"/>
                      <a:alpha val="35000"/>
                    </a:srgbClr>
                  </a:outerShdw>
                </a:effectLst>
                <a:latin typeface="Arial"/>
                <a:cs typeface="Arial"/>
              </a:rPr>
              <a:t>Your vision is challenged by disasters </a:t>
            </a:r>
          </a:p>
          <a:p>
            <a:r>
              <a:rPr lang="en-US" sz="2800" b="1" i="1" dirty="0">
                <a:ln w="19050">
                  <a:solidFill>
                    <a:schemeClr val="tx2">
                      <a:tint val="1000"/>
                    </a:schemeClr>
                  </a:solidFill>
                  <a:prstDash val="solid"/>
                </a:ln>
                <a:solidFill>
                  <a:schemeClr val="accent3"/>
                </a:solidFill>
                <a:effectLst>
                  <a:glow rad="241300">
                    <a:schemeClr val="tx1">
                      <a:alpha val="75000"/>
                    </a:schemeClr>
                  </a:glow>
                  <a:outerShdw blurRad="50000" dist="50800" dir="7500000" algn="tl">
                    <a:srgbClr val="000000">
                      <a:shade val="5000"/>
                      <a:alpha val="35000"/>
                    </a:srgbClr>
                  </a:outerShdw>
                </a:effectLst>
                <a:latin typeface="Arial"/>
                <a:cs typeface="Arial"/>
              </a:rPr>
              <a:t>such as severe droughts…</a:t>
            </a:r>
          </a:p>
        </p:txBody>
      </p:sp>
    </p:spTree>
    <p:extLst>
      <p:ext uri="{BB962C8B-B14F-4D97-AF65-F5344CB8AC3E}">
        <p14:creationId xmlns:p14="http://schemas.microsoft.com/office/powerpoint/2010/main" val="361042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6921" y="0"/>
            <a:ext cx="9737308" cy="6884081"/>
          </a:xfrm>
          <a:prstGeom prst="rect">
            <a:avLst/>
          </a:prstGeom>
        </p:spPr>
      </p:pic>
      <p:sp>
        <p:nvSpPr>
          <p:cNvPr id="4" name="TextBox 3"/>
          <p:cNvSpPr txBox="1"/>
          <p:nvPr/>
        </p:nvSpPr>
        <p:spPr>
          <a:xfrm>
            <a:off x="270219" y="6054733"/>
            <a:ext cx="3820542" cy="511826"/>
          </a:xfrm>
          <a:prstGeom prst="rect">
            <a:avLst/>
          </a:prstGeom>
          <a:noFill/>
        </p:spPr>
        <p:txBody>
          <a:bodyPr wrap="none" lIns="80156" tIns="40078" rIns="80156" bIns="40078" rtlCol="0">
            <a:spAutoFit/>
          </a:bodyPr>
          <a:lstStyle/>
          <a:p>
            <a:r>
              <a:rPr lang="en-US" sz="2800" b="1" i="1" dirty="0">
                <a:ln w="19050">
                  <a:solidFill>
                    <a:schemeClr val="tx2">
                      <a:tint val="1000"/>
                    </a:schemeClr>
                  </a:solidFill>
                  <a:prstDash val="solid"/>
                </a:ln>
                <a:solidFill>
                  <a:schemeClr val="accent3"/>
                </a:solidFill>
                <a:effectLst>
                  <a:glow rad="241300">
                    <a:schemeClr val="tx1">
                      <a:alpha val="75000"/>
                    </a:schemeClr>
                  </a:glow>
                  <a:outerShdw blurRad="50000" dist="50800" dir="7500000" algn="tl">
                    <a:srgbClr val="000000">
                      <a:shade val="5000"/>
                      <a:alpha val="35000"/>
                    </a:srgbClr>
                  </a:outerShdw>
                </a:effectLst>
                <a:latin typeface="Arial"/>
                <a:cs typeface="Arial"/>
              </a:rPr>
              <a:t>And  severe floods…</a:t>
            </a:r>
          </a:p>
        </p:txBody>
      </p:sp>
    </p:spTree>
    <p:extLst>
      <p:ext uri="{BB962C8B-B14F-4D97-AF65-F5344CB8AC3E}">
        <p14:creationId xmlns:p14="http://schemas.microsoft.com/office/powerpoint/2010/main" val="733708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653955" y="3013736"/>
            <a:ext cx="8305800" cy="1619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80156" tIns="40078" rIns="80156" bIns="40078">
            <a:spAutoFit/>
          </a:bodyPr>
          <a:lstStyle>
            <a:lvl1pPr marL="4572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1pPr>
            <a:lvl2pPr marL="9144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9pPr>
          </a:lstStyle>
          <a:p>
            <a:pPr marL="452270" indent="-450879">
              <a:buFont typeface="+mj-lt"/>
              <a:buAutoNum type="arabicPeriod" startAt="2"/>
            </a:pPr>
            <a:r>
              <a:rPr lang="fr-FR" sz="2500" b="1" dirty="0" smtClean="0">
                <a:latin typeface="Arial" charset="0"/>
              </a:rPr>
              <a:t>Les décisions sont individuelles</a:t>
            </a:r>
          </a:p>
          <a:p>
            <a:pPr marL="458591" lvl="1" indent="0"/>
            <a:r>
              <a:rPr lang="fr-FR" sz="2500" i="1" u="sng" dirty="0" smtClean="0">
                <a:solidFill>
                  <a:srgbClr val="7F7F7F"/>
                </a:solidFill>
                <a:latin typeface="Arial" charset="0"/>
              </a:rPr>
              <a:t>­­Ne consultez pas</a:t>
            </a:r>
            <a:r>
              <a:rPr lang="fr-FR" sz="2500" i="1" dirty="0" smtClean="0">
                <a:solidFill>
                  <a:srgbClr val="7F7F7F"/>
                </a:solidFill>
                <a:latin typeface="Arial" charset="0"/>
              </a:rPr>
              <a:t> avec les autres sur les Décisions Provinciales </a:t>
            </a:r>
          </a:p>
          <a:p>
            <a:pPr marL="458591" lvl="1" indent="0"/>
            <a:r>
              <a:rPr lang="fr-FR" sz="2500" i="1" u="sng" dirty="0" smtClean="0">
                <a:solidFill>
                  <a:srgbClr val="7F7F7F"/>
                </a:solidFill>
                <a:latin typeface="Arial" charset="0"/>
              </a:rPr>
              <a:t>Collaborez</a:t>
            </a:r>
            <a:r>
              <a:rPr lang="fr-FR" sz="2500" i="1" dirty="0" smtClean="0">
                <a:solidFill>
                  <a:srgbClr val="7F7F7F"/>
                </a:solidFill>
                <a:latin typeface="Arial" charset="0"/>
              </a:rPr>
              <a:t> en groupe pour les Décisions Nationales</a:t>
            </a:r>
          </a:p>
        </p:txBody>
      </p:sp>
      <p:sp>
        <p:nvSpPr>
          <p:cNvPr id="18434" name="Text Box 2"/>
          <p:cNvSpPr txBox="1">
            <a:spLocks noChangeArrowheads="1"/>
          </p:cNvSpPr>
          <p:nvPr/>
        </p:nvSpPr>
        <p:spPr bwMode="auto">
          <a:xfrm>
            <a:off x="1514043" y="806146"/>
            <a:ext cx="6043947" cy="581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4572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9pPr>
          </a:lstStyle>
          <a:p>
            <a:pPr algn="ctr">
              <a:buClrTx/>
              <a:buFontTx/>
              <a:buNone/>
            </a:pPr>
            <a:r>
              <a:rPr lang="es-PE" sz="3200" b="1" dirty="0" smtClean="0">
                <a:latin typeface="Arial" charset="0"/>
                <a:cs typeface="Arial" charset="0"/>
              </a:rPr>
              <a:t>REGLES DE BASE</a:t>
            </a:r>
            <a:endParaRPr lang="es-PE" sz="3200" b="1" dirty="0">
              <a:latin typeface="Arial" charset="0"/>
              <a:cs typeface="Arial" charset="0"/>
            </a:endParaRPr>
          </a:p>
        </p:txBody>
      </p:sp>
      <p:sp>
        <p:nvSpPr>
          <p:cNvPr id="3" name="TextBox 2"/>
          <p:cNvSpPr txBox="1"/>
          <p:nvPr/>
        </p:nvSpPr>
        <p:spPr>
          <a:xfrm>
            <a:off x="685800" y="1905000"/>
            <a:ext cx="6030497" cy="861774"/>
          </a:xfrm>
          <a:prstGeom prst="rect">
            <a:avLst/>
          </a:prstGeom>
          <a:noFill/>
        </p:spPr>
        <p:txBody>
          <a:bodyPr wrap="none" rtlCol="0">
            <a:spAutoFit/>
          </a:bodyPr>
          <a:lstStyle/>
          <a:p>
            <a:pPr marL="458787" indent="-457200">
              <a:buClrTx/>
              <a:buFontTx/>
              <a:buAutoNum type="arabicPeriod"/>
            </a:pPr>
            <a:r>
              <a:rPr lang="fr-FR" sz="2500" b="1" dirty="0" smtClean="0">
                <a:solidFill>
                  <a:schemeClr val="tx1"/>
                </a:solidFill>
                <a:latin typeface="Arial" charset="0"/>
              </a:rPr>
              <a:t>Simplification de la réalité</a:t>
            </a:r>
          </a:p>
          <a:p>
            <a:pPr marL="458787" lvl="1" indent="0">
              <a:buClrTx/>
            </a:pPr>
            <a:r>
              <a:rPr lang="fr-FR" sz="2500" i="1" dirty="0" smtClean="0">
                <a:solidFill>
                  <a:srgbClr val="7F7F7F"/>
                </a:solidFill>
                <a:latin typeface="Arial" charset="0"/>
              </a:rPr>
              <a:t>Ne remettez pas en cause les règles! </a:t>
            </a:r>
            <a:endParaRPr lang="fr-FR" sz="2500" dirty="0">
              <a:latin typeface="Arial" charset="0"/>
            </a:endParaRPr>
          </a:p>
        </p:txBody>
      </p:sp>
      <p:sp>
        <p:nvSpPr>
          <p:cNvPr id="4" name="TextBox 3"/>
          <p:cNvSpPr txBox="1"/>
          <p:nvPr/>
        </p:nvSpPr>
        <p:spPr>
          <a:xfrm>
            <a:off x="573199" y="4618916"/>
            <a:ext cx="8604920" cy="1184940"/>
          </a:xfrm>
          <a:prstGeom prst="rect">
            <a:avLst/>
          </a:prstGeom>
          <a:noFill/>
        </p:spPr>
        <p:txBody>
          <a:bodyPr wrap="none" rtlCol="0">
            <a:spAutoFit/>
          </a:bodyPr>
          <a:lstStyle/>
          <a:p>
            <a:pPr marL="452270" lvl="1" indent="-450879">
              <a:spcBef>
                <a:spcPts val="2454"/>
              </a:spcBef>
              <a:buClrTx/>
              <a:buFontTx/>
              <a:buAutoNum type="arabicPeriod" startAt="3"/>
            </a:pPr>
            <a:r>
              <a:rPr lang="fr-FR" sz="2500" b="1" dirty="0" smtClean="0">
                <a:solidFill>
                  <a:srgbClr val="000000"/>
                </a:solidFill>
                <a:latin typeface="Arial" charset="0"/>
              </a:rPr>
              <a:t>Nous allons jouer 4 décennies de prises de décision</a:t>
            </a:r>
          </a:p>
          <a:p>
            <a:pPr marL="489726" lvl="3" indent="0">
              <a:spcBef>
                <a:spcPts val="0"/>
              </a:spcBef>
              <a:buClrTx/>
            </a:pPr>
            <a:r>
              <a:rPr lang="fr-FR" sz="2500" i="1" dirty="0" smtClean="0">
                <a:solidFill>
                  <a:srgbClr val="7F7F7F"/>
                </a:solidFill>
                <a:latin typeface="Arial" charset="0"/>
              </a:rPr>
              <a:t>Chaque tour est de 10 ans</a:t>
            </a:r>
          </a:p>
          <a:p>
            <a:endParaRPr 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228600" y="467853"/>
            <a:ext cx="6258019"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228600" y="1402119"/>
            <a:ext cx="6258019"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243593" y="2336385"/>
            <a:ext cx="625660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cxnSp>
        <p:nvCxnSpPr>
          <p:cNvPr id="3" name="Straight Connector 2"/>
          <p:cNvCxnSpPr/>
          <p:nvPr/>
        </p:nvCxnSpPr>
        <p:spPr bwMode="auto">
          <a:xfrm>
            <a:off x="5257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p:nvCxnSpPr>
        <p:spPr bwMode="auto">
          <a:xfrm>
            <a:off x="54864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Straight Connector 6"/>
          <p:cNvCxnSpPr/>
          <p:nvPr/>
        </p:nvCxnSpPr>
        <p:spPr bwMode="auto">
          <a:xfrm>
            <a:off x="57150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943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61722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p:nvCxnSpPr>
        <p:spPr bwMode="auto">
          <a:xfrm>
            <a:off x="6400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611122"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858000" y="4495800"/>
            <a:ext cx="0" cy="17526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7086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3" name="Rectangle 9"/>
          <p:cNvSpPr>
            <a:spLocks noChangeArrowheads="1"/>
          </p:cNvSpPr>
          <p:nvPr/>
        </p:nvSpPr>
        <p:spPr bwMode="auto">
          <a:xfrm>
            <a:off x="256103" y="704569"/>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
        <p:nvSpPr>
          <p:cNvPr id="24" name="Rectangle 7"/>
          <p:cNvSpPr>
            <a:spLocks noChangeArrowheads="1"/>
          </p:cNvSpPr>
          <p:nvPr/>
        </p:nvSpPr>
        <p:spPr bwMode="auto">
          <a:xfrm>
            <a:off x="435807" y="1518069"/>
            <a:ext cx="2788086"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Investissement pour le DEVELOPPEMENT</a:t>
            </a:r>
            <a:endParaRPr lang="fr-FR" sz="900" b="1" dirty="0" smtClean="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Gagnez 1 Point  de Prospérité par haricot investit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FF0000"/>
                </a:solidFill>
                <a:latin typeface="Arial" charset="0"/>
                <a:cs typeface="Arial" charset="0"/>
              </a:rPr>
              <a:t>Mais seulement si vous n’avez pas de crises</a:t>
            </a:r>
            <a:endParaRPr lang="fr-FR" sz="900" i="1" dirty="0">
              <a:solidFill>
                <a:srgbClr val="FF0000"/>
              </a:solidFill>
              <a:latin typeface="Arial" charset="0"/>
              <a:cs typeface="Arial" charset="0"/>
            </a:endParaRPr>
          </a:p>
        </p:txBody>
      </p:sp>
      <p:sp>
        <p:nvSpPr>
          <p:cNvPr id="25" name="Rectangle 8"/>
          <p:cNvSpPr>
            <a:spLocks noChangeArrowheads="1"/>
          </p:cNvSpPr>
          <p:nvPr/>
        </p:nvSpPr>
        <p:spPr bwMode="auto">
          <a:xfrm>
            <a:off x="256103" y="2551117"/>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graphicFrame>
        <p:nvGraphicFramePr>
          <p:cNvPr id="26" name="Group 21"/>
          <p:cNvGraphicFramePr>
            <a:graphicFrameLocks noGrp="1"/>
          </p:cNvGraphicFramePr>
          <p:nvPr>
            <p:extLst>
              <p:ext uri="{D42A27DB-BD31-4B8C-83A1-F6EECF244321}">
                <p14:modId xmlns:p14="http://schemas.microsoft.com/office/powerpoint/2010/main" val="1259202414"/>
              </p:ext>
            </p:extLst>
          </p:nvPr>
        </p:nvGraphicFramePr>
        <p:xfrm>
          <a:off x="53472" y="3365375"/>
          <a:ext cx="9063790" cy="3208752"/>
        </p:xfrm>
        <a:graphic>
          <a:graphicData uri="http://schemas.openxmlformats.org/drawingml/2006/table">
            <a:tbl>
              <a:tblPr/>
              <a:tblGrid>
                <a:gridCol w="758934"/>
                <a:gridCol w="1092594"/>
                <a:gridCol w="12954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chemeClr val="bg1"/>
                          </a:solidFill>
                          <a:effectLst/>
                          <a:latin typeface="Arial" charset="0"/>
                          <a:ea typeface="ＭＳ Ｐゴシック" charset="0"/>
                          <a:cs typeface="Arial" charset="0"/>
                        </a:rPr>
                        <a:t>2. DECISIONS D’INVESTISSEMENT </a:t>
                      </a:r>
                      <a:endParaRPr kumimoji="0" lang="fr-FR" sz="1300" b="1" i="0" u="none" strike="noStrike" cap="none" normalizeH="0" baseline="0" noProof="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3. OBSERVATIONS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FFFFFF"/>
                          </a:solidFill>
                          <a:effectLst/>
                          <a:latin typeface="Arial" charset="0"/>
                          <a:ea typeface="ＭＳ Ｐゴシック" charset="0"/>
                          <a:cs typeface="Arial" charset="0"/>
                        </a:rPr>
                        <a:t>4. RESULTATS</a:t>
                      </a:r>
                      <a:endParaRPr kumimoji="0" lang="fr-FR" sz="1300" b="1" i="0" u="none" strike="noStrike" cap="none" normalizeH="0" baseline="0" noProof="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INONDATIONS</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DEVELOPPEMENT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(1 - 10)</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200" b="1" i="0" u="none" strike="noStrike" cap="none" normalizeH="0" baseline="0" noProof="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00" b="1" i="0" u="none" strike="noStrike" cap="none" normalizeH="0" baseline="0" noProof="0" dirty="0" smtClean="0">
                          <a:ln>
                            <a:noFill/>
                          </a:ln>
                          <a:solidFill>
                            <a:srgbClr val="000000"/>
                          </a:solidFill>
                          <a:effectLst/>
                          <a:latin typeface="Arial" charset="0"/>
                          <a:ea typeface="ＭＳ Ｐゴシック" charset="0"/>
                          <a:cs typeface="Arial" charset="0"/>
                        </a:rPr>
                        <a:t>SECHERESSE</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(0 - 9)</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Choisir l’</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Option</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Robuste</a:t>
                      </a:r>
                      <a:r>
                        <a:rPr kumimoji="0" lang="fr-FR" sz="1300" b="0" i="0" u="none" strike="noStrike" cap="none" normalizeH="0" baseline="0" noProof="0" dirty="0" smtClean="0">
                          <a:ln>
                            <a:noFill/>
                          </a:ln>
                          <a:solidFill>
                            <a:srgbClr val="000000"/>
                          </a:solidFill>
                          <a:effectLst/>
                          <a:latin typeface="Arial" charset="0"/>
                          <a:ea typeface="ＭＳ Ｐゴシック" charset="0"/>
                          <a:cs typeface="Arial" charset="0"/>
                        </a:rPr>
                        <a:t>?</a:t>
                      </a:r>
                      <a:endParaRPr kumimoji="0" lang="fr-FR" sz="13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Précipitations Annuelles </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Crises</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1" u="none" strike="noStrike" cap="none" normalizeH="0" baseline="0" noProof="0" dirty="0" smtClean="0">
                          <a:ln>
                            <a:noFill/>
                          </a:ln>
                          <a:solidFill>
                            <a:srgbClr val="000000"/>
                          </a:solidFill>
                          <a:effectLst/>
                          <a:latin typeface="Arial" charset="0"/>
                          <a:ea typeface="ＭＳ Ｐゴシック" charset="0"/>
                          <a:cs typeface="Arial" charset="0"/>
                        </a:rPr>
                        <a:t>Points de Prospérité </a:t>
                      </a:r>
                      <a:endParaRPr kumimoji="0" lang="fr-FR" sz="1300" b="1" i="1"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150" b="1" i="0" u="none" strike="noStrike" cap="none" normalizeH="0" baseline="0" noProof="0" dirty="0" smtClean="0">
                          <a:ln>
                            <a:noFill/>
                          </a:ln>
                          <a:solidFill>
                            <a:srgbClr val="000000"/>
                          </a:solidFill>
                          <a:effectLst/>
                          <a:latin typeface="Arial" charset="0"/>
                          <a:ea typeface="ＭＳ Ｐゴシック" charset="0"/>
                          <a:cs typeface="Arial" charset="0"/>
                        </a:rPr>
                        <a:t>Décennie</a:t>
                      </a:r>
                      <a:endParaRPr kumimoji="0" lang="fr-FR" sz="115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1</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2</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3</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300" b="1" i="0" u="none" strike="noStrike" cap="none" normalizeH="0" baseline="0" noProof="0" dirty="0" smtClean="0">
                          <a:ln>
                            <a:noFill/>
                          </a:ln>
                          <a:solidFill>
                            <a:srgbClr val="000000"/>
                          </a:solidFill>
                          <a:effectLst/>
                          <a:latin typeface="Arial" charset="0"/>
                          <a:ea typeface="ＭＳ Ｐゴシック" charset="0"/>
                          <a:cs typeface="Arial" charset="0"/>
                        </a:rPr>
                        <a:t>4</a:t>
                      </a:r>
                      <a:endParaRPr kumimoji="0" lang="fr-FR" sz="1300" b="1"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fr-FR" sz="1000" b="0" i="0" u="none" strike="noStrike" cap="none" normalizeH="0" baseline="0" noProof="0" dirty="0" smtClean="0">
                          <a:ln>
                            <a:noFill/>
                          </a:ln>
                          <a:solidFill>
                            <a:srgbClr val="000000"/>
                          </a:solidFill>
                          <a:effectLst/>
                          <a:latin typeface="Arial" charset="0"/>
                          <a:ea typeface="ＭＳ Ｐゴシック" charset="0"/>
                          <a:cs typeface="Arial" charset="0"/>
                        </a:rPr>
                        <a:t>Oui/ Non</a:t>
                      </a:r>
                      <a:endParaRPr kumimoji="0" lang="fr-FR" sz="1000" b="0" i="0" u="none" strike="noStrike" cap="none" normalizeH="0" baseline="0" noProof="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fr-FR" noProof="0"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fr-FR" i="1" baseline="0" noProof="0" dirty="0" smtClean="0"/>
                        <a:t>                TOTAL</a:t>
                      </a:r>
                      <a:r>
                        <a:rPr lang="fr-FR" i="1" noProof="0" dirty="0" smtClean="0"/>
                        <a:t>:</a:t>
                      </a:r>
                      <a:endParaRPr lang="fr-FR" i="1" noProof="0"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fr-FR" noProof="0"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fr-FR" noProof="0"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27" name="Rectangle 26"/>
          <p:cNvSpPr/>
          <p:nvPr/>
        </p:nvSpPr>
        <p:spPr>
          <a:xfrm>
            <a:off x="6586919" y="444250"/>
            <a:ext cx="2519362" cy="2846933"/>
          </a:xfrm>
          <a:prstGeom prst="rect">
            <a:avLst/>
          </a:prstGeom>
          <a:solidFill>
            <a:sysClr val="window" lastClr="FFFFFF">
              <a:lumMod val="75000"/>
            </a:sysClr>
          </a:solid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smtClean="0">
                <a:ln>
                  <a:noFill/>
                </a:ln>
                <a:solidFill>
                  <a:sysClr val="windowText" lastClr="000000"/>
                </a:solidFill>
                <a:effectLst/>
                <a:uLnTx/>
                <a:uFillTx/>
                <a:latin typeface="Helvetica"/>
                <a:cs typeface="Helvetica"/>
              </a:rPr>
              <a:t>Comment Gagner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50" b="1" i="0" u="sng" strike="noStrike" kern="0" cap="none" spc="0" normalizeH="0" baseline="0" noProof="0" dirty="0" smtClean="0">
              <a:ln>
                <a:noFill/>
              </a:ln>
              <a:solidFill>
                <a:sysClr val="windowText" lastClr="000000"/>
              </a:solidFill>
              <a:effectLst/>
              <a:uLnTx/>
              <a:uFillTx/>
              <a:latin typeface="Helvetica"/>
              <a:cs typeface="Helvetica"/>
            </a:endParaRPr>
          </a:p>
          <a:p>
            <a:pPr marL="339725" indent="-339725">
              <a:buClrTx/>
              <a:buFontTx/>
              <a:buNone/>
            </a:pPr>
            <a:r>
              <a:rPr lang="fr-FR" sz="1200" b="1" dirty="0" smtClean="0">
                <a:solidFill>
                  <a:srgbClr val="000000"/>
                </a:solidFill>
                <a:latin typeface="Arial" charset="0"/>
              </a:rPr>
              <a:t>Provinces Gagnantes</a:t>
            </a:r>
            <a:endParaRPr lang="fr-FR" sz="1200" b="1" i="1" dirty="0" smtClean="0">
              <a:solidFill>
                <a:srgbClr val="000000"/>
              </a:solidFill>
              <a:latin typeface="Arial" charset="0"/>
            </a:endParaRPr>
          </a:p>
          <a:p>
            <a:pPr marL="171450" indent="-171450">
              <a:buClrTx/>
              <a:buFont typeface="Arial"/>
              <a:buChar char="•"/>
            </a:pPr>
            <a:r>
              <a:rPr lang="fr-FR" sz="1100" b="1" i="1" dirty="0" smtClean="0">
                <a:solidFill>
                  <a:schemeClr val="bg2">
                    <a:lumMod val="50000"/>
                  </a:schemeClr>
                </a:solidFill>
                <a:latin typeface="Arial" charset="0"/>
              </a:rPr>
              <a:t>Provinces avec le moins de crises </a:t>
            </a:r>
            <a:r>
              <a:rPr lang="fr-FR" sz="1100" i="1" dirty="0" smtClean="0">
                <a:solidFill>
                  <a:schemeClr val="bg2">
                    <a:lumMod val="50000"/>
                  </a:schemeClr>
                </a:solidFill>
                <a:latin typeface="Arial" charset="0"/>
              </a:rPr>
              <a:t> </a:t>
            </a:r>
          </a:p>
          <a:p>
            <a:pPr marL="171450" indent="-171450">
              <a:buClrTx/>
              <a:buFont typeface="Arial"/>
              <a:buChar char="•"/>
            </a:pPr>
            <a:r>
              <a:rPr lang="fr-FR" sz="1100" i="1" dirty="0" smtClean="0">
                <a:solidFill>
                  <a:srgbClr val="404040"/>
                </a:solidFill>
                <a:latin typeface="Arial" charset="0"/>
              </a:rPr>
              <a:t>Max 1 gagnant provincial par pays</a:t>
            </a:r>
          </a:p>
          <a:p>
            <a:pPr marL="171450" indent="-171450">
              <a:buClrTx/>
              <a:buFont typeface="Arial"/>
              <a:buChar char="•"/>
            </a:pPr>
            <a:r>
              <a:rPr lang="fr-FR" sz="1100" i="1" dirty="0" smtClean="0">
                <a:solidFill>
                  <a:schemeClr val="bg2">
                    <a:lumMod val="50000"/>
                  </a:schemeClr>
                </a:solidFill>
                <a:latin typeface="Arial" charset="0"/>
              </a:rPr>
              <a:t>Bris d'égalité au sein du pays: province avec le plus de points de prospérité</a:t>
            </a:r>
            <a:endParaRPr kumimoji="0" lang="fr-FR" sz="1100" b="1" i="0" u="none" strike="noStrike" kern="0" cap="none" spc="0" normalizeH="0" baseline="0" noProof="0" dirty="0" smtClean="0">
              <a:ln>
                <a:noFill/>
              </a:ln>
              <a:solidFill>
                <a:sysClr val="windowText" lastClr="000000"/>
              </a:solidFill>
              <a:effectLst/>
              <a:uLnTx/>
              <a:uFillTx/>
              <a:latin typeface="Helvetica"/>
              <a:cs typeface="Helvetica"/>
            </a:endParaRPr>
          </a:p>
          <a:p>
            <a:pPr>
              <a:buClrTx/>
              <a:buFontTx/>
              <a:buNone/>
            </a:pPr>
            <a:endParaRPr lang="fr-FR" sz="1200" b="1" dirty="0" smtClean="0">
              <a:solidFill>
                <a:srgbClr val="000000"/>
              </a:solidFill>
              <a:latin typeface="Arial" charset="0"/>
            </a:endParaRPr>
          </a:p>
          <a:p>
            <a:pPr>
              <a:buClrTx/>
              <a:buFontTx/>
              <a:buNone/>
            </a:pPr>
            <a:r>
              <a:rPr lang="fr-FR" sz="1200" b="1" dirty="0" smtClean="0">
                <a:solidFill>
                  <a:srgbClr val="000000"/>
                </a:solidFill>
                <a:latin typeface="Arial" charset="0"/>
              </a:rPr>
              <a:t>1 </a:t>
            </a:r>
            <a:r>
              <a:rPr lang="fr-FR" sz="1200" b="1" dirty="0">
                <a:solidFill>
                  <a:srgbClr val="000000"/>
                </a:solidFill>
                <a:latin typeface="Arial" charset="0"/>
              </a:rPr>
              <a:t>Pays Gagnant </a:t>
            </a:r>
          </a:p>
          <a:p>
            <a:pPr marL="171450" indent="-171450">
              <a:buClrTx/>
              <a:buFont typeface="Arial"/>
              <a:buChar char="•"/>
            </a:pPr>
            <a:r>
              <a:rPr lang="fr-FR" sz="1100" b="1" i="1" dirty="0" smtClean="0">
                <a:solidFill>
                  <a:srgbClr val="404040"/>
                </a:solidFill>
                <a:latin typeface="Arial" charset="0"/>
              </a:rPr>
              <a:t>Pays avec le plus de Points de Prospérité</a:t>
            </a:r>
          </a:p>
          <a:p>
            <a:pPr marL="171450" indent="-171450">
              <a:buClrTx/>
              <a:buFont typeface="Arial"/>
              <a:buChar char="•"/>
            </a:pPr>
            <a:r>
              <a:rPr lang="fr-FR" sz="1100" i="1" dirty="0" smtClean="0">
                <a:solidFill>
                  <a:srgbClr val="404040"/>
                </a:solidFill>
                <a:latin typeface="Arial" charset="0"/>
              </a:rPr>
              <a:t>Bris d'égalité: pays avec le moins de crises</a:t>
            </a:r>
            <a:endParaRPr lang="fr-FR" sz="1050" b="1" kern="0" dirty="0" smtClean="0">
              <a:solidFill>
                <a:sysClr val="windowText" lastClr="000000"/>
              </a:solidFill>
              <a:latin typeface="Helvetica"/>
              <a:cs typeface="Helvetica"/>
            </a:endParaRPr>
          </a:p>
          <a:p>
            <a:pPr marL="339725" indent="-339725">
              <a:buClrTx/>
              <a:buFontTx/>
              <a:buNone/>
            </a:pPr>
            <a:endParaRPr kumimoji="0" lang="fr-FR" sz="1050" b="1" i="0" u="none" strike="noStrike" kern="0" cap="none" spc="0" normalizeH="0" baseline="0" noProof="0" dirty="0">
              <a:ln>
                <a:noFill/>
              </a:ln>
              <a:solidFill>
                <a:sysClr val="windowText" lastClr="000000"/>
              </a:solidFill>
              <a:effectLst/>
              <a:uLnTx/>
              <a:uFillTx/>
              <a:latin typeface="Helvetica"/>
              <a:cs typeface="Helvetica"/>
            </a:endParaRPr>
          </a:p>
        </p:txBody>
      </p:sp>
    </p:spTree>
    <p:extLst>
      <p:ext uri="{BB962C8B-B14F-4D97-AF65-F5344CB8AC3E}">
        <p14:creationId xmlns:p14="http://schemas.microsoft.com/office/powerpoint/2010/main" val="34058843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2" name="Group 1"/>
          <p:cNvGrpSpPr/>
          <p:nvPr/>
        </p:nvGrpSpPr>
        <p:grpSpPr>
          <a:xfrm>
            <a:off x="856826" y="1485613"/>
            <a:ext cx="5268596" cy="630521"/>
            <a:chOff x="1001712" y="1638300"/>
            <a:chExt cx="6159501" cy="695325"/>
          </a:xfrm>
          <a:solidFill>
            <a:srgbClr val="804000"/>
          </a:solidFill>
        </p:grpSpPr>
        <p:sp>
          <p:nvSpPr>
            <p:cNvPr id="24" name="Freeform 11"/>
            <p:cNvSpPr>
              <a:spLocks noChangeArrowheads="1"/>
            </p:cNvSpPr>
            <p:nvPr/>
          </p:nvSpPr>
          <p:spPr bwMode="auto">
            <a:xfrm>
              <a:off x="4659312"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2"/>
            <p:cNvSpPr>
              <a:spLocks noChangeArrowheads="1"/>
            </p:cNvSpPr>
            <p:nvPr/>
          </p:nvSpPr>
          <p:spPr bwMode="auto">
            <a:xfrm>
              <a:off x="5911850"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3"/>
            <p:cNvSpPr>
              <a:spLocks noChangeArrowheads="1"/>
            </p:cNvSpPr>
            <p:nvPr/>
          </p:nvSpPr>
          <p:spPr bwMode="auto">
            <a:xfrm>
              <a:off x="1001712" y="1639888"/>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Freeform 14"/>
            <p:cNvSpPr>
              <a:spLocks noChangeArrowheads="1"/>
            </p:cNvSpPr>
            <p:nvPr/>
          </p:nvSpPr>
          <p:spPr bwMode="auto">
            <a:xfrm>
              <a:off x="1570037"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5"/>
            <p:cNvSpPr>
              <a:spLocks noChangeArrowheads="1"/>
            </p:cNvSpPr>
            <p:nvPr/>
          </p:nvSpPr>
          <p:spPr bwMode="auto">
            <a:xfrm>
              <a:off x="2111375" y="1639888"/>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6"/>
            <p:cNvSpPr>
              <a:spLocks noChangeArrowheads="1"/>
            </p:cNvSpPr>
            <p:nvPr/>
          </p:nvSpPr>
          <p:spPr bwMode="auto">
            <a:xfrm>
              <a:off x="3195637"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7"/>
            <p:cNvSpPr>
              <a:spLocks noChangeArrowheads="1"/>
            </p:cNvSpPr>
            <p:nvPr/>
          </p:nvSpPr>
          <p:spPr bwMode="auto">
            <a:xfrm>
              <a:off x="4098925"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8"/>
            <p:cNvSpPr>
              <a:spLocks noChangeArrowheads="1"/>
            </p:cNvSpPr>
            <p:nvPr/>
          </p:nvSpPr>
          <p:spPr bwMode="auto">
            <a:xfrm>
              <a:off x="5286375"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9"/>
            <p:cNvSpPr>
              <a:spLocks noChangeArrowheads="1"/>
            </p:cNvSpPr>
            <p:nvPr/>
          </p:nvSpPr>
          <p:spPr bwMode="auto">
            <a:xfrm>
              <a:off x="6537325"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20"/>
            <p:cNvSpPr>
              <a:spLocks noChangeArrowheads="1"/>
            </p:cNvSpPr>
            <p:nvPr/>
          </p:nvSpPr>
          <p:spPr bwMode="auto">
            <a:xfrm>
              <a:off x="2660650"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4" name="Freeform 17"/>
            <p:cNvSpPr>
              <a:spLocks noChangeArrowheads="1"/>
            </p:cNvSpPr>
            <p:nvPr/>
          </p:nvSpPr>
          <p:spPr bwMode="auto">
            <a:xfrm>
              <a:off x="4091580"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a:p>
          </p:txBody>
        </p:sp>
      </p:grpSp>
      <p:sp>
        <p:nvSpPr>
          <p:cNvPr id="22" name="Rectangle 9"/>
          <p:cNvSpPr>
            <a:spLocks noChangeArrowheads="1"/>
          </p:cNvSpPr>
          <p:nvPr/>
        </p:nvSpPr>
        <p:spPr bwMode="auto">
          <a:xfrm>
            <a:off x="510453" y="72675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
        <p:nvSpPr>
          <p:cNvPr id="23" name="Rectangle 7"/>
          <p:cNvSpPr>
            <a:spLocks noChangeArrowheads="1"/>
          </p:cNvSpPr>
          <p:nvPr/>
        </p:nvSpPr>
        <p:spPr bwMode="auto">
          <a:xfrm>
            <a:off x="435807" y="1518069"/>
            <a:ext cx="2788086"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Investissement pour le DEVELOPPEMENT</a:t>
            </a:r>
            <a:endParaRPr lang="fr-FR" sz="900" b="1" dirty="0" smtClean="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Gagnez 1 Point  de Prospérité par haricot investit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FF0000"/>
                </a:solidFill>
                <a:latin typeface="Arial" charset="0"/>
                <a:cs typeface="Arial" charset="0"/>
              </a:rPr>
              <a:t>Mais seulement si vous n’avez pas de crises</a:t>
            </a:r>
            <a:endParaRPr lang="fr-FR" sz="900" i="1" dirty="0">
              <a:solidFill>
                <a:srgbClr val="FF0000"/>
              </a:solidFill>
              <a:latin typeface="Arial" charset="0"/>
              <a:cs typeface="Arial" charset="0"/>
            </a:endParaRPr>
          </a:p>
        </p:txBody>
      </p:sp>
      <p:sp>
        <p:nvSpPr>
          <p:cNvPr id="36" name="Rectangle 8"/>
          <p:cNvSpPr>
            <a:spLocks noChangeArrowheads="1"/>
          </p:cNvSpPr>
          <p:nvPr/>
        </p:nvSpPr>
        <p:spPr bwMode="auto">
          <a:xfrm>
            <a:off x="513980" y="2563750"/>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Tree>
    <p:extLst>
      <p:ext uri="{BB962C8B-B14F-4D97-AF65-F5344CB8AC3E}">
        <p14:creationId xmlns:p14="http://schemas.microsoft.com/office/powerpoint/2010/main" val="35971105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24"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5"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6"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7"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8"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9"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0" name="Freeform 17"/>
          <p:cNvSpPr>
            <a:spLocks noChangeArrowheads="1"/>
          </p:cNvSpPr>
          <p:nvPr/>
        </p:nvSpPr>
        <p:spPr bwMode="auto">
          <a:xfrm>
            <a:off x="3506060"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1"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2"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3"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4" name="Freeform 17"/>
          <p:cNvSpPr>
            <a:spLocks noChangeArrowheads="1"/>
          </p:cNvSpPr>
          <p:nvPr/>
        </p:nvSpPr>
        <p:spPr bwMode="auto">
          <a:xfrm>
            <a:off x="3499778"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cxnSp>
        <p:nvCxnSpPr>
          <p:cNvPr id="36" name="Straight Arrow Connector 35"/>
          <p:cNvCxnSpPr/>
          <p:nvPr/>
        </p:nvCxnSpPr>
        <p:spPr bwMode="auto">
          <a:xfrm>
            <a:off x="3724679" y="1908839"/>
            <a:ext cx="0" cy="690982"/>
          </a:xfrm>
          <a:prstGeom prst="straightConnector1">
            <a:avLst/>
          </a:prstGeom>
          <a:solidFill>
            <a:srgbClr val="00B8FF"/>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fr-FR" sz="3200" b="1" dirty="0" smtClean="0"/>
              <a:t>Protégeons contre 1 sécheresse…</a:t>
            </a:r>
          </a:p>
          <a:p>
            <a:endParaRPr lang="fr-FR" sz="3200" b="1" dirty="0"/>
          </a:p>
        </p:txBody>
      </p:sp>
      <p:sp>
        <p:nvSpPr>
          <p:cNvPr id="23" name="Rectangle 8"/>
          <p:cNvSpPr>
            <a:spLocks noChangeArrowheads="1"/>
          </p:cNvSpPr>
          <p:nvPr/>
        </p:nvSpPr>
        <p:spPr bwMode="auto">
          <a:xfrm>
            <a:off x="567996" y="2612454"/>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35" name="Rectangle 9"/>
          <p:cNvSpPr>
            <a:spLocks noChangeArrowheads="1"/>
          </p:cNvSpPr>
          <p:nvPr/>
        </p:nvSpPr>
        <p:spPr bwMode="auto">
          <a:xfrm>
            <a:off x="538270" y="743816"/>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spTree>
    <p:extLst>
      <p:ext uri="{BB962C8B-B14F-4D97-AF65-F5344CB8AC3E}">
        <p14:creationId xmlns:p14="http://schemas.microsoft.com/office/powerpoint/2010/main" val="20280416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3.41253E-6 7.86988E-7 L -3.41253E-6 0.13641 " pathEditMode="relative" rAng="0" ptsTypes="AA">
                                      <p:cBhvr>
                                        <p:cTn id="10" dur="1000" fill="hold"/>
                                        <p:tgtEl>
                                          <p:spTgt spid="30"/>
                                        </p:tgtEl>
                                        <p:attrNameLst>
                                          <p:attrName>ppt_x</p:attrName>
                                          <p:attrName>ppt_y</p:attrName>
                                        </p:attrNameLst>
                                      </p:cBhvr>
                                      <p:rCtr x="0" y="6821"/>
                                    </p:animMotion>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p:bld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ＭＳ Ｐゴシック"/>
        <a:cs typeface="ＭＳ Ｐゴシック"/>
      </a:majorFont>
      <a:minorFont>
        <a:latin typeface="Calibri"/>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Calibri"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Calibri" charset="0"/>
            <a:ea typeface="ＭＳ Ｐゴシック" charset="0"/>
            <a:cs typeface="ＭＳ Ｐゴシック"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13541</TotalTime>
  <Words>3010</Words>
  <Application>Microsoft Office PowerPoint</Application>
  <PresentationFormat>Letter Paper (8.5x11 in)</PresentationFormat>
  <Paragraphs>621</Paragraphs>
  <Slides>38</Slides>
  <Notes>38</Notes>
  <HiddenSlides>8</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Debrief Questions/Observations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Pablo Suarez</dc:creator>
  <cp:lastModifiedBy>Tamaro Kane</cp:lastModifiedBy>
  <cp:revision>451</cp:revision>
  <cp:lastPrinted>2014-03-31T11:12:18Z</cp:lastPrinted>
  <dcterms:created xsi:type="dcterms:W3CDTF">2012-06-22T10:42:19Z</dcterms:created>
  <dcterms:modified xsi:type="dcterms:W3CDTF">2014-06-24T18:38:27Z</dcterms:modified>
</cp:coreProperties>
</file>