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9"/>
  </p:notesMasterIdLst>
  <p:sldIdLst>
    <p:sldId id="256" r:id="rId2"/>
    <p:sldId id="301" r:id="rId3"/>
    <p:sldId id="304" r:id="rId4"/>
    <p:sldId id="305" r:id="rId5"/>
    <p:sldId id="306" r:id="rId6"/>
    <p:sldId id="271" r:id="rId7"/>
    <p:sldId id="340" r:id="rId8"/>
    <p:sldId id="307" r:id="rId9"/>
    <p:sldId id="298" r:id="rId10"/>
    <p:sldId id="299" r:id="rId11"/>
    <p:sldId id="300" r:id="rId12"/>
    <p:sldId id="295" r:id="rId13"/>
    <p:sldId id="260" r:id="rId14"/>
    <p:sldId id="323" r:id="rId15"/>
    <p:sldId id="293" r:id="rId16"/>
    <p:sldId id="262" r:id="rId17"/>
    <p:sldId id="324" r:id="rId18"/>
    <p:sldId id="341" r:id="rId19"/>
    <p:sldId id="264" r:id="rId20"/>
    <p:sldId id="303" r:id="rId21"/>
    <p:sldId id="325" r:id="rId22"/>
    <p:sldId id="336" r:id="rId23"/>
    <p:sldId id="342" r:id="rId24"/>
    <p:sldId id="326" r:id="rId25"/>
    <p:sldId id="267" r:id="rId26"/>
    <p:sldId id="308" r:id="rId27"/>
    <p:sldId id="331" r:id="rId28"/>
    <p:sldId id="322" r:id="rId29"/>
    <p:sldId id="273" r:id="rId30"/>
    <p:sldId id="278" r:id="rId31"/>
    <p:sldId id="280" r:id="rId32"/>
    <p:sldId id="321" r:id="rId33"/>
    <p:sldId id="339" r:id="rId34"/>
    <p:sldId id="287" r:id="rId35"/>
    <p:sldId id="343" r:id="rId36"/>
    <p:sldId id="333" r:id="rId37"/>
    <p:sldId id="334" r:id="rId38"/>
  </p:sldIdLst>
  <p:sldSz cx="9144000" cy="6858000" type="letter"/>
  <p:notesSz cx="7010400" cy="9296400"/>
  <p:defaultTextStyle>
    <a:defPPr>
      <a:defRPr lang="en-GB"/>
    </a:defPPr>
    <a:lvl1pPr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1pPr>
    <a:lvl2pPr marL="651270" indent="-250488"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2pPr>
    <a:lvl3pPr marL="1001954"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3pPr>
    <a:lvl4pPr marL="1402735"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4pPr>
    <a:lvl5pPr marL="1803517" indent="-200391" algn="l" defTabSz="400782" rtl="0" fontAlgn="base">
      <a:spcBef>
        <a:spcPct val="0"/>
      </a:spcBef>
      <a:spcAft>
        <a:spcPct val="0"/>
      </a:spcAft>
      <a:buClr>
        <a:srgbClr val="000000"/>
      </a:buClr>
      <a:buSzPct val="100000"/>
      <a:buFont typeface="Times New Roman" charset="0"/>
      <a:defRPr sz="2100" kern="1200">
        <a:solidFill>
          <a:schemeClr val="bg1"/>
        </a:solidFill>
        <a:latin typeface="Calibri" charset="0"/>
        <a:ea typeface="ＭＳ Ｐゴシック" charset="0"/>
        <a:cs typeface="ＭＳ Ｐゴシック" charset="0"/>
      </a:defRPr>
    </a:lvl5pPr>
    <a:lvl6pPr marL="2003908" algn="l" defTabSz="400782" rtl="0" eaLnBrk="1" latinLnBrk="0" hangingPunct="1">
      <a:defRPr sz="2100" kern="1200">
        <a:solidFill>
          <a:schemeClr val="bg1"/>
        </a:solidFill>
        <a:latin typeface="Calibri" charset="0"/>
        <a:ea typeface="ＭＳ Ｐゴシック" charset="0"/>
        <a:cs typeface="ＭＳ Ｐゴシック" charset="0"/>
      </a:defRPr>
    </a:lvl6pPr>
    <a:lvl7pPr marL="2404689" algn="l" defTabSz="400782" rtl="0" eaLnBrk="1" latinLnBrk="0" hangingPunct="1">
      <a:defRPr sz="2100" kern="1200">
        <a:solidFill>
          <a:schemeClr val="bg1"/>
        </a:solidFill>
        <a:latin typeface="Calibri" charset="0"/>
        <a:ea typeface="ＭＳ Ｐゴシック" charset="0"/>
        <a:cs typeface="ＭＳ Ｐゴシック" charset="0"/>
      </a:defRPr>
    </a:lvl7pPr>
    <a:lvl8pPr marL="2805471" algn="l" defTabSz="400782" rtl="0" eaLnBrk="1" latinLnBrk="0" hangingPunct="1">
      <a:defRPr sz="2100" kern="1200">
        <a:solidFill>
          <a:schemeClr val="bg1"/>
        </a:solidFill>
        <a:latin typeface="Calibri" charset="0"/>
        <a:ea typeface="ＭＳ Ｐゴシック" charset="0"/>
        <a:cs typeface="ＭＳ Ｐゴシック" charset="0"/>
      </a:defRPr>
    </a:lvl8pPr>
    <a:lvl9pPr marL="3206252" algn="l" defTabSz="400782" rtl="0" eaLnBrk="1" latinLnBrk="0" hangingPunct="1">
      <a:defRPr sz="2100" kern="1200">
        <a:solidFill>
          <a:schemeClr val="bg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4000"/>
    <a:srgbClr val="FFCC66"/>
    <a:srgbClr val="226402"/>
    <a:srgbClr val="AFC7E6"/>
    <a:srgbClr val="66FC86"/>
    <a:srgbClr val="F0F98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11" autoAdjust="0"/>
    <p:restoredTop sz="83481" autoAdjust="0"/>
  </p:normalViewPr>
  <p:slideViewPr>
    <p:cSldViewPr>
      <p:cViewPr>
        <p:scale>
          <a:sx n="80" d="100"/>
          <a:sy n="80" d="100"/>
        </p:scale>
        <p:origin x="-1812" y="-330"/>
      </p:cViewPr>
      <p:guideLst>
        <p:guide orient="horz" pos="1959"/>
        <p:guide pos="2463"/>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136" y="-11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010400" cy="9296400"/>
          </a:xfrm>
          <a:prstGeom prst="roundRect">
            <a:avLst>
              <a:gd name="adj" fmla="val 23"/>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3177" tIns="46589" rIns="93177" bIns="46589" anchor="ctr"/>
          <a:lstStyle/>
          <a:p>
            <a:endParaRPr lang="en-US"/>
          </a:p>
        </p:txBody>
      </p:sp>
      <p:sp>
        <p:nvSpPr>
          <p:cNvPr id="2050" name="Text Box 2"/>
          <p:cNvSpPr txBox="1">
            <a:spLocks noChangeArrowheads="1"/>
          </p:cNvSpP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3177" tIns="46589" rIns="93177" bIns="46589" anchor="ctr"/>
          <a:lstStyle/>
          <a:p>
            <a:endParaRPr lang="en-US"/>
          </a:p>
        </p:txBody>
      </p:sp>
      <p:sp>
        <p:nvSpPr>
          <p:cNvPr id="2051" name="Rectangle 3"/>
          <p:cNvSpPr>
            <a:spLocks noGrp="1" noChangeArrowheads="1"/>
          </p:cNvSpPr>
          <p:nvPr>
            <p:ph type="dt"/>
          </p:nvPr>
        </p:nvSpPr>
        <p:spPr bwMode="auto">
          <a:xfrm>
            <a:off x="3970938" y="0"/>
            <a:ext cx="3036217" cy="4632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710" tIns="47689" rIns="91710" bIns="47689" numCol="1" anchor="t" anchorCtr="0" compatLnSpc="1">
            <a:prstTxWarp prst="textNoShape">
              <a:avLst/>
            </a:prstTxWarp>
          </a:bodyPr>
          <a:lstStyle>
            <a:lvl1pPr algn="r">
              <a:buClrTx/>
              <a:buFontTx/>
              <a:buNone/>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sz="1200">
                <a:solidFill>
                  <a:srgbClr val="000000"/>
                </a:solidFill>
              </a:defRPr>
            </a:lvl1pPr>
          </a:lstStyle>
          <a:p>
            <a:endParaRPr lang="en-US"/>
          </a:p>
        </p:txBody>
      </p:sp>
      <p:sp>
        <p:nvSpPr>
          <p:cNvPr id="2052" name="Rectangle 4"/>
          <p:cNvSpPr>
            <a:spLocks noGrp="1" noRot="1" noChangeAspect="1" noChangeArrowheads="1"/>
          </p:cNvSpPr>
          <p:nvPr>
            <p:ph type="sldImg"/>
          </p:nvPr>
        </p:nvSpPr>
        <p:spPr bwMode="auto">
          <a:xfrm>
            <a:off x="1181100" y="696913"/>
            <a:ext cx="4646613" cy="3484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sp>
      <p:sp>
        <p:nvSpPr>
          <p:cNvPr id="2053" name="Rectangle 5"/>
          <p:cNvSpPr>
            <a:spLocks noGrp="1" noChangeArrowheads="1"/>
          </p:cNvSpPr>
          <p:nvPr>
            <p:ph type="body"/>
          </p:nvPr>
        </p:nvSpPr>
        <p:spPr bwMode="auto">
          <a:xfrm>
            <a:off x="701040" y="4415790"/>
            <a:ext cx="5606698" cy="41817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endParaRPr lang="en-US"/>
          </a:p>
        </p:txBody>
      </p:sp>
      <p:sp>
        <p:nvSpPr>
          <p:cNvPr id="2054" name="Text Box 6"/>
          <p:cNvSpPr txBox="1">
            <a:spLocks noChangeArrowheads="1"/>
          </p:cNvSpPr>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3177" tIns="46589" rIns="93177" bIns="46589" anchor="ctr"/>
          <a:lstStyle/>
          <a:p>
            <a:endParaRPr lang="en-US"/>
          </a:p>
        </p:txBody>
      </p:sp>
      <p:sp>
        <p:nvSpPr>
          <p:cNvPr id="2055" name="Rectangle 7"/>
          <p:cNvSpPr>
            <a:spLocks noGrp="1" noChangeArrowheads="1"/>
          </p:cNvSpPr>
          <p:nvPr>
            <p:ph type="sldNum"/>
          </p:nvPr>
        </p:nvSpPr>
        <p:spPr bwMode="auto">
          <a:xfrm>
            <a:off x="3970938" y="8829966"/>
            <a:ext cx="3036217" cy="463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710" tIns="47689" rIns="91710" bIns="47689" numCol="1" anchor="b" anchorCtr="0" compatLnSpc="1">
            <a:prstTxWarp prst="textNoShape">
              <a:avLst/>
            </a:prstTxWarp>
          </a:bodyPr>
          <a:lstStyle>
            <a:lvl1pPr algn="r">
              <a:buClrTx/>
              <a:buFontTx/>
              <a:buNone/>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sz="1200">
                <a:solidFill>
                  <a:srgbClr val="000000"/>
                </a:solidFill>
              </a:defRPr>
            </a:lvl1pPr>
          </a:lstStyle>
          <a:p>
            <a:fld id="{A07BA166-6160-8348-9019-D2F08714AB6E}" type="slidenum">
              <a:rPr lang="en-US"/>
              <a:pPr/>
              <a:t>‹#›</a:t>
            </a:fld>
            <a:endParaRPr lang="en-US"/>
          </a:p>
        </p:txBody>
      </p:sp>
    </p:spTree>
    <p:extLst>
      <p:ext uri="{BB962C8B-B14F-4D97-AF65-F5344CB8AC3E}">
        <p14:creationId xmlns:p14="http://schemas.microsoft.com/office/powerpoint/2010/main" val="1275774303"/>
      </p:ext>
    </p:extLst>
  </p:cSld>
  <p:clrMap bg1="lt1" tx1="dk1" bg2="lt2" tx2="dk2" accent1="accent1" accent2="accent2" accent3="accent3" accent4="accent4" accent5="accent5" accent6="accent6" hlink="hlink" folHlink="folHlink"/>
  <p:notesStyle>
    <a:lvl1pPr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1pPr>
    <a:lvl2pPr marL="651270" indent="-250488"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2pPr>
    <a:lvl3pPr marL="1001954"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3pPr>
    <a:lvl4pPr marL="1402735"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4pPr>
    <a:lvl5pPr marL="1803517" indent="-200391" algn="l" defTabSz="400782" rtl="0" eaLnBrk="0" fontAlgn="base" hangingPunct="0">
      <a:spcBef>
        <a:spcPct val="30000"/>
      </a:spcBef>
      <a:spcAft>
        <a:spcPct val="0"/>
      </a:spcAft>
      <a:buClr>
        <a:srgbClr val="000000"/>
      </a:buClr>
      <a:buSzPct val="100000"/>
      <a:buFont typeface="Times New Roman" charset="0"/>
      <a:defRPr sz="1100" kern="1200">
        <a:solidFill>
          <a:srgbClr val="000000"/>
        </a:solidFill>
        <a:latin typeface="Times New Roman" charset="0"/>
        <a:ea typeface="ＭＳ Ｐゴシック" charset="0"/>
        <a:cs typeface="+mn-cs"/>
      </a:defRPr>
    </a:lvl5pPr>
    <a:lvl6pPr marL="2003908" algn="l" defTabSz="400782" rtl="0" eaLnBrk="1" latinLnBrk="0" hangingPunct="1">
      <a:defRPr sz="1100" kern="1200">
        <a:solidFill>
          <a:schemeClr val="tx1"/>
        </a:solidFill>
        <a:latin typeface="+mn-lt"/>
        <a:ea typeface="+mn-ea"/>
        <a:cs typeface="+mn-cs"/>
      </a:defRPr>
    </a:lvl6pPr>
    <a:lvl7pPr marL="2404689" algn="l" defTabSz="400782" rtl="0" eaLnBrk="1" latinLnBrk="0" hangingPunct="1">
      <a:defRPr sz="1100" kern="1200">
        <a:solidFill>
          <a:schemeClr val="tx1"/>
        </a:solidFill>
        <a:latin typeface="+mn-lt"/>
        <a:ea typeface="+mn-ea"/>
        <a:cs typeface="+mn-cs"/>
      </a:defRPr>
    </a:lvl7pPr>
    <a:lvl8pPr marL="2805471" algn="l" defTabSz="400782" rtl="0" eaLnBrk="1" latinLnBrk="0" hangingPunct="1">
      <a:defRPr sz="1100" kern="1200">
        <a:solidFill>
          <a:schemeClr val="tx1"/>
        </a:solidFill>
        <a:latin typeface="+mn-lt"/>
        <a:ea typeface="+mn-ea"/>
        <a:cs typeface="+mn-cs"/>
      </a:defRPr>
    </a:lvl8pPr>
    <a:lvl9pPr marL="3206252" algn="l" defTabSz="40078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899C7C0B-818D-7649-B039-BFBC3FB23C1D}" type="slidenum">
              <a:rPr lang="en-US"/>
              <a:pPr/>
              <a:t>1</a:t>
            </a:fld>
            <a:endParaRPr lang="en-US"/>
          </a:p>
        </p:txBody>
      </p:sp>
      <p:sp>
        <p:nvSpPr>
          <p:cNvPr id="38913"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9475F5A9-7848-9C4F-BE3D-5069A0665214}" type="slidenum">
              <a:rPr lang="en-US" sz="1200">
                <a:latin typeface="Arial" charset="0"/>
              </a:rPr>
              <a:pPr algn="r">
                <a:buClrTx/>
                <a:buFontTx/>
                <a:buNone/>
              </a:pPr>
              <a:t>1</a:t>
            </a:fld>
            <a:endParaRPr lang="en-US" sz="1200">
              <a:latin typeface="Arial" charset="0"/>
            </a:endParaRPr>
          </a:p>
        </p:txBody>
      </p:sp>
      <p:sp>
        <p:nvSpPr>
          <p:cNvPr id="38914"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8915"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59"/>
              </a:spcBef>
            </a:pPr>
            <a:endParaRPr lang="es-PE">
              <a:latin typeface="Calibri"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10</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10</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In the game, when a drought occurs we</a:t>
            </a:r>
            <a:r>
              <a:rPr lang="en-US" baseline="0" dirty="0" smtClean="0">
                <a:latin typeface="Calibri" charset="0"/>
                <a:cs typeface="ＭＳ Ｐゴシック" charset="0"/>
              </a:rPr>
              <a:t> “consume” or “use” a bean invested for drought protection.. </a:t>
            </a:r>
          </a:p>
          <a:p>
            <a:pPr defTabSz="465887" eaLnBrk="1" hangingPunct="1">
              <a:spcBef>
                <a:spcPct val="0"/>
              </a:spcBef>
              <a:buClrTx/>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baseline="0" dirty="0" smtClean="0">
                <a:latin typeface="Calibri" charset="0"/>
                <a:cs typeface="ＭＳ Ｐゴシック" charset="0"/>
              </a:rPr>
              <a:t>Just move it off your board.</a:t>
            </a:r>
            <a:endParaRPr lang="en-US" dirty="0" smtClean="0">
              <a:latin typeface="Calibri" charset="0"/>
              <a:cs typeface="ＭＳ Ｐゴシック" charset="0"/>
            </a:endParaRPr>
          </a:p>
          <a:p>
            <a:pPr eaLnBrk="1" hangingPunct="1">
              <a:spcBef>
                <a:spcPct val="0"/>
              </a:spcBef>
              <a:buClrTx/>
              <a:buFontTx/>
              <a:buNone/>
            </a:pPr>
            <a:endParaRPr lang="en-US" dirty="0">
              <a:latin typeface="Calibri"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11</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11</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So if just one drought were to occur, since we had invested in enough drought protection</a:t>
            </a:r>
            <a:r>
              <a:rPr lang="en-US" baseline="0" dirty="0" smtClean="0">
                <a:latin typeface="Calibri" charset="0"/>
                <a:cs typeface="ＭＳ Ｐゴシック" charset="0"/>
              </a:rPr>
              <a:t> to keep our development investments safe, we earn 9 prosperity points.</a:t>
            </a:r>
            <a:endParaRPr lang="en-US" dirty="0">
              <a:latin typeface="Calibri"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12</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12</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What if there were a second drought? We only invested</a:t>
            </a:r>
            <a:r>
              <a:rPr lang="en-US" baseline="0" dirty="0" smtClean="0">
                <a:latin typeface="Calibri" charset="0"/>
                <a:cs typeface="ＭＳ Ｐゴシック" charset="0"/>
              </a:rPr>
              <a:t> one bean in drought protection!</a:t>
            </a:r>
          </a:p>
          <a:p>
            <a:pPr eaLnBrk="1" hangingPunct="1">
              <a:spcBef>
                <a:spcPct val="0"/>
              </a:spcBef>
              <a:buClrTx/>
              <a:buFontTx/>
              <a:buNone/>
            </a:pPr>
            <a:r>
              <a:rPr lang="en-US" baseline="0" dirty="0" smtClean="0">
                <a:latin typeface="Calibri" charset="0"/>
                <a:cs typeface="ＭＳ Ｐゴシック" charset="0"/>
              </a:rPr>
              <a:t>This means we have a humanitarian crisis. When there is a food shortage, water shortage, the economy is in trouble. It</a:t>
            </a:r>
            <a:r>
              <a:rPr lang="fr-FR" baseline="0" dirty="0" smtClean="0">
                <a:latin typeface="Calibri" charset="0"/>
                <a:cs typeface="ＭＳ Ｐゴシック" charset="0"/>
              </a:rPr>
              <a:t>’</a:t>
            </a:r>
            <a:r>
              <a:rPr lang="en-US" baseline="0" dirty="0" smtClean="0">
                <a:latin typeface="Calibri" charset="0"/>
                <a:cs typeface="ＭＳ Ｐゴシック" charset="0"/>
              </a:rPr>
              <a:t>s a bad outcome when we have a humanitarian crisis, represented by getting one of these little red stones.</a:t>
            </a:r>
          </a:p>
          <a:p>
            <a:pPr eaLnBrk="1" hangingPunct="1">
              <a:spcBef>
                <a:spcPct val="0"/>
              </a:spcBef>
              <a:buClrTx/>
              <a:buFontTx/>
              <a:buNone/>
            </a:pPr>
            <a:r>
              <a:rPr lang="en-US" baseline="0" dirty="0" smtClean="0">
                <a:latin typeface="Calibri" charset="0"/>
                <a:cs typeface="ＭＳ Ｐゴシック" charset="0"/>
              </a:rPr>
              <a:t>Moreover, our investments in development have to be redirected to managing the crisis, so we earn NO prosperity points.</a:t>
            </a:r>
          </a:p>
          <a:p>
            <a:pPr eaLnBrk="1" hangingPunct="1">
              <a:spcBef>
                <a:spcPct val="0"/>
              </a:spcBef>
              <a:buClrTx/>
              <a:buFontTx/>
              <a:buNone/>
            </a:pPr>
            <a:endParaRPr lang="en-US" baseline="0" dirty="0" smtClean="0">
              <a:latin typeface="Calibri" charset="0"/>
              <a:cs typeface="ＭＳ Ｐゴシック" charset="0"/>
            </a:endParaRPr>
          </a:p>
          <a:p>
            <a:pPr eaLnBrk="1" hangingPunct="1">
              <a:spcBef>
                <a:spcPct val="0"/>
              </a:spcBef>
              <a:buClrTx/>
              <a:buFontTx/>
              <a:buNone/>
            </a:pPr>
            <a:r>
              <a:rPr lang="en-US" baseline="0" dirty="0" smtClean="0">
                <a:latin typeface="Calibri" charset="0"/>
                <a:cs typeface="ＭＳ Ｐゴシック" charset="0"/>
              </a:rPr>
              <a:t>This is the game. How much to invest each 10 years in productive development, drought protection, and flood protection – to earn Prosperity Points!</a:t>
            </a:r>
            <a:endParaRPr lang="en-US" dirty="0">
              <a:latin typeface="Calibri"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13</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59"/>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14</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59"/>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6613" cy="3484562"/>
          </a:xfrm>
        </p:spPr>
      </p:sp>
      <p:sp>
        <p:nvSpPr>
          <p:cNvPr id="3" name="Notes Placeholder 2"/>
          <p:cNvSpPr>
            <a:spLocks noGrp="1"/>
          </p:cNvSpPr>
          <p:nvPr>
            <p:ph type="body" idx="1"/>
          </p:nvPr>
        </p:nvSpPr>
        <p:spPr/>
        <p:txBody>
          <a:bodyPr/>
          <a:lstStyle/>
          <a:p>
            <a:r>
              <a:rPr lang="en-US" dirty="0" smtClean="0"/>
              <a:t>We could show</a:t>
            </a:r>
            <a:r>
              <a:rPr lang="en-US" baseline="0" dirty="0" smtClean="0"/>
              <a:t> you some fairly complex graphs, data, spreadsheets and so on…</a:t>
            </a:r>
            <a:endParaRPr lang="en-US" dirty="0"/>
          </a:p>
        </p:txBody>
      </p:sp>
      <p:sp>
        <p:nvSpPr>
          <p:cNvPr id="4" name="Slide Number Placeholder 3"/>
          <p:cNvSpPr>
            <a:spLocks noGrp="1"/>
          </p:cNvSpPr>
          <p:nvPr>
            <p:ph type="sldNum" idx="10"/>
          </p:nvPr>
        </p:nvSpPr>
        <p:spPr/>
        <p:txBody>
          <a:bodyPr/>
          <a:lstStyle/>
          <a:p>
            <a:fld id="{A07BA166-6160-8348-9019-D2F08714AB6E}" type="slidenum">
              <a:rPr lang="en-US" smtClean="0"/>
              <a:pPr/>
              <a:t>15</a:t>
            </a:fld>
            <a:endParaRPr lang="en-US"/>
          </a:p>
        </p:txBody>
      </p:sp>
    </p:spTree>
    <p:extLst>
      <p:ext uri="{BB962C8B-B14F-4D97-AF65-F5344CB8AC3E}">
        <p14:creationId xmlns:p14="http://schemas.microsoft.com/office/powerpoint/2010/main" val="3271977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4EF3610F-28A3-4145-AD2E-CBB310CBBCC2}" type="slidenum">
              <a:rPr lang="en-US"/>
              <a:pPr/>
              <a:t>16</a:t>
            </a:fld>
            <a:endParaRPr lang="en-US"/>
          </a:p>
        </p:txBody>
      </p:sp>
      <p:sp>
        <p:nvSpPr>
          <p:cNvPr id="45057"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5058"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But, in</a:t>
            </a:r>
            <a:r>
              <a:rPr lang="en-US" baseline="0" dirty="0" smtClean="0"/>
              <a:t> the interest of time, simplicity, and fun, let’s use dice to represent forecast information.</a:t>
            </a:r>
          </a:p>
          <a:p>
            <a:r>
              <a:rPr lang="en-US" baseline="0" dirty="0" smtClean="0"/>
              <a:t>Each roll of your die will tell you something about precipitation in your country. In this scenario, 1 represents a drought and 6 represents a flood.</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17</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59"/>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18</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18</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2169886" y="698037"/>
            <a:ext cx="2670629"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Based on this information, you will make your investments in productive</a:t>
            </a:r>
            <a:r>
              <a:rPr lang="en-US" baseline="0" dirty="0" smtClean="0">
                <a:latin typeface="Calibri" charset="0"/>
                <a:cs typeface="ＭＳ Ｐゴシック" charset="0"/>
              </a:rPr>
              <a:t> development</a:t>
            </a:r>
            <a:r>
              <a:rPr lang="en-US" dirty="0" smtClean="0">
                <a:latin typeface="Calibri" charset="0"/>
                <a:cs typeface="ＭＳ Ｐゴシック" charset="0"/>
              </a:rPr>
              <a:t>, drought</a:t>
            </a:r>
            <a:r>
              <a:rPr lang="en-US" baseline="0" dirty="0" smtClean="0">
                <a:latin typeface="Calibri" charset="0"/>
                <a:cs typeface="ＭＳ Ｐゴシック" charset="0"/>
              </a:rPr>
              <a:t> protection, and flood protection.</a:t>
            </a:r>
          </a:p>
          <a:p>
            <a:pPr eaLnBrk="1" hangingPunct="1">
              <a:spcBef>
                <a:spcPct val="0"/>
              </a:spcBef>
              <a:buClrTx/>
              <a:buFontTx/>
              <a:buNone/>
            </a:pPr>
            <a:r>
              <a:rPr lang="en-US" baseline="0" dirty="0" smtClean="0">
                <a:latin typeface="Calibri" charset="0"/>
                <a:cs typeface="ＭＳ Ｐゴシック" charset="0"/>
              </a:rPr>
              <a:t>Each investment decision is for the decade ahead. Once you make our decisions, you cannot change them - until the next decade!</a:t>
            </a:r>
          </a:p>
          <a:p>
            <a:pPr eaLnBrk="1" hangingPunct="1">
              <a:spcBef>
                <a:spcPct val="0"/>
              </a:spcBef>
              <a:buClrTx/>
              <a:buFontTx/>
              <a:buNone/>
            </a:pPr>
            <a:r>
              <a:rPr lang="en-US" baseline="0" dirty="0" smtClean="0">
                <a:latin typeface="Calibri" charset="0"/>
                <a:cs typeface="ＭＳ Ｐゴシック" charset="0"/>
              </a:rPr>
              <a:t>And, you will RECORD our decisions. This helps to  remember, helps avoid mistakes – or cheating!</a:t>
            </a:r>
            <a:endParaRPr lang="en-US" dirty="0">
              <a:latin typeface="Calibri"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0817DE1-9844-AF45-BDC2-69528FEAA5E3}" type="slidenum">
              <a:rPr lang="en-US"/>
              <a:pPr/>
              <a:t>19</a:t>
            </a:fld>
            <a:endParaRPr lang="en-US"/>
          </a:p>
        </p:txBody>
      </p:sp>
      <p:sp>
        <p:nvSpPr>
          <p:cNvPr id="47105"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CF215484-9F93-E74F-AD3B-DF1B4D018240}" type="slidenum">
              <a:rPr lang="en-US" sz="1200">
                <a:latin typeface="Arial" charset="0"/>
              </a:rPr>
              <a:pPr algn="r">
                <a:buClrTx/>
                <a:buFontTx/>
                <a:buNone/>
              </a:pPr>
              <a:t>19</a:t>
            </a:fld>
            <a:endParaRPr lang="en-US" sz="1200">
              <a:latin typeface="Arial" charset="0"/>
            </a:endParaRPr>
          </a:p>
        </p:txBody>
      </p:sp>
      <p:sp>
        <p:nvSpPr>
          <p:cNvPr id="47106"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7107"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Pop</a:t>
            </a:r>
            <a:r>
              <a:rPr lang="en-US" baseline="0" dirty="0" smtClean="0">
                <a:latin typeface="Calibri" charset="0"/>
                <a:cs typeface="ＭＳ Ｐゴシック" charset="0"/>
              </a:rPr>
              <a:t> Quiz:</a:t>
            </a:r>
          </a:p>
          <a:p>
            <a:pPr eaLnBrk="1" hangingPunct="1">
              <a:spcBef>
                <a:spcPct val="0"/>
              </a:spcBef>
              <a:buClrTx/>
              <a:buFontTx/>
              <a:buNone/>
            </a:pPr>
            <a:endParaRPr lang="en-US" baseline="0" dirty="0" smtClean="0">
              <a:latin typeface="Calibri" charset="0"/>
              <a:cs typeface="ＭＳ Ｐゴシック" charset="0"/>
            </a:endParaRPr>
          </a:p>
          <a:p>
            <a:pPr eaLnBrk="1" hangingPunct="1">
              <a:spcBef>
                <a:spcPct val="0"/>
              </a:spcBef>
              <a:buClrTx/>
              <a:buFontTx/>
              <a:buNone/>
            </a:pPr>
            <a:r>
              <a:rPr lang="en-US" baseline="0" dirty="0" smtClean="0">
                <a:latin typeface="Calibri" charset="0"/>
                <a:cs typeface="ＭＳ Ｐゴシック" charset="0"/>
              </a:rPr>
              <a:t>How many droughts has province 1 protected against?</a:t>
            </a:r>
          </a:p>
          <a:p>
            <a:pPr eaLnBrk="1" hangingPunct="1">
              <a:spcBef>
                <a:spcPct val="0"/>
              </a:spcBef>
              <a:buClrTx/>
              <a:buFontTx/>
              <a:buNone/>
            </a:pPr>
            <a:r>
              <a:rPr lang="en-US" baseline="0" dirty="0" smtClean="0">
                <a:latin typeface="Calibri" charset="0"/>
                <a:cs typeface="ＭＳ Ｐゴシック" charset="0"/>
              </a:rPr>
              <a:t>What is the MOST number of prosperity points province 1 could get?</a:t>
            </a:r>
          </a:p>
          <a:p>
            <a:pPr eaLnBrk="1" hangingPunct="1">
              <a:spcBef>
                <a:spcPct val="0"/>
              </a:spcBef>
              <a:buClrTx/>
              <a:buFontTx/>
              <a:buNone/>
            </a:pPr>
            <a:r>
              <a:rPr lang="en-US" baseline="0" dirty="0" smtClean="0">
                <a:latin typeface="Calibri" charset="0"/>
                <a:cs typeface="ＭＳ Ｐゴシック" charset="0"/>
              </a:rPr>
              <a:t>How about province 2?</a:t>
            </a:r>
            <a:endParaRPr lang="en-US" dirty="0">
              <a:latin typeface="Calibri"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marL="174708" indent="-174708" defTabSz="465887" eaLnBrk="1" hangingPunct="1">
              <a:spcBef>
                <a:spcPts val="459"/>
              </a:spcBef>
              <a:buClrTx/>
              <a:buFontTx/>
              <a:buChar char="-"/>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dirty="0" smtClean="0">
                <a:latin typeface="Calibri" charset="0"/>
                <a:cs typeface="ＭＳ Ｐゴシック" charset="0"/>
              </a:rPr>
              <a:t>Each person in this room is the governor of a province</a:t>
            </a:r>
            <a:r>
              <a:rPr lang="en-US" baseline="0" dirty="0" smtClean="0">
                <a:latin typeface="Calibri" charset="0"/>
                <a:cs typeface="ＭＳ Ｐゴシック" charset="0"/>
              </a:rPr>
              <a:t> – You must make investment decisions for your province in the decades ahead</a:t>
            </a:r>
            <a:endParaRPr lang="en-US" dirty="0" smtClean="0">
              <a:latin typeface="Calibri" charset="0"/>
              <a:cs typeface="ＭＳ Ｐゴシック" charset="0"/>
            </a:endParaRPr>
          </a:p>
          <a:p>
            <a:pPr marL="174708" indent="-174708" eaLnBrk="1" hangingPunct="1">
              <a:spcBef>
                <a:spcPts val="459"/>
              </a:spcBef>
              <a:buClrTx/>
              <a:buFontTx/>
              <a:buChar char="-"/>
            </a:pPr>
            <a:r>
              <a:rPr lang="en-US" dirty="0" smtClean="0">
                <a:latin typeface="Calibri" charset="0"/>
                <a:cs typeface="ＭＳ Ｐゴシック" charset="0"/>
              </a:rPr>
              <a:t>Each team of 4 provinces is a country, and together you governors will also be making some national investment decisions</a:t>
            </a:r>
          </a:p>
          <a:p>
            <a:pPr marL="174708" indent="-174708" eaLnBrk="1" hangingPunct="1">
              <a:spcBef>
                <a:spcPts val="459"/>
              </a:spcBef>
              <a:buClrTx/>
              <a:buFontTx/>
              <a:buChar char="-"/>
            </a:pPr>
            <a:r>
              <a:rPr lang="en-US" dirty="0" smtClean="0">
                <a:latin typeface="Calibri" charset="0"/>
                <a:cs typeface="ＭＳ Ｐゴシック" charset="0"/>
              </a:rPr>
              <a:t>You</a:t>
            </a:r>
            <a:r>
              <a:rPr lang="en-US" baseline="0" dirty="0" smtClean="0">
                <a:latin typeface="Calibri" charset="0"/>
                <a:cs typeface="ＭＳ Ｐゴシック" charset="0"/>
              </a:rPr>
              <a:t> all have a vision to increase the prosperity of your provinces and countries. But this vision is challenged by natural disasters.</a:t>
            </a:r>
          </a:p>
          <a:p>
            <a:pPr marL="174708" indent="-174708" defTabSz="408397" eaLnBrk="1" hangingPunct="1">
              <a:spcBef>
                <a:spcPts val="459"/>
              </a:spcBef>
              <a:buClrTx/>
              <a:buFontTx/>
              <a:buChar char="-"/>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baseline="0" dirty="0" smtClean="0">
                <a:latin typeface="Calibri" charset="0"/>
                <a:cs typeface="ＭＳ Ｐゴシック" charset="0"/>
              </a:rPr>
              <a:t>This game embodies the idea that we have to make some tough development decisions to try and increase our citizens’ prosperity</a:t>
            </a:r>
          </a:p>
          <a:p>
            <a:pPr marL="174708" indent="-174708" eaLnBrk="1" hangingPunct="1">
              <a:spcBef>
                <a:spcPts val="459"/>
              </a:spcBef>
              <a:buClrTx/>
              <a:buFontTx/>
              <a:buChar char="-"/>
            </a:pPr>
            <a:endParaRPr lang="en-US" dirty="0" smtClean="0">
              <a:latin typeface="Calibri"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20</a:t>
            </a:fld>
            <a:endParaRPr lang="en-US"/>
          </a:p>
        </p:txBody>
      </p:sp>
    </p:spTree>
    <p:extLst>
      <p:ext uri="{BB962C8B-B14F-4D97-AF65-F5344CB8AC3E}">
        <p14:creationId xmlns:p14="http://schemas.microsoft.com/office/powerpoint/2010/main" val="2732257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21</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59"/>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22</a:t>
            </a:fld>
            <a:endParaRPr lang="en-US"/>
          </a:p>
        </p:txBody>
      </p:sp>
      <p:sp>
        <p:nvSpPr>
          <p:cNvPr id="49153"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We</a:t>
            </a:r>
            <a:r>
              <a:rPr lang="en-US" baseline="0" dirty="0" smtClean="0"/>
              <a:t> will roll the die 10 times to represent precipitation in 10 years.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23</a:t>
            </a:fld>
            <a:endParaRPr lang="en-US"/>
          </a:p>
        </p:txBody>
      </p:sp>
      <p:sp>
        <p:nvSpPr>
          <p:cNvPr id="49153" name="Text Box 1"/>
          <p:cNvSpPr txBox="1">
            <a:spLocks noGrp="1" noRot="1" noChangeAspect="1" noChangeArrowheads="1"/>
          </p:cNvSpPr>
          <p:nvPr>
            <p:ph type="sldImg"/>
          </p:nvPr>
        </p:nvSpPr>
        <p:spPr bwMode="auto">
          <a:xfrm>
            <a:off x="1181100" y="698500"/>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We</a:t>
            </a:r>
            <a:r>
              <a:rPr lang="en-US" baseline="0" dirty="0" smtClean="0"/>
              <a:t> will roll the die 10 times to represent precipitation in 10 years.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BFC75CE-801B-4641-B0DA-1DE0F013EF69}" type="slidenum">
              <a:rPr lang="en-US"/>
              <a:pPr/>
              <a:t>24</a:t>
            </a:fld>
            <a:endParaRPr lang="en-US"/>
          </a:p>
        </p:txBody>
      </p:sp>
      <p:sp>
        <p:nvSpPr>
          <p:cNvPr id="4300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701040" y="4415790"/>
            <a:ext cx="5608320" cy="4183380"/>
          </a:xfrm>
          <a:prstGeom prst="rect">
            <a:avLst/>
          </a:prstGeom>
          <a:noFill/>
          <a:ln w="9360" cap="flat">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ts val="459"/>
              </a:spcBef>
              <a:buClrTx/>
            </a:pPr>
            <a:r>
              <a:rPr lang="en-US" dirty="0" smtClean="0">
                <a:latin typeface="Calibri" charset="0"/>
                <a:cs typeface="ＭＳ Ｐゴシック" charset="0"/>
              </a:rPr>
              <a:t>Here is how the game play works.</a:t>
            </a:r>
            <a:r>
              <a:rPr lang="en-US" baseline="0" dirty="0" smtClean="0">
                <a:latin typeface="Calibri" charset="0"/>
                <a:cs typeface="ＭＳ Ｐゴシック" charset="0"/>
              </a:rPr>
              <a:t> In each round…</a:t>
            </a:r>
            <a:endParaRPr lang="en-US" dirty="0">
              <a:latin typeface="Calibri" charset="0"/>
              <a:cs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EA092C0-DC73-F942-95E4-92A426971181}" type="slidenum">
              <a:rPr lang="en-US"/>
              <a:pPr/>
              <a:t>25</a:t>
            </a:fld>
            <a:endParaRPr lang="en-US"/>
          </a:p>
        </p:txBody>
      </p:sp>
      <p:sp>
        <p:nvSpPr>
          <p:cNvPr id="5017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41D03DA-B158-D54F-9569-33FDEEFF842F}" type="slidenum">
              <a:rPr lang="en-US" sz="1200">
                <a:latin typeface="Arial" charset="0"/>
              </a:rPr>
              <a:pPr algn="r">
                <a:buClrTx/>
                <a:buFontTx/>
                <a:buNone/>
              </a:pPr>
              <a:t>25</a:t>
            </a:fld>
            <a:endParaRPr lang="en-US" sz="1200">
              <a:latin typeface="Arial" charset="0"/>
            </a:endParaRPr>
          </a:p>
        </p:txBody>
      </p:sp>
      <p:sp>
        <p:nvSpPr>
          <p:cNvPr id="5017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Suppose we observe</a:t>
            </a:r>
            <a:r>
              <a:rPr lang="en-US" baseline="0" dirty="0" smtClean="0">
                <a:latin typeface="Calibri" charset="0"/>
                <a:cs typeface="ＭＳ Ｐゴシック" charset="0"/>
              </a:rPr>
              <a:t> two droughts in our die rolls over the course of the decade. </a:t>
            </a:r>
          </a:p>
          <a:p>
            <a:pPr eaLnBrk="1" hangingPunct="1">
              <a:spcBef>
                <a:spcPct val="0"/>
              </a:spcBef>
              <a:buClrTx/>
              <a:buFontTx/>
              <a:buNone/>
            </a:pPr>
            <a:r>
              <a:rPr lang="en-US" baseline="0" dirty="0" smtClean="0">
                <a:latin typeface="Calibri" charset="0"/>
                <a:cs typeface="ＭＳ Ｐゴシック" charset="0"/>
              </a:rPr>
              <a:t>Province 1 would use both of their drought protection beans</a:t>
            </a:r>
          </a:p>
          <a:p>
            <a:pPr eaLnBrk="1" hangingPunct="1">
              <a:spcBef>
                <a:spcPct val="0"/>
              </a:spcBef>
              <a:buClrTx/>
              <a:buFontTx/>
              <a:buNone/>
            </a:pPr>
            <a:r>
              <a:rPr lang="en-US" baseline="0" dirty="0" smtClean="0">
                <a:latin typeface="Calibri" charset="0"/>
                <a:cs typeface="ＭＳ Ｐゴシック" charset="0"/>
              </a:rPr>
              <a:t>How many prosperity points would they earn? Right – 6!</a:t>
            </a:r>
            <a:endParaRPr lang="en-US" dirty="0">
              <a:latin typeface="Calibri"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BEA092C0-DC73-F942-95E4-92A426971181}" type="slidenum">
              <a:rPr lang="en-US"/>
              <a:pPr/>
              <a:t>26</a:t>
            </a:fld>
            <a:endParaRPr lang="en-US"/>
          </a:p>
        </p:txBody>
      </p:sp>
      <p:sp>
        <p:nvSpPr>
          <p:cNvPr id="5017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41D03DA-B158-D54F-9569-33FDEEFF842F}" type="slidenum">
              <a:rPr lang="en-US" sz="1200">
                <a:latin typeface="Arial" charset="0"/>
              </a:rPr>
              <a:pPr algn="r">
                <a:buClrTx/>
                <a:buFontTx/>
                <a:buNone/>
              </a:pPr>
              <a:t>26</a:t>
            </a:fld>
            <a:endParaRPr lang="en-US" sz="1200">
              <a:latin typeface="Arial" charset="0"/>
            </a:endParaRPr>
          </a:p>
        </p:txBody>
      </p:sp>
      <p:sp>
        <p:nvSpPr>
          <p:cNvPr id="5017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What about province 2?</a:t>
            </a:r>
            <a:r>
              <a:rPr lang="en-US" baseline="0" dirty="0" smtClean="0">
                <a:latin typeface="Calibri" charset="0"/>
                <a:cs typeface="ＭＳ Ｐゴシック" charset="0"/>
              </a:rPr>
              <a:t> They would use 1 bean and then what happens when there is a SECOND drought…?</a:t>
            </a:r>
          </a:p>
          <a:p>
            <a:pPr eaLnBrk="1" hangingPunct="1">
              <a:spcBef>
                <a:spcPct val="0"/>
              </a:spcBef>
              <a:buClrTx/>
              <a:buFontTx/>
              <a:buNone/>
            </a:pPr>
            <a:r>
              <a:rPr lang="en-US" baseline="0" dirty="0" smtClean="0">
                <a:latin typeface="Calibri" charset="0"/>
                <a:cs typeface="ＭＳ Ｐゴシック" charset="0"/>
              </a:rPr>
              <a:t>This triggers a Humanitarian Crisis!</a:t>
            </a:r>
          </a:p>
          <a:p>
            <a:pPr eaLnBrk="1" hangingPunct="1">
              <a:spcBef>
                <a:spcPct val="0"/>
              </a:spcBef>
              <a:buClrTx/>
              <a:buFontTx/>
              <a:buNone/>
            </a:pPr>
            <a:r>
              <a:rPr lang="en-US" baseline="0" dirty="0" smtClean="0">
                <a:latin typeface="Calibri" charset="0"/>
                <a:cs typeface="ＭＳ Ｐゴシック" charset="0"/>
              </a:rPr>
              <a:t>How many prosperity points does the province earn? 0</a:t>
            </a:r>
          </a:p>
          <a:p>
            <a:pPr eaLnBrk="1" hangingPunct="1">
              <a:spcBef>
                <a:spcPct val="0"/>
              </a:spcBef>
              <a:buClrTx/>
              <a:buFontTx/>
              <a:buNone/>
            </a:pPr>
            <a:r>
              <a:rPr lang="en-US" baseline="0" dirty="0" smtClean="0">
                <a:latin typeface="Calibri" charset="0"/>
                <a:cs typeface="ＭＳ Ｐゴシック" charset="0"/>
              </a:rPr>
              <a:t>Each time you need protection and don</a:t>
            </a:r>
            <a:r>
              <a:rPr lang="fr-FR" baseline="0" dirty="0" smtClean="0">
                <a:latin typeface="Calibri" charset="0"/>
                <a:cs typeface="ＭＳ Ｐゴシック" charset="0"/>
              </a:rPr>
              <a:t>’</a:t>
            </a:r>
            <a:r>
              <a:rPr lang="en-US" baseline="0" dirty="0" smtClean="0">
                <a:latin typeface="Calibri" charset="0"/>
                <a:cs typeface="ＭＳ Ｐゴシック" charset="0"/>
              </a:rPr>
              <a:t>t have it, it means another crisis. </a:t>
            </a:r>
            <a:endParaRPr lang="en-US" dirty="0">
              <a:latin typeface="Calibri"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1A58C6B0-554A-614D-BC28-2B4557006273}" type="slidenum">
              <a:rPr lang="en-US"/>
              <a:pPr/>
              <a:t>27</a:t>
            </a:fld>
            <a:endParaRPr lang="en-US"/>
          </a:p>
        </p:txBody>
      </p:sp>
      <p:sp>
        <p:nvSpPr>
          <p:cNvPr id="5324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3250" name="Text Box 2"/>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59"/>
              </a:spcBef>
              <a:buClrTx/>
            </a:pPr>
            <a:endParaRPr lang="en-US" dirty="0">
              <a:latin typeface="Calibri"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28</a:t>
            </a:fld>
            <a:endParaRPr lang="en-US"/>
          </a:p>
        </p:txBody>
      </p:sp>
    </p:spTree>
    <p:extLst>
      <p:ext uri="{BB962C8B-B14F-4D97-AF65-F5344CB8AC3E}">
        <p14:creationId xmlns:p14="http://schemas.microsoft.com/office/powerpoint/2010/main" val="320308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92118021-5533-E84A-B890-B8280A5E4FF7}" type="slidenum">
              <a:rPr lang="en-US"/>
              <a:pPr/>
              <a:t>29</a:t>
            </a:fld>
            <a:endParaRPr lang="en-US"/>
          </a:p>
        </p:txBody>
      </p:sp>
      <p:sp>
        <p:nvSpPr>
          <p:cNvPr id="56321"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6322"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Your dice represent the known historical probability</a:t>
            </a:r>
            <a:r>
              <a:rPr lang="en-US" baseline="0" dirty="0" smtClean="0"/>
              <a:t> of rainfall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a:t>
            </a:fld>
            <a:endParaRPr lang="en-US"/>
          </a:p>
        </p:txBody>
      </p:sp>
    </p:spTree>
    <p:extLst>
      <p:ext uri="{BB962C8B-B14F-4D97-AF65-F5344CB8AC3E}">
        <p14:creationId xmlns:p14="http://schemas.microsoft.com/office/powerpoint/2010/main" val="156321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CE338AE1-BBF3-054B-815A-F7EC514FE0DF}" type="slidenum">
              <a:rPr lang="en-US"/>
              <a:pPr/>
              <a:t>30</a:t>
            </a:fld>
            <a:endParaRPr lang="en-US"/>
          </a:p>
        </p:txBody>
      </p:sp>
      <p:sp>
        <p:nvSpPr>
          <p:cNvPr id="61441"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42"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Let’s start Decade 2…</a:t>
            </a:r>
          </a:p>
          <a:p>
            <a:r>
              <a:rPr lang="en-US" dirty="0" smtClean="0"/>
              <a:t>I have just heard from the World Bank</a:t>
            </a:r>
            <a:r>
              <a:rPr lang="en-US" baseline="0" dirty="0" smtClean="0"/>
              <a:t> that they are promoting something called a “robust” option. </a:t>
            </a:r>
          </a:p>
          <a:p>
            <a:r>
              <a:rPr lang="en-US" baseline="0" dirty="0" smtClean="0"/>
              <a:t>In this game, the robust option earns you prosperity points no matter what the rain does, but it costs all 10 beans.</a:t>
            </a:r>
          </a:p>
          <a:p>
            <a:r>
              <a:rPr lang="en-US" baseline="0" dirty="0" smtClean="0"/>
              <a:t>But… we’re not sure how many prosperity points it gives. We have to do some market research.</a:t>
            </a:r>
          </a:p>
          <a:p>
            <a:r>
              <a:rPr lang="en-US" baseline="0" dirty="0" smtClean="0"/>
              <a:t>How many prosperity points would this option have to give you in order for you to buy it for 10 beans? Who would buy it if it guaranteed 1..2….3…? (3min to decide then too late) </a:t>
            </a:r>
          </a:p>
          <a:p>
            <a:r>
              <a:rPr lang="en-US" baseline="0" dirty="0" smtClean="0"/>
              <a:t>Ok, it is being offered for 10 beans…and it will give X prosperity points.</a:t>
            </a:r>
          </a:p>
          <a:p>
            <a:endParaRPr lang="en-US" baseline="0" dirty="0" smtClean="0"/>
          </a:p>
          <a:p>
            <a:r>
              <a:rPr lang="en-US" baseline="0" dirty="0" smtClean="0"/>
              <a:t>This is an investment that will improve prosperity, no matter what kind of precipitation.</a:t>
            </a:r>
          </a:p>
          <a:p>
            <a:r>
              <a:rPr lang="en-US" baseline="0" dirty="0" smtClean="0"/>
              <a:t>For example, if we have built canals, it would be a smart idea to invest in keeping them free of garbage, regardless of whether we have normal or heavy rains – reduces pollution, keeps the city clean, etc.</a:t>
            </a:r>
          </a:p>
          <a:p>
            <a:endParaRPr lang="en-US" baseline="0" dirty="0" smtClean="0"/>
          </a:p>
          <a:p>
            <a:r>
              <a:rPr lang="en-US" baseline="0" dirty="0" smtClean="0"/>
              <a:t>Please roll 2 times only – then STOP</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6595BD65-6CBD-DF46-93F1-1E1704EDC27C}" type="slidenum">
              <a:rPr lang="en-US"/>
              <a:pPr/>
              <a:t>31</a:t>
            </a:fld>
            <a:endParaRPr lang="en-US"/>
          </a:p>
        </p:txBody>
      </p:sp>
      <p:sp>
        <p:nvSpPr>
          <p:cNvPr id="63489"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3490"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Decade 2, after 2 Rolls….</a:t>
            </a:r>
          </a:p>
          <a:p>
            <a:r>
              <a:rPr lang="en-US" dirty="0" smtClean="0"/>
              <a:t>Have</a:t>
            </a:r>
            <a:r>
              <a:rPr lang="en-US" baseline="0" dirty="0" smtClean="0"/>
              <a:t> you heard about climate change? Now with our new dice, 6, 7, 8 are all floods…</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6613" cy="3484562"/>
          </a:xfrm>
        </p:spPr>
      </p:sp>
      <p:sp>
        <p:nvSpPr>
          <p:cNvPr id="3" name="Notes Placeholder 2"/>
          <p:cNvSpPr>
            <a:spLocks noGrp="1"/>
          </p:cNvSpPr>
          <p:nvPr>
            <p:ph type="body" idx="1"/>
          </p:nvPr>
        </p:nvSpPr>
        <p:spPr/>
        <p:txBody>
          <a:bodyPr/>
          <a:lstStyle/>
          <a:p>
            <a:r>
              <a:rPr lang="en-US" dirty="0" smtClean="0"/>
              <a:t>Start of Decade 4</a:t>
            </a:r>
          </a:p>
          <a:p>
            <a:r>
              <a:rPr lang="en-US" dirty="0" smtClean="0"/>
              <a:t>If you think the most likely</a:t>
            </a:r>
            <a:r>
              <a:rPr lang="en-US" baseline="0" dirty="0" smtClean="0"/>
              <a:t> outcome is flood, move to one end of the room. If you think the most likely outcome is drought, move to the other end of the room. (</a:t>
            </a:r>
            <a:r>
              <a:rPr lang="en-US" dirty="0" smtClean="0"/>
              <a:t>Estimate probabilities in a line)</a:t>
            </a:r>
            <a:endParaRPr lang="en-US" dirty="0"/>
          </a:p>
        </p:txBody>
      </p:sp>
      <p:sp>
        <p:nvSpPr>
          <p:cNvPr id="4" name="Slide Number Placeholder 3"/>
          <p:cNvSpPr>
            <a:spLocks noGrp="1"/>
          </p:cNvSpPr>
          <p:nvPr>
            <p:ph type="sldNum" idx="10"/>
          </p:nvPr>
        </p:nvSpPr>
        <p:spPr/>
        <p:txBody>
          <a:bodyPr/>
          <a:lstStyle/>
          <a:p>
            <a:fld id="{A07BA166-6160-8348-9019-D2F08714AB6E}" type="slidenum">
              <a:rPr lang="en-US" smtClean="0"/>
              <a:pPr/>
              <a:t>32</a:t>
            </a:fld>
            <a:endParaRPr lang="en-US"/>
          </a:p>
        </p:txBody>
      </p:sp>
    </p:spTree>
    <p:extLst>
      <p:ext uri="{BB962C8B-B14F-4D97-AF65-F5344CB8AC3E}">
        <p14:creationId xmlns:p14="http://schemas.microsoft.com/office/powerpoint/2010/main" val="1353175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20F6FDA2-9C76-DB49-892F-2AC2917C8BEB}" type="slidenum">
              <a:rPr lang="en-US"/>
              <a:pPr/>
              <a:t>33</a:t>
            </a:fld>
            <a:endParaRPr lang="en-US"/>
          </a:p>
        </p:txBody>
      </p:sp>
      <p:sp>
        <p:nvSpPr>
          <p:cNvPr id="49153" name="Text Box 1"/>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Grp="1" noChangeArrowheads="1"/>
          </p:cNvSpPr>
          <p:nvPr>
            <p:ph type="body" idx="1"/>
          </p:nvPr>
        </p:nvSpPr>
        <p:spPr bwMode="auto">
          <a:xfrm>
            <a:off x="701040" y="4415790"/>
            <a:ext cx="5608320"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smtClean="0"/>
              <a:t>Then return and make investments. Once</a:t>
            </a:r>
            <a:r>
              <a:rPr lang="en-US" baseline="0" dirty="0" smtClean="0"/>
              <a:t> they have made investments, then inform them that we will not be throwing </a:t>
            </a:r>
            <a:r>
              <a:rPr lang="en-US" baseline="0" smtClean="0"/>
              <a:t>the cone.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60889F63-FF81-BC4B-8C6C-BB6CDDB1AF19}" type="slidenum">
              <a:rPr lang="en-US"/>
              <a:pPr/>
              <a:t>34</a:t>
            </a:fld>
            <a:endParaRPr lang="en-US"/>
          </a:p>
        </p:txBody>
      </p:sp>
      <p:sp>
        <p:nvSpPr>
          <p:cNvPr id="7065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32F36A04-8F7C-3F4E-A237-05CB5434D725}" type="slidenum">
              <a:rPr lang="en-US" sz="1200">
                <a:latin typeface="Arial" charset="0"/>
              </a:rPr>
              <a:pPr algn="r">
                <a:buClrTx/>
                <a:buFontTx/>
                <a:buNone/>
              </a:pPr>
              <a:t>34</a:t>
            </a:fld>
            <a:endParaRPr lang="en-US" sz="1200">
              <a:latin typeface="Arial" charset="0"/>
            </a:endParaRPr>
          </a:p>
        </p:txBody>
      </p:sp>
      <p:sp>
        <p:nvSpPr>
          <p:cNvPr id="7065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7065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a:spcBef>
                <a:spcPts val="459"/>
              </a:spcBef>
            </a:pPr>
            <a:endParaRPr lang="es-PE" dirty="0">
              <a:latin typeface="Calibri"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35</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35</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1181100" y="698500"/>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483306" eaLnBrk="1" hangingPunct="1">
              <a:spcBef>
                <a:spcPct val="0"/>
              </a:spcBef>
              <a:buClrTx/>
              <a:tabLst>
                <a:tab pos="0" algn="l"/>
                <a:tab pos="483306" algn="l"/>
                <a:tab pos="966612" algn="l"/>
                <a:tab pos="1449918" algn="l"/>
                <a:tab pos="1933224" algn="l"/>
                <a:tab pos="2416531" algn="l"/>
                <a:tab pos="2899837" algn="l"/>
                <a:tab pos="3383143" algn="l"/>
                <a:tab pos="3866449" algn="l"/>
                <a:tab pos="4349755" algn="l"/>
                <a:tab pos="4833061" algn="l"/>
                <a:tab pos="5316367" algn="l"/>
                <a:tab pos="5799673" algn="l"/>
                <a:tab pos="6282980" algn="l"/>
                <a:tab pos="6766286" algn="l"/>
                <a:tab pos="7249592" algn="l"/>
                <a:tab pos="7732898" algn="l"/>
                <a:tab pos="8216204" algn="l"/>
                <a:tab pos="8699510" algn="l"/>
                <a:tab pos="9182816" algn="l"/>
                <a:tab pos="9666122" algn="l"/>
              </a:tabLst>
              <a:defRPr/>
            </a:pPr>
            <a:endParaRPr lang="en-US" dirty="0">
              <a:latin typeface="Calibri" charset="0"/>
              <a:cs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36</a:t>
            </a:fld>
            <a:endParaRPr lang="en-US"/>
          </a:p>
        </p:txBody>
      </p:sp>
    </p:spTree>
    <p:extLst>
      <p:ext uri="{BB962C8B-B14F-4D97-AF65-F5344CB8AC3E}">
        <p14:creationId xmlns:p14="http://schemas.microsoft.com/office/powerpoint/2010/main" val="37895661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37</a:t>
            </a:fld>
            <a:endParaRPr lang="en-US"/>
          </a:p>
        </p:txBody>
      </p:sp>
    </p:spTree>
    <p:extLst>
      <p:ext uri="{BB962C8B-B14F-4D97-AF65-F5344CB8AC3E}">
        <p14:creationId xmlns:p14="http://schemas.microsoft.com/office/powerpoint/2010/main" val="1610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4</a:t>
            </a:fld>
            <a:endParaRPr lang="en-US"/>
          </a:p>
        </p:txBody>
      </p:sp>
    </p:spTree>
    <p:extLst>
      <p:ext uri="{BB962C8B-B14F-4D97-AF65-F5344CB8AC3E}">
        <p14:creationId xmlns:p14="http://schemas.microsoft.com/office/powerpoint/2010/main" val="1752117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A07BA166-6160-8348-9019-D2F08714AB6E}" type="slidenum">
              <a:rPr lang="en-US" smtClean="0"/>
              <a:pPr/>
              <a:t>5</a:t>
            </a:fld>
            <a:endParaRPr lang="en-US"/>
          </a:p>
        </p:txBody>
      </p:sp>
    </p:spTree>
    <p:extLst>
      <p:ext uri="{BB962C8B-B14F-4D97-AF65-F5344CB8AC3E}">
        <p14:creationId xmlns:p14="http://schemas.microsoft.com/office/powerpoint/2010/main" val="1178784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0A52F777-97DD-084E-9E19-56C26C6A8B3E}" type="slidenum">
              <a:rPr lang="en-US"/>
              <a:pPr/>
              <a:t>6</a:t>
            </a:fld>
            <a:endParaRPr lang="en-US"/>
          </a:p>
        </p:txBody>
      </p:sp>
      <p:sp>
        <p:nvSpPr>
          <p:cNvPr id="54273"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27AD2E5D-60D7-FD46-B754-FCFFC02CD7B5}" type="slidenum">
              <a:rPr lang="en-US" sz="1200">
                <a:latin typeface="Arial" charset="0"/>
              </a:rPr>
              <a:pPr algn="r">
                <a:buClrTx/>
                <a:buFontTx/>
                <a:buNone/>
              </a:pPr>
              <a:t>6</a:t>
            </a:fld>
            <a:endParaRPr lang="en-US" sz="1200">
              <a:latin typeface="Arial" charset="0"/>
            </a:endParaRPr>
          </a:p>
        </p:txBody>
      </p:sp>
      <p:sp>
        <p:nvSpPr>
          <p:cNvPr id="54274"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4275"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465887" eaLnBrk="1" hangingPunct="1">
              <a:spcBef>
                <a:spcPct val="0"/>
              </a:spcBef>
              <a:buClrTx/>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dirty="0" smtClean="0">
                <a:latin typeface="Calibri" charset="0"/>
                <a:cs typeface="ＭＳ Ｐゴシック" charset="0"/>
              </a:rPr>
              <a:t>Game is a </a:t>
            </a:r>
            <a:r>
              <a:rPr lang="en-US" u="sng" dirty="0" smtClean="0">
                <a:latin typeface="Calibri" charset="0"/>
                <a:cs typeface="ＭＳ Ｐゴシック" charset="0"/>
              </a:rPr>
              <a:t>system</a:t>
            </a:r>
            <a:r>
              <a:rPr lang="en-US" dirty="0" smtClean="0">
                <a:latin typeface="Calibri" charset="0"/>
                <a:cs typeface="ＭＳ Ｐゴシック" charset="0"/>
              </a:rPr>
              <a:t> that models complex dynamics of the real world. Players’ decisions  give inputs to the system. Input + external factors (like rains) determine the consequences.</a:t>
            </a:r>
          </a:p>
          <a:p>
            <a:pPr eaLnBrk="1" hangingPunct="1">
              <a:spcBef>
                <a:spcPct val="0"/>
              </a:spcBef>
              <a:buClrTx/>
              <a:buFontTx/>
              <a:buNone/>
            </a:pPr>
            <a:r>
              <a:rPr lang="en-US" dirty="0" smtClean="0">
                <a:latin typeface="Calibri" charset="0"/>
                <a:cs typeface="ＭＳ Ｐゴシック" charset="0"/>
              </a:rPr>
              <a:t>Each person </a:t>
            </a:r>
            <a:r>
              <a:rPr lang="en-US" baseline="0" dirty="0" smtClean="0">
                <a:latin typeface="Calibri" charset="0"/>
                <a:cs typeface="ＭＳ Ｐゴシック" charset="0"/>
              </a:rPr>
              <a:t>has a provincial board and each table has a national board game</a:t>
            </a:r>
          </a:p>
          <a:p>
            <a:pPr eaLnBrk="1" hangingPunct="1">
              <a:spcBef>
                <a:spcPct val="0"/>
              </a:spcBef>
              <a:buClrTx/>
              <a:buFontTx/>
              <a:buNone/>
            </a:pPr>
            <a:r>
              <a:rPr lang="en-US" baseline="0" dirty="0" smtClean="0">
                <a:latin typeface="Calibri" charset="0"/>
                <a:cs typeface="ＭＳ Ｐゴシック" charset="0"/>
              </a:rPr>
              <a:t>Game rules…</a:t>
            </a:r>
            <a:endParaRPr lang="en-US" dirty="0">
              <a:latin typeface="Calibri"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7</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300">
                <a:latin typeface="Arial" charset="0"/>
              </a:rPr>
              <a:pPr algn="r">
                <a:buClrTx/>
                <a:buFontTx/>
                <a:buNone/>
              </a:pPr>
              <a:t>7</a:t>
            </a:fld>
            <a:endParaRPr lang="en-US" sz="1300">
              <a:latin typeface="Arial" charset="0"/>
            </a:endParaRPr>
          </a:p>
        </p:txBody>
      </p:sp>
      <p:sp>
        <p:nvSpPr>
          <p:cNvPr id="39938" name="Text Box 2"/>
          <p:cNvSpPr txBox="1">
            <a:spLocks noGrp="1" noRot="1" noChangeAspect="1" noChangeArrowheads="1"/>
          </p:cNvSpPr>
          <p:nvPr>
            <p:ph type="sldImg"/>
          </p:nvPr>
        </p:nvSpPr>
        <p:spPr bwMode="auto">
          <a:xfrm>
            <a:off x="2169886" y="698037"/>
            <a:ext cx="2670629"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defTabSz="483306" eaLnBrk="1" hangingPunct="1">
              <a:spcBef>
                <a:spcPct val="0"/>
              </a:spcBef>
              <a:buClrTx/>
              <a:tabLst>
                <a:tab pos="0" algn="l"/>
                <a:tab pos="483306" algn="l"/>
                <a:tab pos="966612" algn="l"/>
                <a:tab pos="1449918" algn="l"/>
                <a:tab pos="1933224" algn="l"/>
                <a:tab pos="2416531" algn="l"/>
                <a:tab pos="2899837" algn="l"/>
                <a:tab pos="3383143" algn="l"/>
                <a:tab pos="3866449" algn="l"/>
                <a:tab pos="4349755" algn="l"/>
                <a:tab pos="4833061" algn="l"/>
                <a:tab pos="5316367" algn="l"/>
                <a:tab pos="5799673" algn="l"/>
                <a:tab pos="6282980" algn="l"/>
                <a:tab pos="6766286" algn="l"/>
                <a:tab pos="7249592" algn="l"/>
                <a:tab pos="7732898" algn="l"/>
                <a:tab pos="8216204" algn="l"/>
                <a:tab pos="8699510" algn="l"/>
                <a:tab pos="9182816" algn="l"/>
                <a:tab pos="9666122" algn="l"/>
              </a:tabLst>
              <a:defRPr/>
            </a:pPr>
            <a:endParaRPr lang="en-US" dirty="0">
              <a:latin typeface="Calibri"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8</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8</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dirty="0" smtClean="0">
                <a:latin typeface="Calibri" charset="0"/>
                <a:cs typeface="ＭＳ Ｐゴシック" charset="0"/>
              </a:rPr>
              <a:t>As</a:t>
            </a:r>
            <a:r>
              <a:rPr lang="en-US" baseline="0" dirty="0" smtClean="0">
                <a:latin typeface="Calibri" charset="0"/>
                <a:cs typeface="ＭＳ Ｐゴシック" charset="0"/>
              </a:rPr>
              <a:t> governors of the province, you have a budget of 10 beans.</a:t>
            </a:r>
          </a:p>
          <a:p>
            <a:pPr eaLnBrk="1" hangingPunct="1">
              <a:spcBef>
                <a:spcPct val="0"/>
              </a:spcBef>
              <a:buClrTx/>
              <a:buFontTx/>
              <a:buNone/>
            </a:pPr>
            <a:r>
              <a:rPr lang="en-US" baseline="0" dirty="0" smtClean="0">
                <a:latin typeface="Calibri" charset="0"/>
                <a:cs typeface="ＭＳ Ｐゴシック" charset="0"/>
              </a:rPr>
              <a:t>Brown beans are provincial budgets</a:t>
            </a:r>
          </a:p>
          <a:p>
            <a:pPr eaLnBrk="1" hangingPunct="1">
              <a:spcBef>
                <a:spcPct val="0"/>
              </a:spcBef>
              <a:buClrTx/>
              <a:buFontTx/>
              <a:buNone/>
            </a:pPr>
            <a:r>
              <a:rPr lang="en-US" baseline="0" dirty="0" smtClean="0">
                <a:latin typeface="Calibri" charset="0"/>
                <a:cs typeface="ＭＳ Ｐゴシック" charset="0"/>
              </a:rPr>
              <a:t>White beans are national budget</a:t>
            </a:r>
          </a:p>
          <a:p>
            <a:pPr eaLnBrk="1" hangingPunct="1">
              <a:spcBef>
                <a:spcPct val="0"/>
              </a:spcBef>
              <a:buClrTx/>
              <a:buFontTx/>
              <a:buNone/>
            </a:pPr>
            <a:r>
              <a:rPr lang="en-US" baseline="0" dirty="0" smtClean="0">
                <a:latin typeface="Calibri" charset="0"/>
                <a:cs typeface="ＭＳ Ｐゴシック" charset="0"/>
              </a:rPr>
              <a:t>Your goal is to allocate your bean budget to increase prosperity.</a:t>
            </a:r>
          </a:p>
          <a:p>
            <a:pPr defTabSz="408397" eaLnBrk="1" hangingPunct="1">
              <a:spcBef>
                <a:spcPct val="0"/>
              </a:spcBef>
              <a:buClrTx/>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b="1" baseline="0" dirty="0" smtClean="0">
                <a:latin typeface="Calibri" charset="0"/>
                <a:cs typeface="ＭＳ Ｐゴシック" charset="0"/>
              </a:rPr>
              <a:t>Discussion: What is meant by prosperity?</a:t>
            </a:r>
          </a:p>
          <a:p>
            <a:pPr eaLnBrk="1" hangingPunct="1">
              <a:spcBef>
                <a:spcPct val="0"/>
              </a:spcBef>
              <a:buClrTx/>
              <a:buFontTx/>
              <a:buNone/>
            </a:pPr>
            <a:r>
              <a:rPr lang="en-US" baseline="0" dirty="0" smtClean="0">
                <a:latin typeface="Calibri" charset="0"/>
                <a:cs typeface="ＭＳ Ｐゴシック" charset="0"/>
              </a:rPr>
              <a:t>Some of your budget will go to investments in development that lead to prosperity.</a:t>
            </a:r>
          </a:p>
          <a:p>
            <a:pPr defTabSz="408397" eaLnBrk="1" hangingPunct="1">
              <a:spcBef>
                <a:spcPct val="0"/>
              </a:spcBef>
              <a:buClrTx/>
              <a:tabLst>
                <a:tab pos="0" algn="l"/>
                <a:tab pos="465887" algn="l"/>
                <a:tab pos="931774" algn="l"/>
                <a:tab pos="1397660" algn="l"/>
                <a:tab pos="1863547" algn="l"/>
                <a:tab pos="2329434" algn="l"/>
                <a:tab pos="2795321" algn="l"/>
                <a:tab pos="3261208" algn="l"/>
                <a:tab pos="3727094" algn="l"/>
                <a:tab pos="4192981" algn="l"/>
                <a:tab pos="4658868" algn="l"/>
                <a:tab pos="5124755" algn="l"/>
                <a:tab pos="5590642" algn="l"/>
                <a:tab pos="6056528" algn="l"/>
                <a:tab pos="6522415" algn="l"/>
                <a:tab pos="6988302" algn="l"/>
                <a:tab pos="7454189" algn="l"/>
                <a:tab pos="7920076" algn="l"/>
                <a:tab pos="8385962" algn="l"/>
                <a:tab pos="8851849" algn="l"/>
                <a:tab pos="9317736" algn="l"/>
              </a:tabLst>
              <a:defRPr/>
            </a:pPr>
            <a:r>
              <a:rPr lang="en-US" b="1" baseline="0" dirty="0" smtClean="0">
                <a:latin typeface="Calibri" charset="0"/>
                <a:cs typeface="ＭＳ Ｐゴシック" charset="0"/>
              </a:rPr>
              <a:t>Discussion: What investments might help lead to prosperity?</a:t>
            </a:r>
          </a:p>
          <a:p>
            <a:pPr eaLnBrk="1" hangingPunct="1">
              <a:spcBef>
                <a:spcPct val="0"/>
              </a:spcBef>
              <a:buClrTx/>
              <a:buFontTx/>
              <a:buNone/>
            </a:pPr>
            <a:r>
              <a:rPr lang="en-US" baseline="0" dirty="0" smtClean="0">
                <a:latin typeface="Calibri" charset="0"/>
                <a:cs typeface="ＭＳ Ｐゴシック" charset="0"/>
              </a:rPr>
              <a:t>But, our investments are threatened by disasters</a:t>
            </a:r>
          </a:p>
          <a:p>
            <a:pPr eaLnBrk="1" hangingPunct="1">
              <a:spcBef>
                <a:spcPct val="0"/>
              </a:spcBef>
              <a:buClrTx/>
              <a:buFontTx/>
              <a:buNone/>
            </a:pPr>
            <a:r>
              <a:rPr lang="en-US" dirty="0" smtClean="0">
                <a:latin typeface="Calibri" charset="0"/>
                <a:cs typeface="ＭＳ Ｐゴシック" charset="0"/>
              </a:rPr>
              <a:t>So, in order for our development investments</a:t>
            </a:r>
            <a:r>
              <a:rPr lang="en-US" baseline="0" dirty="0" smtClean="0">
                <a:latin typeface="Calibri" charset="0"/>
                <a:cs typeface="ＭＳ Ｐゴシック" charset="0"/>
              </a:rPr>
              <a:t> to lead to prosperity, or to turn into prosperity points, we have to protect against disasters as well – droughts and floods.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54A55753-A63A-6248-8035-F38901D28260}" type="slidenum">
              <a:rPr lang="en-US"/>
              <a:pPr/>
              <a:t>9</a:t>
            </a:fld>
            <a:endParaRPr lang="en-US"/>
          </a:p>
        </p:txBody>
      </p:sp>
      <p:sp>
        <p:nvSpPr>
          <p:cNvPr id="39937" name="Text Box 1"/>
          <p:cNvSpPr txBox="1">
            <a:spLocks noChangeArrowheads="1"/>
          </p:cNvSpPr>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1710" tIns="47689" rIns="91710" bIns="47689"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r">
              <a:buClrTx/>
              <a:buFontTx/>
              <a:buNone/>
            </a:pPr>
            <a:fld id="{E230AB43-2878-964C-AFF1-5B31E56836FB}" type="slidenum">
              <a:rPr lang="en-US" sz="1200">
                <a:latin typeface="Arial" charset="0"/>
              </a:rPr>
              <a:pPr algn="r">
                <a:buClrTx/>
                <a:buFontTx/>
                <a:buNone/>
              </a:pPr>
              <a:t>9</a:t>
            </a:fld>
            <a:endParaRPr lang="en-US" sz="1200">
              <a:latin typeface="Arial" charset="0"/>
            </a:endParaRPr>
          </a:p>
        </p:txBody>
      </p:sp>
      <p:sp>
        <p:nvSpPr>
          <p:cNvPr id="39938" name="Text Box 2"/>
          <p:cNvSpPr txBox="1">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9" name="Text Box 3"/>
          <p:cNvSpPr txBox="1">
            <a:spLocks noGrp="1" noChangeArrowheads="1"/>
          </p:cNvSpPr>
          <p:nvPr>
            <p:ph type="body" idx="1"/>
          </p:nvPr>
        </p:nvSpPr>
        <p:spPr bwMode="auto">
          <a:xfrm>
            <a:off x="701040" y="4415790"/>
            <a:ext cx="5608320" cy="4183380"/>
          </a:xfrm>
          <a:prstGeom prst="rect">
            <a:avLst/>
          </a:prstGeom>
          <a:solidFill>
            <a:srgbClr val="FFFFFF"/>
          </a:solidFill>
          <a:ln w="9360" cap="flat">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charset="0"/>
                <a:ea typeface="ＭＳ Ｐゴシック" charset="0"/>
              </a:defRPr>
            </a:lvl9pPr>
          </a:lstStyle>
          <a:p>
            <a:pPr eaLnBrk="1" hangingPunct="1">
              <a:spcBef>
                <a:spcPct val="0"/>
              </a:spcBef>
              <a:buClrTx/>
              <a:buFontTx/>
              <a:buNone/>
            </a:pPr>
            <a:r>
              <a:rPr lang="en-US" baseline="0" dirty="0" smtClean="0">
                <a:latin typeface="Calibri" charset="0"/>
                <a:cs typeface="ＭＳ Ｐゴシック" charset="0"/>
              </a:rPr>
              <a:t>Lets take one of our investments out of prosperity and put it into drought protection.</a:t>
            </a:r>
          </a:p>
          <a:p>
            <a:pPr eaLnBrk="1" hangingPunct="1">
              <a:spcBef>
                <a:spcPct val="0"/>
              </a:spcBef>
              <a:buClrTx/>
              <a:buFontTx/>
              <a:buNone/>
            </a:pPr>
            <a:r>
              <a:rPr lang="en-US" baseline="0" dirty="0" smtClean="0">
                <a:latin typeface="Calibri" charset="0"/>
                <a:cs typeface="ＭＳ Ｐゴシック" charset="0"/>
              </a:rPr>
              <a:t>This means we can at most get 9 prosperity points, because only 9 beans are invested in development</a:t>
            </a:r>
            <a:endParaRPr lang="en-US" dirty="0">
              <a:latin typeface="Calibri"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732" y="2130529"/>
            <a:ext cx="7772536" cy="1469778"/>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464" y="3886776"/>
            <a:ext cx="6401072" cy="1751929"/>
          </a:xfrm>
        </p:spPr>
        <p:txBody>
          <a:bodyPr/>
          <a:lstStyle>
            <a:lvl1pPr marL="0" indent="0" algn="ctr">
              <a:buNone/>
              <a:defRPr/>
            </a:lvl1pPr>
            <a:lvl2pPr marL="400782" indent="0" algn="ctr">
              <a:buNone/>
              <a:defRPr/>
            </a:lvl2pPr>
            <a:lvl3pPr marL="801563" indent="0" algn="ctr">
              <a:buNone/>
              <a:defRPr/>
            </a:lvl3pPr>
            <a:lvl4pPr marL="1202345" indent="0" algn="ctr">
              <a:buNone/>
              <a:defRPr/>
            </a:lvl4pPr>
            <a:lvl5pPr marL="1603126" indent="0" algn="ctr">
              <a:buNone/>
              <a:defRPr/>
            </a:lvl5pPr>
            <a:lvl6pPr marL="2003908" indent="0" algn="ctr">
              <a:buNone/>
              <a:defRPr/>
            </a:lvl6pPr>
            <a:lvl7pPr marL="2404689" indent="0" algn="ctr">
              <a:buNone/>
              <a:defRPr/>
            </a:lvl7pPr>
            <a:lvl8pPr marL="2805471" indent="0" algn="ctr">
              <a:buNone/>
              <a:defRPr/>
            </a:lvl8pPr>
            <a:lvl9pPr marL="3206252"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63DF0B76-A7B2-BC4C-81F7-DEA11A7B1EB2}" type="slidenum">
              <a:rPr lang="en-US"/>
              <a:pPr/>
              <a:t>‹#›</a:t>
            </a:fld>
            <a:endParaRPr lang="en-US"/>
          </a:p>
        </p:txBody>
      </p:sp>
    </p:spTree>
    <p:extLst>
      <p:ext uri="{BB962C8B-B14F-4D97-AF65-F5344CB8AC3E}">
        <p14:creationId xmlns:p14="http://schemas.microsoft.com/office/powerpoint/2010/main" val="260905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6B15A18A-456F-CD48-9192-B2000201C3E5}" type="slidenum">
              <a:rPr lang="en-US"/>
              <a:pPr/>
              <a:t>‹#›</a:t>
            </a:fld>
            <a:endParaRPr lang="en-US"/>
          </a:p>
        </p:txBody>
      </p:sp>
    </p:spTree>
    <p:extLst>
      <p:ext uri="{BB962C8B-B14F-4D97-AF65-F5344CB8AC3E}">
        <p14:creationId xmlns:p14="http://schemas.microsoft.com/office/powerpoint/2010/main" val="1395080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2051" y="440502"/>
            <a:ext cx="1918692" cy="49318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901" y="440502"/>
            <a:ext cx="5629793" cy="49318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E4868A7F-904E-064B-8371-7ABA5713AB16}" type="slidenum">
              <a:rPr lang="en-US"/>
              <a:pPr/>
              <a:t>‹#›</a:t>
            </a:fld>
            <a:endParaRPr lang="en-US"/>
          </a:p>
        </p:txBody>
      </p:sp>
    </p:spTree>
    <p:extLst>
      <p:ext uri="{BB962C8B-B14F-4D97-AF65-F5344CB8AC3E}">
        <p14:creationId xmlns:p14="http://schemas.microsoft.com/office/powerpoint/2010/main" val="881579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31901" y="440501"/>
            <a:ext cx="7678841" cy="1297032"/>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730543" y="6036020"/>
            <a:ext cx="1989302" cy="414589"/>
          </a:xfrm>
        </p:spPr>
        <p:txBody>
          <a:bodyPr/>
          <a:lstStyle>
            <a:lvl1pPr>
              <a:defRPr/>
            </a:lvl1pPr>
          </a:lstStyle>
          <a:p>
            <a:endParaRPr lang="en-US"/>
          </a:p>
        </p:txBody>
      </p:sp>
      <p:sp>
        <p:nvSpPr>
          <p:cNvPr id="4" name="Slide Number Placeholder 3"/>
          <p:cNvSpPr>
            <a:spLocks noGrp="1"/>
          </p:cNvSpPr>
          <p:nvPr>
            <p:ph type="sldNum" idx="11"/>
          </p:nvPr>
        </p:nvSpPr>
        <p:spPr>
          <a:xfrm>
            <a:off x="6420082" y="6036020"/>
            <a:ext cx="1989302" cy="414589"/>
          </a:xfrm>
        </p:spPr>
        <p:txBody>
          <a:bodyPr/>
          <a:lstStyle>
            <a:lvl1pPr>
              <a:defRPr/>
            </a:lvl1pPr>
          </a:lstStyle>
          <a:p>
            <a:fld id="{A91547F8-F709-274D-AB23-7A5544F667FC}" type="slidenum">
              <a:rPr lang="en-US"/>
              <a:pPr/>
              <a:t>‹#›</a:t>
            </a:fld>
            <a:endParaRPr lang="en-US"/>
          </a:p>
        </p:txBody>
      </p:sp>
    </p:spTree>
    <p:extLst>
      <p:ext uri="{BB962C8B-B14F-4D97-AF65-F5344CB8AC3E}">
        <p14:creationId xmlns:p14="http://schemas.microsoft.com/office/powerpoint/2010/main" val="961670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EF7A5360-E287-8649-8E0A-1AF32BE0B64F}" type="slidenum">
              <a:rPr lang="en-US"/>
              <a:pPr/>
              <a:t>‹#›</a:t>
            </a:fld>
            <a:endParaRPr lang="en-US"/>
          </a:p>
        </p:txBody>
      </p:sp>
    </p:spTree>
    <p:extLst>
      <p:ext uri="{BB962C8B-B14F-4D97-AF65-F5344CB8AC3E}">
        <p14:creationId xmlns:p14="http://schemas.microsoft.com/office/powerpoint/2010/main" val="2414806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95" y="4406453"/>
            <a:ext cx="7772536" cy="1361811"/>
          </a:xfrm>
        </p:spPr>
        <p:txBody>
          <a:bodyPr anchor="t"/>
          <a:lstStyle>
            <a:lvl1pPr algn="l">
              <a:defRPr sz="3500" b="1" cap="all"/>
            </a:lvl1pPr>
          </a:lstStyle>
          <a:p>
            <a:r>
              <a:rPr lang="en-US" smtClean="0"/>
              <a:t>Click to edit Master title style</a:t>
            </a:r>
            <a:endParaRPr lang="en-US"/>
          </a:p>
        </p:txBody>
      </p:sp>
      <p:sp>
        <p:nvSpPr>
          <p:cNvPr id="3" name="Text Placeholder 2"/>
          <p:cNvSpPr>
            <a:spLocks noGrp="1"/>
          </p:cNvSpPr>
          <p:nvPr>
            <p:ph type="body" idx="1"/>
          </p:nvPr>
        </p:nvSpPr>
        <p:spPr>
          <a:xfrm>
            <a:off x="722395" y="2906445"/>
            <a:ext cx="7772536" cy="1500008"/>
          </a:xfrm>
        </p:spPr>
        <p:txBody>
          <a:bodyPr anchor="b"/>
          <a:lstStyle>
            <a:lvl1pPr marL="0" indent="0">
              <a:buNone/>
              <a:defRPr sz="1800"/>
            </a:lvl1pPr>
            <a:lvl2pPr marL="400782" indent="0">
              <a:buNone/>
              <a:defRPr sz="1600"/>
            </a:lvl2pPr>
            <a:lvl3pPr marL="801563" indent="0">
              <a:buNone/>
              <a:defRPr sz="1400"/>
            </a:lvl3pPr>
            <a:lvl4pPr marL="1202345" indent="0">
              <a:buNone/>
              <a:defRPr sz="1200"/>
            </a:lvl4pPr>
            <a:lvl5pPr marL="1603126" indent="0">
              <a:buNone/>
              <a:defRPr sz="1200"/>
            </a:lvl5pPr>
            <a:lvl6pPr marL="2003908" indent="0">
              <a:buNone/>
              <a:defRPr sz="1200"/>
            </a:lvl6pPr>
            <a:lvl7pPr marL="2404689" indent="0">
              <a:buNone/>
              <a:defRPr sz="1200"/>
            </a:lvl7pPr>
            <a:lvl8pPr marL="2805471" indent="0">
              <a:buNone/>
              <a:defRPr sz="1200"/>
            </a:lvl8pPr>
            <a:lvl9pPr marL="3206252" indent="0">
              <a:buNone/>
              <a:defRPr sz="12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US"/>
          </a:p>
        </p:txBody>
      </p:sp>
      <p:sp>
        <p:nvSpPr>
          <p:cNvPr id="5" name="Slide Number Placeholder 4"/>
          <p:cNvSpPr>
            <a:spLocks noGrp="1"/>
          </p:cNvSpPr>
          <p:nvPr>
            <p:ph type="sldNum" idx="11"/>
          </p:nvPr>
        </p:nvSpPr>
        <p:spPr/>
        <p:txBody>
          <a:bodyPr/>
          <a:lstStyle>
            <a:lvl1pPr>
              <a:defRPr/>
            </a:lvl1pPr>
          </a:lstStyle>
          <a:p>
            <a:fld id="{B00A7EDB-9CA9-7440-B2AA-39428741397C}" type="slidenum">
              <a:rPr lang="en-US"/>
              <a:pPr/>
              <a:t>‹#›</a:t>
            </a:fld>
            <a:endParaRPr lang="en-US"/>
          </a:p>
        </p:txBody>
      </p:sp>
    </p:spTree>
    <p:extLst>
      <p:ext uri="{BB962C8B-B14F-4D97-AF65-F5344CB8AC3E}">
        <p14:creationId xmlns:p14="http://schemas.microsoft.com/office/powerpoint/2010/main" val="2178772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901" y="1772083"/>
            <a:ext cx="3773563" cy="3600306"/>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821" y="1772083"/>
            <a:ext cx="3774921" cy="3600306"/>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E696F249-8EB8-F245-9066-CFB6A1AC61E4}" type="slidenum">
              <a:rPr lang="en-US"/>
              <a:pPr/>
              <a:t>‹#›</a:t>
            </a:fld>
            <a:endParaRPr lang="en-US"/>
          </a:p>
        </p:txBody>
      </p:sp>
    </p:spTree>
    <p:extLst>
      <p:ext uri="{BB962C8B-B14F-4D97-AF65-F5344CB8AC3E}">
        <p14:creationId xmlns:p14="http://schemas.microsoft.com/office/powerpoint/2010/main" val="58471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08" y="274954"/>
            <a:ext cx="8228785"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08" y="1534557"/>
            <a:ext cx="4039709" cy="640599"/>
          </a:xfrm>
        </p:spPr>
        <p:txBody>
          <a:bodyPr anchor="b"/>
          <a:lstStyle>
            <a:lvl1pPr marL="0" indent="0">
              <a:buNone/>
              <a:defRPr sz="2100" b="1"/>
            </a:lvl1pPr>
            <a:lvl2pPr marL="400782" indent="0">
              <a:buNone/>
              <a:defRPr sz="1800" b="1"/>
            </a:lvl2pPr>
            <a:lvl3pPr marL="801563" indent="0">
              <a:buNone/>
              <a:defRPr sz="1600" b="1"/>
            </a:lvl3pPr>
            <a:lvl4pPr marL="1202345" indent="0">
              <a:buNone/>
              <a:defRPr sz="1400" b="1"/>
            </a:lvl4pPr>
            <a:lvl5pPr marL="1603126" indent="0">
              <a:buNone/>
              <a:defRPr sz="1400" b="1"/>
            </a:lvl5pPr>
            <a:lvl6pPr marL="2003908" indent="0">
              <a:buNone/>
              <a:defRPr sz="1400" b="1"/>
            </a:lvl6pPr>
            <a:lvl7pPr marL="2404689" indent="0">
              <a:buNone/>
              <a:defRPr sz="1400" b="1"/>
            </a:lvl7pPr>
            <a:lvl8pPr marL="2805471" indent="0">
              <a:buNone/>
              <a:defRPr sz="1400" b="1"/>
            </a:lvl8pPr>
            <a:lvl9pPr marL="3206252"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608" y="2175156"/>
            <a:ext cx="4039709"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326" y="1534557"/>
            <a:ext cx="4041067" cy="640599"/>
          </a:xfrm>
        </p:spPr>
        <p:txBody>
          <a:bodyPr anchor="b"/>
          <a:lstStyle>
            <a:lvl1pPr marL="0" indent="0">
              <a:buNone/>
              <a:defRPr sz="2100" b="1"/>
            </a:lvl1pPr>
            <a:lvl2pPr marL="400782" indent="0">
              <a:buNone/>
              <a:defRPr sz="1800" b="1"/>
            </a:lvl2pPr>
            <a:lvl3pPr marL="801563" indent="0">
              <a:buNone/>
              <a:defRPr sz="1600" b="1"/>
            </a:lvl3pPr>
            <a:lvl4pPr marL="1202345" indent="0">
              <a:buNone/>
              <a:defRPr sz="1400" b="1"/>
            </a:lvl4pPr>
            <a:lvl5pPr marL="1603126" indent="0">
              <a:buNone/>
              <a:defRPr sz="1400" b="1"/>
            </a:lvl5pPr>
            <a:lvl6pPr marL="2003908" indent="0">
              <a:buNone/>
              <a:defRPr sz="1400" b="1"/>
            </a:lvl6pPr>
            <a:lvl7pPr marL="2404689" indent="0">
              <a:buNone/>
              <a:defRPr sz="1400" b="1"/>
            </a:lvl7pPr>
            <a:lvl8pPr marL="2805471" indent="0">
              <a:buNone/>
              <a:defRPr sz="1400" b="1"/>
            </a:lvl8pPr>
            <a:lvl9pPr marL="3206252"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326" y="2175156"/>
            <a:ext cx="40410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US"/>
          </a:p>
        </p:txBody>
      </p:sp>
      <p:sp>
        <p:nvSpPr>
          <p:cNvPr id="8" name="Slide Number Placeholder 7"/>
          <p:cNvSpPr>
            <a:spLocks noGrp="1"/>
          </p:cNvSpPr>
          <p:nvPr>
            <p:ph type="sldNum" idx="11"/>
          </p:nvPr>
        </p:nvSpPr>
        <p:spPr/>
        <p:txBody>
          <a:bodyPr/>
          <a:lstStyle>
            <a:lvl1pPr>
              <a:defRPr/>
            </a:lvl1pPr>
          </a:lstStyle>
          <a:p>
            <a:fld id="{9CFB9E0B-AC58-4D42-BD1F-A547BD6164E6}" type="slidenum">
              <a:rPr lang="en-US"/>
              <a:pPr/>
              <a:t>‹#›</a:t>
            </a:fld>
            <a:endParaRPr lang="en-US"/>
          </a:p>
        </p:txBody>
      </p:sp>
    </p:spTree>
    <p:extLst>
      <p:ext uri="{BB962C8B-B14F-4D97-AF65-F5344CB8AC3E}">
        <p14:creationId xmlns:p14="http://schemas.microsoft.com/office/powerpoint/2010/main" val="301048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US"/>
          </a:p>
        </p:txBody>
      </p:sp>
      <p:sp>
        <p:nvSpPr>
          <p:cNvPr id="4" name="Slide Number Placeholder 3"/>
          <p:cNvSpPr>
            <a:spLocks noGrp="1"/>
          </p:cNvSpPr>
          <p:nvPr>
            <p:ph type="sldNum" idx="11"/>
          </p:nvPr>
        </p:nvSpPr>
        <p:spPr/>
        <p:txBody>
          <a:bodyPr/>
          <a:lstStyle>
            <a:lvl1pPr>
              <a:defRPr/>
            </a:lvl1pPr>
          </a:lstStyle>
          <a:p>
            <a:fld id="{772FC9ED-1B3F-C645-B2CD-701C9D0DDB26}" type="slidenum">
              <a:rPr lang="en-US"/>
              <a:pPr/>
              <a:t>‹#›</a:t>
            </a:fld>
            <a:endParaRPr lang="en-US"/>
          </a:p>
        </p:txBody>
      </p:sp>
    </p:spTree>
    <p:extLst>
      <p:ext uri="{BB962C8B-B14F-4D97-AF65-F5344CB8AC3E}">
        <p14:creationId xmlns:p14="http://schemas.microsoft.com/office/powerpoint/2010/main" val="238790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p>
        </p:txBody>
      </p:sp>
      <p:sp>
        <p:nvSpPr>
          <p:cNvPr id="3" name="Slide Number Placeholder 2"/>
          <p:cNvSpPr>
            <a:spLocks noGrp="1"/>
          </p:cNvSpPr>
          <p:nvPr>
            <p:ph type="sldNum" idx="11"/>
          </p:nvPr>
        </p:nvSpPr>
        <p:spPr/>
        <p:txBody>
          <a:bodyPr/>
          <a:lstStyle>
            <a:lvl1pPr>
              <a:defRPr/>
            </a:lvl1pPr>
          </a:lstStyle>
          <a:p>
            <a:fld id="{1A11654D-51DE-0944-B8D9-C21CE8534EDC}" type="slidenum">
              <a:rPr lang="en-US"/>
              <a:pPr/>
              <a:t>‹#›</a:t>
            </a:fld>
            <a:endParaRPr lang="en-US"/>
          </a:p>
        </p:txBody>
      </p:sp>
    </p:spTree>
    <p:extLst>
      <p:ext uri="{BB962C8B-B14F-4D97-AF65-F5344CB8AC3E}">
        <p14:creationId xmlns:p14="http://schemas.microsoft.com/office/powerpoint/2010/main" val="1206493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08" y="273514"/>
            <a:ext cx="3007716" cy="1161715"/>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5313" y="273515"/>
            <a:ext cx="5111080"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08" y="1435228"/>
            <a:ext cx="3007716" cy="4691482"/>
          </a:xfrm>
        </p:spPr>
        <p:txBody>
          <a:bodyPr/>
          <a:lstStyle>
            <a:lvl1pPr marL="0" indent="0">
              <a:buNone/>
              <a:defRPr sz="1200"/>
            </a:lvl1pPr>
            <a:lvl2pPr marL="400782" indent="0">
              <a:buNone/>
              <a:defRPr sz="1100"/>
            </a:lvl2pPr>
            <a:lvl3pPr marL="801563" indent="0">
              <a:buNone/>
              <a:defRPr sz="900"/>
            </a:lvl3pPr>
            <a:lvl4pPr marL="1202345" indent="0">
              <a:buNone/>
              <a:defRPr sz="800"/>
            </a:lvl4pPr>
            <a:lvl5pPr marL="1603126" indent="0">
              <a:buNone/>
              <a:defRPr sz="800"/>
            </a:lvl5pPr>
            <a:lvl6pPr marL="2003908" indent="0">
              <a:buNone/>
              <a:defRPr sz="800"/>
            </a:lvl6pPr>
            <a:lvl7pPr marL="2404689" indent="0">
              <a:buNone/>
              <a:defRPr sz="800"/>
            </a:lvl7pPr>
            <a:lvl8pPr marL="2805471" indent="0">
              <a:buNone/>
              <a:defRPr sz="800"/>
            </a:lvl8pPr>
            <a:lvl9pPr marL="3206252" indent="0">
              <a:buNone/>
              <a:defRPr sz="8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7F985E36-734D-3E43-8E73-9249B465D601}" type="slidenum">
              <a:rPr lang="en-US"/>
              <a:pPr/>
              <a:t>‹#›</a:t>
            </a:fld>
            <a:endParaRPr lang="en-US"/>
          </a:p>
        </p:txBody>
      </p:sp>
    </p:spTree>
    <p:extLst>
      <p:ext uri="{BB962C8B-B14F-4D97-AF65-F5344CB8AC3E}">
        <p14:creationId xmlns:p14="http://schemas.microsoft.com/office/powerpoint/2010/main" val="155618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09" y="4800889"/>
            <a:ext cx="5485857" cy="565741"/>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09" y="613247"/>
            <a:ext cx="5485857" cy="4114224"/>
          </a:xfrm>
        </p:spPr>
        <p:txBody>
          <a:bodyPr/>
          <a:lstStyle>
            <a:lvl1pPr marL="0" indent="0">
              <a:buNone/>
              <a:defRPr sz="2800"/>
            </a:lvl1pPr>
            <a:lvl2pPr marL="400782" indent="0">
              <a:buNone/>
              <a:defRPr sz="2500"/>
            </a:lvl2pPr>
            <a:lvl3pPr marL="801563" indent="0">
              <a:buNone/>
              <a:defRPr sz="2100"/>
            </a:lvl3pPr>
            <a:lvl4pPr marL="1202345" indent="0">
              <a:buNone/>
              <a:defRPr sz="1800"/>
            </a:lvl4pPr>
            <a:lvl5pPr marL="1603126" indent="0">
              <a:buNone/>
              <a:defRPr sz="1800"/>
            </a:lvl5pPr>
            <a:lvl6pPr marL="2003908" indent="0">
              <a:buNone/>
              <a:defRPr sz="1800"/>
            </a:lvl6pPr>
            <a:lvl7pPr marL="2404689" indent="0">
              <a:buNone/>
              <a:defRPr sz="1800"/>
            </a:lvl7pPr>
            <a:lvl8pPr marL="2805471" indent="0">
              <a:buNone/>
              <a:defRPr sz="1800"/>
            </a:lvl8pPr>
            <a:lvl9pPr marL="3206252" indent="0">
              <a:buNone/>
              <a:defRPr sz="1800"/>
            </a:lvl9pPr>
          </a:lstStyle>
          <a:p>
            <a:endParaRPr lang="en-US"/>
          </a:p>
        </p:txBody>
      </p:sp>
      <p:sp>
        <p:nvSpPr>
          <p:cNvPr id="4" name="Text Placeholder 3"/>
          <p:cNvSpPr>
            <a:spLocks noGrp="1"/>
          </p:cNvSpPr>
          <p:nvPr>
            <p:ph type="body" sz="half" idx="2"/>
          </p:nvPr>
        </p:nvSpPr>
        <p:spPr>
          <a:xfrm>
            <a:off x="1792409" y="5366630"/>
            <a:ext cx="5485857" cy="806146"/>
          </a:xfrm>
        </p:spPr>
        <p:txBody>
          <a:bodyPr/>
          <a:lstStyle>
            <a:lvl1pPr marL="0" indent="0">
              <a:buNone/>
              <a:defRPr sz="1200"/>
            </a:lvl1pPr>
            <a:lvl2pPr marL="400782" indent="0">
              <a:buNone/>
              <a:defRPr sz="1100"/>
            </a:lvl2pPr>
            <a:lvl3pPr marL="801563" indent="0">
              <a:buNone/>
              <a:defRPr sz="900"/>
            </a:lvl3pPr>
            <a:lvl4pPr marL="1202345" indent="0">
              <a:buNone/>
              <a:defRPr sz="800"/>
            </a:lvl4pPr>
            <a:lvl5pPr marL="1603126" indent="0">
              <a:buNone/>
              <a:defRPr sz="800"/>
            </a:lvl5pPr>
            <a:lvl6pPr marL="2003908" indent="0">
              <a:buNone/>
              <a:defRPr sz="800"/>
            </a:lvl6pPr>
            <a:lvl7pPr marL="2404689" indent="0">
              <a:buNone/>
              <a:defRPr sz="800"/>
            </a:lvl7pPr>
            <a:lvl8pPr marL="2805471" indent="0">
              <a:buNone/>
              <a:defRPr sz="800"/>
            </a:lvl8pPr>
            <a:lvl9pPr marL="3206252" indent="0">
              <a:buNone/>
              <a:defRPr sz="8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Slide Number Placeholder 5"/>
          <p:cNvSpPr>
            <a:spLocks noGrp="1"/>
          </p:cNvSpPr>
          <p:nvPr>
            <p:ph type="sldNum" idx="11"/>
          </p:nvPr>
        </p:nvSpPr>
        <p:spPr/>
        <p:txBody>
          <a:bodyPr/>
          <a:lstStyle>
            <a:lvl1pPr>
              <a:defRPr/>
            </a:lvl1pPr>
          </a:lstStyle>
          <a:p>
            <a:fld id="{A226691B-5584-B640-8C0B-67B94926BF8E}" type="slidenum">
              <a:rPr lang="en-US"/>
              <a:pPr/>
              <a:t>‹#›</a:t>
            </a:fld>
            <a:endParaRPr lang="en-US"/>
          </a:p>
        </p:txBody>
      </p:sp>
    </p:spTree>
    <p:extLst>
      <p:ext uri="{BB962C8B-B14F-4D97-AF65-F5344CB8AC3E}">
        <p14:creationId xmlns:p14="http://schemas.microsoft.com/office/powerpoint/2010/main" val="1943017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31901" y="440501"/>
            <a:ext cx="7678841" cy="1297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78894" tIns="41025" rIns="78894" bIns="41025"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731901" y="1772083"/>
            <a:ext cx="7678841" cy="36003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78894" tIns="41025" rIns="78894" bIns="41025"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1027" name="Rectangle 3"/>
          <p:cNvSpPr>
            <a:spLocks noGrp="1" noChangeArrowheads="1"/>
          </p:cNvSpPr>
          <p:nvPr>
            <p:ph type="dt"/>
          </p:nvPr>
        </p:nvSpPr>
        <p:spPr bwMode="auto">
          <a:xfrm>
            <a:off x="730543" y="6036020"/>
            <a:ext cx="1989302" cy="414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78894" tIns="41025" rIns="78894" bIns="41025" numCol="1" anchor="ctr" anchorCtr="0" compatLnSpc="1">
            <a:prstTxWarp prst="textNoShape">
              <a:avLst/>
            </a:prstTxWarp>
          </a:bodyPr>
          <a:lstStyle>
            <a:lvl1pPr>
              <a:buClrTx/>
              <a:buFontTx/>
              <a:buNone/>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defRPr>
                <a:solidFill>
                  <a:srgbClr val="000000"/>
                </a:solidFill>
              </a:defRPr>
            </a:lvl1pPr>
          </a:lstStyle>
          <a:p>
            <a:endParaRPr lang="en-US"/>
          </a:p>
        </p:txBody>
      </p:sp>
      <p:sp>
        <p:nvSpPr>
          <p:cNvPr id="1028" name="Text Box 4"/>
          <p:cNvSpPr txBox="1">
            <a:spLocks noChangeArrowheads="1"/>
          </p:cNvSpPr>
          <p:nvPr/>
        </p:nvSpPr>
        <p:spPr bwMode="auto">
          <a:xfrm>
            <a:off x="3219547" y="6036020"/>
            <a:ext cx="2702192" cy="416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1029" name="Rectangle 5"/>
          <p:cNvSpPr>
            <a:spLocks noGrp="1" noChangeArrowheads="1"/>
          </p:cNvSpPr>
          <p:nvPr>
            <p:ph type="sldNum"/>
          </p:nvPr>
        </p:nvSpPr>
        <p:spPr bwMode="auto">
          <a:xfrm>
            <a:off x="6420082" y="6036020"/>
            <a:ext cx="1989302" cy="414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78894" tIns="41025" rIns="78894" bIns="41025" numCol="1" anchor="ctr" anchorCtr="0" compatLnSpc="1">
            <a:prstTxWarp prst="textNoShape">
              <a:avLst/>
            </a:prstTxWarp>
          </a:bodyPr>
          <a:lstStyle>
            <a:lvl1pPr>
              <a:buClrTx/>
              <a:buFontTx/>
              <a:buNone/>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defRPr>
                <a:solidFill>
                  <a:srgbClr val="000000"/>
                </a:solidFill>
              </a:defRPr>
            </a:lvl1pPr>
          </a:lstStyle>
          <a:p>
            <a:fld id="{3DC87CC4-1FC7-5144-AA03-111A4EC5683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mj-lt"/>
          <a:ea typeface="+mj-ea"/>
          <a:cs typeface="+mj-cs"/>
        </a:defRPr>
      </a:lvl1pPr>
      <a:lvl2pPr marL="651270" indent="-250488"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2pPr>
      <a:lvl3pPr marL="1001954"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3pPr>
      <a:lvl4pPr marL="1402735"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4pPr>
      <a:lvl5pPr marL="1803517"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5pPr>
      <a:lvl6pPr marL="2204298"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6pPr>
      <a:lvl7pPr marL="2605080"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7pPr>
      <a:lvl8pPr marL="3005861"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8pPr>
      <a:lvl9pPr marL="3406643" indent="-200391" algn="ctr" defTabSz="400782" rtl="0" eaLnBrk="0" fontAlgn="base" hangingPunct="0">
        <a:spcBef>
          <a:spcPct val="0"/>
        </a:spcBef>
        <a:spcAft>
          <a:spcPct val="0"/>
        </a:spcAft>
        <a:buClr>
          <a:srgbClr val="000000"/>
        </a:buClr>
        <a:buSzPct val="100000"/>
        <a:buFont typeface="Times New Roman" charset="0"/>
        <a:defRPr sz="3900">
          <a:solidFill>
            <a:srgbClr val="000000"/>
          </a:solidFill>
          <a:latin typeface="Calibri" charset="0"/>
          <a:ea typeface="ＭＳ Ｐゴシック" charset="0"/>
          <a:cs typeface="ＭＳ Ｐゴシック" charset="0"/>
        </a:defRPr>
      </a:lvl9pPr>
    </p:titleStyle>
    <p:bodyStyle>
      <a:lvl1pPr marL="300586" indent="-300586" algn="l" defTabSz="400782" rtl="0" eaLnBrk="0" fontAlgn="base" hangingPunct="0">
        <a:spcBef>
          <a:spcPts val="701"/>
        </a:spcBef>
        <a:spcAft>
          <a:spcPct val="0"/>
        </a:spcAft>
        <a:buClr>
          <a:srgbClr val="000000"/>
        </a:buClr>
        <a:buSzPct val="100000"/>
        <a:buFont typeface="Times New Roman" charset="0"/>
        <a:defRPr sz="2800">
          <a:solidFill>
            <a:srgbClr val="000000"/>
          </a:solidFill>
          <a:latin typeface="+mn-lt"/>
          <a:ea typeface="+mn-ea"/>
          <a:cs typeface="+mn-cs"/>
        </a:defRPr>
      </a:lvl1pPr>
      <a:lvl2pPr marL="651270" indent="-250488" algn="l" defTabSz="400782" rtl="0" eaLnBrk="0" fontAlgn="base" hangingPunct="0">
        <a:spcBef>
          <a:spcPts val="614"/>
        </a:spcBef>
        <a:spcAft>
          <a:spcPct val="0"/>
        </a:spcAft>
        <a:buClr>
          <a:srgbClr val="000000"/>
        </a:buClr>
        <a:buSzPct val="100000"/>
        <a:buFont typeface="Times New Roman" charset="0"/>
        <a:defRPr sz="2500">
          <a:solidFill>
            <a:srgbClr val="000000"/>
          </a:solidFill>
          <a:latin typeface="+mn-lt"/>
          <a:ea typeface="+mn-ea"/>
          <a:cs typeface="+mn-cs"/>
        </a:defRPr>
      </a:lvl2pPr>
      <a:lvl3pPr marL="1001954" indent="-200391" algn="l" defTabSz="400782" rtl="0" eaLnBrk="0" fontAlgn="base" hangingPunct="0">
        <a:spcBef>
          <a:spcPts val="526"/>
        </a:spcBef>
        <a:spcAft>
          <a:spcPct val="0"/>
        </a:spcAft>
        <a:buClr>
          <a:srgbClr val="000000"/>
        </a:buClr>
        <a:buSzPct val="100000"/>
        <a:buFont typeface="Times New Roman" charset="0"/>
        <a:defRPr sz="2100">
          <a:solidFill>
            <a:srgbClr val="000000"/>
          </a:solidFill>
          <a:latin typeface="+mn-lt"/>
          <a:ea typeface="+mn-ea"/>
          <a:cs typeface="+mn-cs"/>
        </a:defRPr>
      </a:lvl3pPr>
      <a:lvl4pPr marL="1402735"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4pPr>
      <a:lvl5pPr marL="1803517"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5pPr>
      <a:lvl6pPr marL="2204298"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6pPr>
      <a:lvl7pPr marL="2605080"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7pPr>
      <a:lvl8pPr marL="3005861"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8pPr>
      <a:lvl9pPr marL="3406643" indent="-200391" algn="l" defTabSz="400782" rtl="0" eaLnBrk="0" fontAlgn="base" hangingPunct="0">
        <a:spcBef>
          <a:spcPts val="438"/>
        </a:spcBef>
        <a:spcAft>
          <a:spcPct val="0"/>
        </a:spcAft>
        <a:buClr>
          <a:srgbClr val="000000"/>
        </a:buClr>
        <a:buSzPct val="100000"/>
        <a:buFont typeface="Times New Roman" charset="0"/>
        <a:defRPr sz="1800">
          <a:solidFill>
            <a:srgbClr val="000000"/>
          </a:solidFill>
          <a:latin typeface="+mn-lt"/>
          <a:ea typeface="+mn-ea"/>
          <a:cs typeface="+mn-cs"/>
        </a:defRPr>
      </a:lvl9pPr>
    </p:bodyStyle>
    <p:otherStyle>
      <a:defPPr>
        <a:defRPr lang="en-US"/>
      </a:defPPr>
      <a:lvl1pPr marL="0" algn="l" defTabSz="400782" rtl="0" eaLnBrk="1" latinLnBrk="0" hangingPunct="1">
        <a:defRPr sz="1600" kern="1200">
          <a:solidFill>
            <a:schemeClr val="tx1"/>
          </a:solidFill>
          <a:latin typeface="+mn-lt"/>
          <a:ea typeface="+mn-ea"/>
          <a:cs typeface="+mn-cs"/>
        </a:defRPr>
      </a:lvl1pPr>
      <a:lvl2pPr marL="400782" algn="l" defTabSz="400782" rtl="0" eaLnBrk="1" latinLnBrk="0" hangingPunct="1">
        <a:defRPr sz="1600" kern="1200">
          <a:solidFill>
            <a:schemeClr val="tx1"/>
          </a:solidFill>
          <a:latin typeface="+mn-lt"/>
          <a:ea typeface="+mn-ea"/>
          <a:cs typeface="+mn-cs"/>
        </a:defRPr>
      </a:lvl2pPr>
      <a:lvl3pPr marL="801563" algn="l" defTabSz="400782" rtl="0" eaLnBrk="1" latinLnBrk="0" hangingPunct="1">
        <a:defRPr sz="1600" kern="1200">
          <a:solidFill>
            <a:schemeClr val="tx1"/>
          </a:solidFill>
          <a:latin typeface="+mn-lt"/>
          <a:ea typeface="+mn-ea"/>
          <a:cs typeface="+mn-cs"/>
        </a:defRPr>
      </a:lvl3pPr>
      <a:lvl4pPr marL="1202345" algn="l" defTabSz="400782" rtl="0" eaLnBrk="1" latinLnBrk="0" hangingPunct="1">
        <a:defRPr sz="1600" kern="1200">
          <a:solidFill>
            <a:schemeClr val="tx1"/>
          </a:solidFill>
          <a:latin typeface="+mn-lt"/>
          <a:ea typeface="+mn-ea"/>
          <a:cs typeface="+mn-cs"/>
        </a:defRPr>
      </a:lvl4pPr>
      <a:lvl5pPr marL="1603126" algn="l" defTabSz="400782" rtl="0" eaLnBrk="1" latinLnBrk="0" hangingPunct="1">
        <a:defRPr sz="1600" kern="1200">
          <a:solidFill>
            <a:schemeClr val="tx1"/>
          </a:solidFill>
          <a:latin typeface="+mn-lt"/>
          <a:ea typeface="+mn-ea"/>
          <a:cs typeface="+mn-cs"/>
        </a:defRPr>
      </a:lvl5pPr>
      <a:lvl6pPr marL="2003908" algn="l" defTabSz="400782" rtl="0" eaLnBrk="1" latinLnBrk="0" hangingPunct="1">
        <a:defRPr sz="1600" kern="1200">
          <a:solidFill>
            <a:schemeClr val="tx1"/>
          </a:solidFill>
          <a:latin typeface="+mn-lt"/>
          <a:ea typeface="+mn-ea"/>
          <a:cs typeface="+mn-cs"/>
        </a:defRPr>
      </a:lvl6pPr>
      <a:lvl7pPr marL="2404689" algn="l" defTabSz="400782" rtl="0" eaLnBrk="1" latinLnBrk="0" hangingPunct="1">
        <a:defRPr sz="1600" kern="1200">
          <a:solidFill>
            <a:schemeClr val="tx1"/>
          </a:solidFill>
          <a:latin typeface="+mn-lt"/>
          <a:ea typeface="+mn-ea"/>
          <a:cs typeface="+mn-cs"/>
        </a:defRPr>
      </a:lvl7pPr>
      <a:lvl8pPr marL="2805471" algn="l" defTabSz="400782" rtl="0" eaLnBrk="1" latinLnBrk="0" hangingPunct="1">
        <a:defRPr sz="1600" kern="1200">
          <a:solidFill>
            <a:schemeClr val="tx1"/>
          </a:solidFill>
          <a:latin typeface="+mn-lt"/>
          <a:ea typeface="+mn-ea"/>
          <a:cs typeface="+mn-cs"/>
        </a:defRPr>
      </a:lvl8pPr>
      <a:lvl9pPr marL="3206252" algn="l" defTabSz="40078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emf"/><Relationship Id="rId7" Type="http://schemas.openxmlformats.org/officeDocument/2006/relationships/image" Target="../media/image30.emf"/><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9.emf"/><Relationship Id="rId5" Type="http://schemas.openxmlformats.org/officeDocument/2006/relationships/image" Target="../media/image28.emf"/><Relationship Id="rId10" Type="http://schemas.openxmlformats.org/officeDocument/2006/relationships/image" Target="../media/image33.emf"/><Relationship Id="rId4" Type="http://schemas.openxmlformats.org/officeDocument/2006/relationships/image" Target="../media/image27.emf"/><Relationship Id="rId9" Type="http://schemas.openxmlformats.org/officeDocument/2006/relationships/image" Target="../media/image32.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5397" y="4949162"/>
            <a:ext cx="3584817" cy="1159067"/>
          </a:xfrm>
          <a:prstGeom prst="rect">
            <a:avLst/>
          </a:prstGeom>
        </p:spPr>
      </p:pic>
      <p:grpSp>
        <p:nvGrpSpPr>
          <p:cNvPr id="3074" name="Group 2"/>
          <p:cNvGrpSpPr>
            <a:grpSpLocks/>
          </p:cNvGrpSpPr>
          <p:nvPr/>
        </p:nvGrpSpPr>
        <p:grpSpPr bwMode="auto">
          <a:xfrm>
            <a:off x="2847487" y="1828225"/>
            <a:ext cx="3721963" cy="3528329"/>
            <a:chOff x="2097" y="1270"/>
            <a:chExt cx="2741" cy="2451"/>
          </a:xfrm>
        </p:grpSpPr>
        <p:sp>
          <p:nvSpPr>
            <p:cNvPr id="3075" name="Freeform 3"/>
            <p:cNvSpPr>
              <a:spLocks noChangeArrowheads="1"/>
            </p:cNvSpPr>
            <p:nvPr/>
          </p:nvSpPr>
          <p:spPr bwMode="auto">
            <a:xfrm>
              <a:off x="2097" y="1270"/>
              <a:ext cx="2741" cy="2451"/>
            </a:xfrm>
            <a:custGeom>
              <a:avLst/>
              <a:gdLst>
                <a:gd name="T0" fmla="*/ 0 w 3600001"/>
                <a:gd name="T1" fmla="*/ 1800000 h 3600000"/>
                <a:gd name="T2" fmla="*/ 1800001 w 3600001"/>
                <a:gd name="T3" fmla="*/ 0 h 3600000"/>
                <a:gd name="T4" fmla="*/ 3600002 w 3600001"/>
                <a:gd name="T5" fmla="*/ 1800000 h 3600000"/>
                <a:gd name="T6" fmla="*/ 1800001 w 3600001"/>
                <a:gd name="T7" fmla="*/ 3600000 h 3600000"/>
                <a:gd name="T8" fmla="*/ 0 w 3600001"/>
                <a:gd name="T9" fmla="*/ 1800000 h 3600000"/>
                <a:gd name="T10" fmla="*/ 1226448 w 3600001"/>
                <a:gd name="T11" fmla="*/ 1800000 h 3600000"/>
                <a:gd name="T12" fmla="*/ 1800001 w 3600001"/>
                <a:gd name="T13" fmla="*/ 2373552 h 3600000"/>
                <a:gd name="T14" fmla="*/ 2373554 w 3600001"/>
                <a:gd name="T15" fmla="*/ 1800000 h 3600000"/>
                <a:gd name="T16" fmla="*/ 1800001 w 3600001"/>
                <a:gd name="T17" fmla="*/ 1226448 h 3600000"/>
                <a:gd name="T18" fmla="*/ 1226448 w 3600001"/>
                <a:gd name="T19" fmla="*/ 1800000 h 360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0001" h="3600000">
                  <a:moveTo>
                    <a:pt x="0" y="1800000"/>
                  </a:moveTo>
                  <a:cubicBezTo>
                    <a:pt x="0" y="805887"/>
                    <a:pt x="805888" y="0"/>
                    <a:pt x="1800001" y="0"/>
                  </a:cubicBezTo>
                  <a:cubicBezTo>
                    <a:pt x="2794114" y="0"/>
                    <a:pt x="3600002" y="805887"/>
                    <a:pt x="3600002" y="1800000"/>
                  </a:cubicBezTo>
                  <a:cubicBezTo>
                    <a:pt x="3600002" y="2794113"/>
                    <a:pt x="2794114" y="3600000"/>
                    <a:pt x="1800001" y="3600000"/>
                  </a:cubicBezTo>
                  <a:cubicBezTo>
                    <a:pt x="805888" y="3600000"/>
                    <a:pt x="0" y="2794113"/>
                    <a:pt x="0" y="1800000"/>
                  </a:cubicBezTo>
                  <a:close/>
                  <a:moveTo>
                    <a:pt x="1226448" y="1800000"/>
                  </a:moveTo>
                  <a:cubicBezTo>
                    <a:pt x="1226448" y="2116764"/>
                    <a:pt x="1483236" y="2373552"/>
                    <a:pt x="1800001" y="2373552"/>
                  </a:cubicBezTo>
                  <a:cubicBezTo>
                    <a:pt x="2116766" y="2373552"/>
                    <a:pt x="2373554" y="2116764"/>
                    <a:pt x="2373554" y="1800000"/>
                  </a:cubicBezTo>
                  <a:cubicBezTo>
                    <a:pt x="2373554" y="1483236"/>
                    <a:pt x="2116766" y="1226448"/>
                    <a:pt x="1800001" y="1226448"/>
                  </a:cubicBezTo>
                  <a:cubicBezTo>
                    <a:pt x="1483236" y="1226448"/>
                    <a:pt x="1226448" y="1483236"/>
                    <a:pt x="1226448" y="1800000"/>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l="3882" t="21608" r="48839" b="22122"/>
            <a:stretch>
              <a:fillRect/>
            </a:stretch>
          </p:blipFill>
          <p:spPr bwMode="auto">
            <a:xfrm>
              <a:off x="2742" y="1743"/>
              <a:ext cx="1413" cy="1456"/>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7" name="Freeform 5"/>
            <p:cNvSpPr>
              <a:spLocks noChangeArrowheads="1"/>
            </p:cNvSpPr>
            <p:nvPr/>
          </p:nvSpPr>
          <p:spPr bwMode="auto">
            <a:xfrm>
              <a:off x="2412" y="1484"/>
              <a:ext cx="2074" cy="1989"/>
            </a:xfrm>
            <a:custGeom>
              <a:avLst/>
              <a:gdLst>
                <a:gd name="T0" fmla="*/ 0 w 2724713"/>
                <a:gd name="T1" fmla="*/ 1460530 h 2921059"/>
                <a:gd name="T2" fmla="*/ 1362357 w 2724713"/>
                <a:gd name="T3" fmla="*/ 0 h 2921059"/>
                <a:gd name="T4" fmla="*/ 2724714 w 2724713"/>
                <a:gd name="T5" fmla="*/ 1460530 h 2921059"/>
                <a:gd name="T6" fmla="*/ 1362357 w 2724713"/>
                <a:gd name="T7" fmla="*/ 2921060 h 2921059"/>
                <a:gd name="T8" fmla="*/ 0 w 2724713"/>
                <a:gd name="T9" fmla="*/ 1460530 h 2921059"/>
                <a:gd name="T10" fmla="*/ 428897 w 2724713"/>
                <a:gd name="T11" fmla="*/ 1460530 h 2921059"/>
                <a:gd name="T12" fmla="*/ 1362356 w 2724713"/>
                <a:gd name="T13" fmla="*/ 2492162 h 2921059"/>
                <a:gd name="T14" fmla="*/ 2295815 w 2724713"/>
                <a:gd name="T15" fmla="*/ 1460530 h 2921059"/>
                <a:gd name="T16" fmla="*/ 1362356 w 2724713"/>
                <a:gd name="T17" fmla="*/ 428898 h 2921059"/>
                <a:gd name="T18" fmla="*/ 428897 w 2724713"/>
                <a:gd name="T19" fmla="*/ 1460530 h 292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4713" h="2921059">
                  <a:moveTo>
                    <a:pt x="0" y="1460530"/>
                  </a:moveTo>
                  <a:cubicBezTo>
                    <a:pt x="0" y="653902"/>
                    <a:pt x="609948" y="0"/>
                    <a:pt x="1362357" y="0"/>
                  </a:cubicBezTo>
                  <a:cubicBezTo>
                    <a:pt x="2114766" y="0"/>
                    <a:pt x="2724714" y="653902"/>
                    <a:pt x="2724714" y="1460530"/>
                  </a:cubicBezTo>
                  <a:cubicBezTo>
                    <a:pt x="2724714" y="2267158"/>
                    <a:pt x="2114766" y="2921060"/>
                    <a:pt x="1362357" y="2921060"/>
                  </a:cubicBezTo>
                  <a:cubicBezTo>
                    <a:pt x="609948" y="2921060"/>
                    <a:pt x="0" y="2267158"/>
                    <a:pt x="0" y="1460530"/>
                  </a:cubicBezTo>
                  <a:close/>
                  <a:moveTo>
                    <a:pt x="428897" y="1460530"/>
                  </a:moveTo>
                  <a:cubicBezTo>
                    <a:pt x="428897" y="2030285"/>
                    <a:pt x="846821" y="2492162"/>
                    <a:pt x="1362356" y="2492162"/>
                  </a:cubicBezTo>
                  <a:cubicBezTo>
                    <a:pt x="1877891" y="2492162"/>
                    <a:pt x="2295815" y="2030285"/>
                    <a:pt x="2295815" y="1460530"/>
                  </a:cubicBezTo>
                  <a:cubicBezTo>
                    <a:pt x="2295815" y="890775"/>
                    <a:pt x="1877891" y="428898"/>
                    <a:pt x="1362356" y="428898"/>
                  </a:cubicBezTo>
                  <a:cubicBezTo>
                    <a:pt x="846821" y="428898"/>
                    <a:pt x="428897" y="890775"/>
                    <a:pt x="428897" y="1460530"/>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sp>
        <p:nvSpPr>
          <p:cNvPr id="3078" name="Text Box 6"/>
          <p:cNvSpPr txBox="1">
            <a:spLocks noChangeArrowheads="1"/>
          </p:cNvSpPr>
          <p:nvPr/>
        </p:nvSpPr>
        <p:spPr bwMode="auto">
          <a:xfrm>
            <a:off x="-464397" y="5925174"/>
            <a:ext cx="9266210" cy="36921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1pPr>
            <a:lvl2pPr marL="13989050" indent="9717088">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2pPr>
            <a:lvl3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3pPr>
            <a:lvl4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4pPr>
            <a:lvl5pPr>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13989050" algn="l"/>
                <a:tab pos="14446250" algn="l"/>
                <a:tab pos="14903450" algn="l"/>
                <a:tab pos="15360650" algn="l"/>
                <a:tab pos="15817850" algn="l"/>
                <a:tab pos="16275050" algn="l"/>
                <a:tab pos="16732250" algn="l"/>
                <a:tab pos="17189450" algn="l"/>
                <a:tab pos="17646650" algn="l"/>
                <a:tab pos="18103850" algn="l"/>
                <a:tab pos="18561050" algn="l"/>
                <a:tab pos="19018250" algn="l"/>
                <a:tab pos="19475450" algn="l"/>
                <a:tab pos="19932650" algn="l"/>
                <a:tab pos="20389850" algn="l"/>
                <a:tab pos="20847050" algn="l"/>
                <a:tab pos="21304250" algn="l"/>
                <a:tab pos="21761450" algn="l"/>
                <a:tab pos="22218650" algn="l"/>
                <a:tab pos="22675850" algn="l"/>
                <a:tab pos="23133050" algn="l"/>
              </a:tabLst>
              <a:defRPr sz="2400">
                <a:solidFill>
                  <a:srgbClr val="000000"/>
                </a:solidFill>
                <a:latin typeface="Calibri" charset="0"/>
                <a:ea typeface="ＭＳ Ｐゴシック" charset="0"/>
                <a:cs typeface="ＭＳ Ｐゴシック" charset="0"/>
              </a:defRPr>
            </a:lvl9pPr>
          </a:lstStyle>
          <a:p>
            <a:pPr lvl="1" algn="r">
              <a:buClrTx/>
              <a:buFontTx/>
              <a:buNone/>
            </a:pPr>
            <a:r>
              <a:rPr lang="en-US" sz="1400" i="1">
                <a:solidFill>
                  <a:srgbClr val="7F7F7F"/>
                </a:solidFill>
                <a:latin typeface="Arial" charset="0"/>
                <a:cs typeface="Arial" charset="0"/>
              </a:rPr>
              <a:t>designed by Pablo Suarez &amp; Janot Mendler de Suarez (Red Cross / Red Crescent Climate Centre)</a:t>
            </a:r>
          </a:p>
          <a:p>
            <a:pPr lvl="1" algn="r">
              <a:buClrTx/>
              <a:buFontTx/>
              <a:buNone/>
            </a:pPr>
            <a:r>
              <a:rPr lang="en-US" sz="1400" i="1">
                <a:solidFill>
                  <a:srgbClr val="7F7F7F"/>
                </a:solidFill>
                <a:latin typeface="Arial" charset="0"/>
                <a:cs typeface="Arial" charset="0"/>
              </a:rPr>
              <a:t>for the World Bank (Office of the Chief Economist for Sustainable Development)</a:t>
            </a:r>
          </a:p>
        </p:txBody>
      </p:sp>
      <p:sp>
        <p:nvSpPr>
          <p:cNvPr id="3079" name="Rectangle 7"/>
          <p:cNvSpPr>
            <a:spLocks noChangeArrowheads="1"/>
          </p:cNvSpPr>
          <p:nvPr/>
        </p:nvSpPr>
        <p:spPr bwMode="auto">
          <a:xfrm>
            <a:off x="446745" y="529754"/>
            <a:ext cx="8249153" cy="89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35660" bIns="0"/>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Lst>
            </a:pPr>
            <a:r>
              <a:rPr lang="es-PE" sz="3500" b="1" dirty="0">
                <a:solidFill>
                  <a:srgbClr val="DA0000"/>
                </a:solidFill>
                <a:latin typeface="Arial" charset="0"/>
                <a:cs typeface="Arial" charset="0"/>
              </a:rPr>
              <a:t>Decisions for the Decade</a:t>
            </a:r>
          </a:p>
        </p:txBody>
      </p:sp>
      <p:sp>
        <p:nvSpPr>
          <p:cNvPr id="3080" name="Rectangle 8"/>
          <p:cNvSpPr>
            <a:spLocks noChangeArrowheads="1"/>
          </p:cNvSpPr>
          <p:nvPr/>
        </p:nvSpPr>
        <p:spPr bwMode="auto">
          <a:xfrm>
            <a:off x="3522355" y="2234176"/>
            <a:ext cx="2270384" cy="2573909"/>
          </a:xfrm>
          <a:prstGeom prst="rect">
            <a:avLst/>
          </a:prstGeom>
          <a:solidFill>
            <a:srgbClr val="00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5800" b="1">
                <a:solidFill>
                  <a:srgbClr val="DA0000"/>
                </a:solidFill>
                <a:latin typeface="Arial" charset="0"/>
                <a:cs typeface="Arial" charset="0"/>
              </a:rPr>
              <a:t>?</a:t>
            </a:r>
          </a:p>
        </p:txBody>
      </p:sp>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l="16435" t="27322" r="16571" b="27667"/>
          <a:stretch>
            <a:fillRect/>
          </a:stretch>
        </p:blipFill>
        <p:spPr bwMode="auto">
          <a:xfrm>
            <a:off x="4866661" y="5357992"/>
            <a:ext cx="3842816" cy="519677"/>
          </a:xfrm>
          <a:prstGeom prst="rect">
            <a:avLst/>
          </a:prstGeom>
          <a:noFill/>
          <a:ln>
            <a:noFill/>
          </a:ln>
          <a:effectLst/>
          <a:extLst>
            <a:ext uri="{909E8E84-426E-40DD-AFC4-6F175D3DCCD1}">
              <a14:hiddenFill xmlns:a14="http://schemas.microsoft.com/office/drawing/2010/main">
                <a:blipFill dpi="0" rotWithShape="0">
                  <a:blip/>
                  <a:srcRect l="16435" t="27322" r="16571" b="2766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82" name="Rectangle 10"/>
          <p:cNvSpPr>
            <a:spLocks noChangeArrowheads="1"/>
          </p:cNvSpPr>
          <p:nvPr/>
        </p:nvSpPr>
        <p:spPr bwMode="auto">
          <a:xfrm rot="19980000">
            <a:off x="1452787" y="2538361"/>
            <a:ext cx="6254720" cy="1729456"/>
          </a:xfrm>
          <a:prstGeom prst="rect">
            <a:avLst/>
          </a:prstGeom>
          <a:solidFill>
            <a:srgbClr val="FFFF99">
              <a:alpha val="57999"/>
            </a:srgb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en-GB" sz="6300" b="1" i="1" dirty="0">
                <a:solidFill>
                  <a:srgbClr val="BF0000"/>
                </a:solidFill>
                <a:latin typeface="Arial" charset="0"/>
              </a:rPr>
              <a:t>All Participate</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en-GB" sz="4400" b="1" i="1" dirty="0">
                <a:solidFill>
                  <a:srgbClr val="BF0000"/>
                </a:solidFill>
                <a:latin typeface="Arial" charset="0"/>
              </a:rPr>
              <a:t>(...expect confusion...)</a:t>
            </a:r>
          </a:p>
        </p:txBody>
      </p:sp>
      <p:sp>
        <p:nvSpPr>
          <p:cNvPr id="2" name="TextBox 1"/>
          <p:cNvSpPr txBox="1"/>
          <p:nvPr/>
        </p:nvSpPr>
        <p:spPr>
          <a:xfrm>
            <a:off x="1568172" y="1010562"/>
            <a:ext cx="5938248" cy="404104"/>
          </a:xfrm>
          <a:prstGeom prst="rect">
            <a:avLst/>
          </a:prstGeom>
          <a:noFill/>
        </p:spPr>
        <p:txBody>
          <a:bodyPr wrap="none" lIns="80156" tIns="40078" rIns="80156" bIns="40078" rtlCol="0">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Lst>
            </a:pPr>
            <a:r>
              <a:rPr lang="es-PE" b="1" dirty="0">
                <a:solidFill>
                  <a:schemeClr val="tx1">
                    <a:lumMod val="50000"/>
                    <a:lumOff val="50000"/>
                  </a:schemeClr>
                </a:solidFill>
                <a:latin typeface="Arial" charset="0"/>
                <a:cs typeface="Arial" charset="0"/>
              </a:rPr>
              <a:t>How do we </a:t>
            </a:r>
            <a:r>
              <a:rPr lang="es-PE" b="1" dirty="0" smtClean="0">
                <a:solidFill>
                  <a:schemeClr val="tx1">
                    <a:lumMod val="50000"/>
                    <a:lumOff val="50000"/>
                  </a:schemeClr>
                </a:solidFill>
                <a:latin typeface="Arial" charset="0"/>
                <a:cs typeface="Arial" charset="0"/>
              </a:rPr>
              <a:t>make smart </a:t>
            </a:r>
            <a:r>
              <a:rPr lang="es-PE" b="1" dirty="0">
                <a:solidFill>
                  <a:schemeClr val="tx1">
                    <a:lumMod val="50000"/>
                    <a:lumOff val="50000"/>
                  </a:schemeClr>
                </a:solidFill>
                <a:latin typeface="Arial" charset="0"/>
                <a:cs typeface="Arial" charset="0"/>
              </a:rPr>
              <a:t>long-term decisions?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additive="repl">
                                        <p:cTn id="6" dur="1" fill="hold">
                                          <p:stCondLst>
                                            <p:cond delay="0"/>
                                          </p:stCondLst>
                                        </p:cTn>
                                        <p:tgtEl>
                                          <p:spTgt spid="3080"/>
                                        </p:tgtEl>
                                        <p:attrNameLst>
                                          <p:attrName>style.visibility</p:attrName>
                                        </p:attrNameLst>
                                      </p:cBhvr>
                                      <p:to>
                                        <p:strVal val="visible"/>
                                      </p:to>
                                    </p:set>
                                    <p:animEffect transition="in" filter="wheel(1)">
                                      <p:cBhvr additive="repl">
                                        <p:cTn id="7" dur="2000"/>
                                        <p:tgtEl>
                                          <p:spTgt spid="308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10" presetClass="entr" fill="hold" nodeType="withEffect">
                                  <p:stCondLst>
                                    <p:cond delay="0"/>
                                  </p:stCondLst>
                                  <p:childTnLst>
                                    <p:set>
                                      <p:cBhvr additive="repl">
                                        <p:cTn id="11" dur="1" fill="hold">
                                          <p:stCondLst>
                                            <p:cond delay="0"/>
                                          </p:stCondLst>
                                        </p:cTn>
                                        <p:tgtEl>
                                          <p:spTgt spid="3078"/>
                                        </p:tgtEl>
                                        <p:attrNameLst>
                                          <p:attrName>style.visibility</p:attrName>
                                        </p:attrNameLst>
                                      </p:cBhvr>
                                      <p:to>
                                        <p:strVal val="visible"/>
                                      </p:to>
                                    </p:set>
                                    <p:animEffect transition="in" filter="fade">
                                      <p:cBhvr additive="repl">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8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5" presetClass="entr" fill="hold" nodeType="clickEffect">
                                  <p:stCondLst>
                                    <p:cond delay="0"/>
                                  </p:stCondLst>
                                  <p:childTnLst>
                                    <p:set>
                                      <p:cBhvr additive="repl">
                                        <p:cTn id="22" dur="1" fill="hold">
                                          <p:stCondLst>
                                            <p:cond delay="0"/>
                                          </p:stCondLst>
                                        </p:cTn>
                                        <p:tgtEl>
                                          <p:spTgt spid="3082"/>
                                        </p:tgtEl>
                                        <p:attrNameLst>
                                          <p:attrName>style.visibility</p:attrName>
                                        </p:attrNameLst>
                                      </p:cBhvr>
                                      <p:to>
                                        <p:strVal val="visible"/>
                                      </p:to>
                                    </p:set>
                                    <p:animEffect transition="in" filter="fade">
                                      <p:cBhvr additive="repl">
                                        <p:cTn id="23" dur="2000"/>
                                        <p:tgtEl>
                                          <p:spTgt spid="3082"/>
                                        </p:tgtEl>
                                      </p:cBhvr>
                                    </p:animEffect>
                                    <p:anim calcmode="lin" valueType="num">
                                      <p:cBhvr additive="repl">
                                        <p:cTn id="24" dur="2000" fill="hold"/>
                                        <p:tgtEl>
                                          <p:spTgt spid="3082"/>
                                        </p:tgtEl>
                                        <p:attrNameLst>
                                          <p:attrName>r</p:attrName>
                                        </p:attrNameLst>
                                      </p:cBhvr>
                                      <p:tavLst>
                                        <p:tav tm="100000">
                                          <p:val>
                                            <p:strVal val="720"/>
                                          </p:val>
                                        </p:tav>
                                        <p:tav>
                                          <p:val>
                                            <p:strVal val="0"/>
                                          </p:val>
                                        </p:tav>
                                      </p:tavLst>
                                    </p:anim>
                                    <p:anim calcmode="lin" valueType="num">
                                      <p:cBhvr additive="repl">
                                        <p:cTn id="25" dur="2000" fill="hold"/>
                                        <p:tgtEl>
                                          <p:spTgt spid="3082"/>
                                        </p:tgtEl>
                                        <p:attrNameLst>
                                          <p:attrName>ppt_h</p:attrName>
                                        </p:attrNameLst>
                                      </p:cBhvr>
                                      <p:tavLst>
                                        <p:tav tm="100000">
                                          <p:val>
                                            <p:strVal val="0"/>
                                          </p:val>
                                        </p:tav>
                                        <p:tav>
                                          <p:val>
                                            <p:strVal val="#ppt_h"/>
                                          </p:val>
                                        </p:tav>
                                      </p:tavLst>
                                    </p:anim>
                                    <p:anim calcmode="lin" valueType="num">
                                      <p:cBhvr additive="repl">
                                        <p:cTn id="26" dur="2000" fill="hold"/>
                                        <p:tgtEl>
                                          <p:spTgt spid="3082"/>
                                        </p:tgtEl>
                                        <p:attrNameLst>
                                          <p:attrName>ppt_w</p:attrName>
                                        </p:attrNameLst>
                                      </p:cBhvr>
                                      <p:tavLst>
                                        <p:tav tm="100000">
                                          <p:val>
                                            <p:strVal val="0"/>
                                          </p:val>
                                        </p:tav>
                                        <p:tav>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0" name="Freeform 17"/>
          <p:cNvSpPr>
            <a:spLocks noChangeArrowheads="1"/>
          </p:cNvSpPr>
          <p:nvPr/>
        </p:nvSpPr>
        <p:spPr bwMode="auto">
          <a:xfrm>
            <a:off x="3506060"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4"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200" b="1" dirty="0">
                <a:solidFill>
                  <a:schemeClr val="bg1">
                    <a:lumMod val="50000"/>
                  </a:schemeClr>
                </a:solidFill>
              </a:rPr>
              <a:t>Let’s protect against 1 drought…</a:t>
            </a:r>
          </a:p>
          <a:p>
            <a:endParaRPr lang="es-PE" sz="3200" b="1" dirty="0">
              <a:solidFill>
                <a:schemeClr val="bg1">
                  <a:lumMod val="50000"/>
                </a:schemeClr>
              </a:solidFill>
            </a:endParaRPr>
          </a:p>
        </p:txBody>
      </p:sp>
      <p:sp>
        <p:nvSpPr>
          <p:cNvPr id="35" name="Rectangle 34"/>
          <p:cNvSpPr/>
          <p:nvPr/>
        </p:nvSpPr>
        <p:spPr>
          <a:xfrm>
            <a:off x="270219" y="3912688"/>
            <a:ext cx="8408026" cy="586094"/>
          </a:xfrm>
          <a:prstGeom prst="rect">
            <a:avLst/>
          </a:prstGeom>
        </p:spPr>
        <p:txBody>
          <a:bodyPr wrap="square" lIns="80156" tIns="40078" rIns="80156" bIns="40078">
            <a:spAutoFit/>
          </a:bodyPr>
          <a:lstStyle/>
          <a:p>
            <a:pPr lvl="0"/>
            <a:r>
              <a:rPr lang="es-PE" sz="3200" b="1" dirty="0">
                <a:solidFill>
                  <a:schemeClr val="tx1"/>
                </a:solidFill>
              </a:rPr>
              <a:t>When a drought occurs, use a protection bean…</a:t>
            </a:r>
          </a:p>
        </p:txBody>
      </p:sp>
      <p:cxnSp>
        <p:nvCxnSpPr>
          <p:cNvPr id="39" name="Straight Arrow Connector 38"/>
          <p:cNvCxnSpPr/>
          <p:nvPr/>
        </p:nvCxnSpPr>
        <p:spPr bwMode="auto">
          <a:xfrm flipV="1">
            <a:off x="3855036" y="2668919"/>
            <a:ext cx="5136564" cy="1"/>
          </a:xfrm>
          <a:prstGeom prst="straightConnector1">
            <a:avLst/>
          </a:prstGeom>
          <a:solidFill>
            <a:srgbClr val="00B8FF"/>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9186419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grpId="1" nodeType="clickEffect">
                                  <p:stCondLst>
                                    <p:cond delay="0"/>
                                  </p:stCondLst>
                                  <p:childTnLst>
                                    <p:anim calcmode="lin" valueType="num">
                                      <p:cBhvr additive="base">
                                        <p:cTn id="12" dur="2000"/>
                                        <p:tgtEl>
                                          <p:spTgt spid="30"/>
                                        </p:tgtEl>
                                        <p:attrNameLst>
                                          <p:attrName>ppt_x</p:attrName>
                                        </p:attrNameLst>
                                      </p:cBhvr>
                                      <p:tavLst>
                                        <p:tav tm="0">
                                          <p:val>
                                            <p:strVal val="ppt_x"/>
                                          </p:val>
                                        </p:tav>
                                        <p:tav tm="100000">
                                          <p:val>
                                            <p:strVal val="1+ppt_w/2"/>
                                          </p:val>
                                        </p:tav>
                                      </p:tavLst>
                                    </p:anim>
                                    <p:anim calcmode="lin" valueType="num">
                                      <p:cBhvr additive="base">
                                        <p:cTn id="13" dur="2000"/>
                                        <p:tgtEl>
                                          <p:spTgt spid="30"/>
                                        </p:tgtEl>
                                        <p:attrNameLst>
                                          <p:attrName>ppt_y</p:attrName>
                                        </p:attrNameLst>
                                      </p:cBhvr>
                                      <p:tavLst>
                                        <p:tav tm="0">
                                          <p:val>
                                            <p:strVal val="ppt_y"/>
                                          </p:val>
                                        </p:tav>
                                        <p:tav tm="100000">
                                          <p:val>
                                            <p:strVal val="ppt_y"/>
                                          </p:val>
                                        </p:tav>
                                      </p:tavLst>
                                    </p:anim>
                                    <p:set>
                                      <p:cBhvr>
                                        <p:cTn id="14" dur="1" fill="hold">
                                          <p:stCondLst>
                                            <p:cond delay="19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200" b="1" dirty="0">
                <a:solidFill>
                  <a:schemeClr val="bg1">
                    <a:lumMod val="50000"/>
                  </a:schemeClr>
                </a:solidFill>
              </a:rPr>
              <a:t>Let’s protect against 1 drought…</a:t>
            </a:r>
          </a:p>
          <a:p>
            <a:endParaRPr lang="es-PE" sz="3200" b="1" dirty="0">
              <a:solidFill>
                <a:schemeClr val="bg1">
                  <a:lumMod val="50000"/>
                </a:schemeClr>
              </a:solidFill>
            </a:endParaRPr>
          </a:p>
        </p:txBody>
      </p:sp>
      <p:sp>
        <p:nvSpPr>
          <p:cNvPr id="35" name="Rectangle 34"/>
          <p:cNvSpPr/>
          <p:nvPr/>
        </p:nvSpPr>
        <p:spPr>
          <a:xfrm>
            <a:off x="270219" y="3912688"/>
            <a:ext cx="8408026" cy="586094"/>
          </a:xfrm>
          <a:prstGeom prst="rect">
            <a:avLst/>
          </a:prstGeom>
        </p:spPr>
        <p:txBody>
          <a:bodyPr wrap="square" lIns="80156" tIns="40078" rIns="80156" bIns="40078">
            <a:spAutoFit/>
          </a:bodyPr>
          <a:lstStyle/>
          <a:p>
            <a:pPr lvl="0"/>
            <a:r>
              <a:rPr lang="es-PE" sz="3200" b="1" dirty="0">
                <a:solidFill>
                  <a:srgbClr val="7F7F7F"/>
                </a:solidFill>
              </a:rPr>
              <a:t>When a drought occurs, use a protection bean…</a:t>
            </a:r>
          </a:p>
        </p:txBody>
      </p:sp>
      <p:grpSp>
        <p:nvGrpSpPr>
          <p:cNvPr id="36" name="Group 35"/>
          <p:cNvGrpSpPr/>
          <p:nvPr/>
        </p:nvGrpSpPr>
        <p:grpSpPr>
          <a:xfrm>
            <a:off x="922004" y="1559300"/>
            <a:ext cx="5090751" cy="415498"/>
            <a:chOff x="1104737" y="1114425"/>
            <a:chExt cx="5951582" cy="458202"/>
          </a:xfrm>
        </p:grpSpPr>
        <p:sp>
          <p:nvSpPr>
            <p:cNvPr id="38" name="TextBox 37"/>
            <p:cNvSpPr txBox="1"/>
            <p:nvPr/>
          </p:nvSpPr>
          <p:spPr>
            <a:xfrm>
              <a:off x="1104737" y="1114425"/>
              <a:ext cx="375466" cy="458202"/>
            </a:xfrm>
            <a:prstGeom prst="rect">
              <a:avLst/>
            </a:prstGeom>
            <a:noFill/>
          </p:spPr>
          <p:txBody>
            <a:bodyPr wrap="none" rtlCol="0">
              <a:spAutoFit/>
            </a:bodyPr>
            <a:lstStyle/>
            <a:p>
              <a:r>
                <a:rPr lang="en-US" b="1" dirty="0" smtClean="0"/>
                <a:t>1</a:t>
              </a:r>
              <a:endParaRPr lang="en-US" b="1" dirty="0"/>
            </a:p>
          </p:txBody>
        </p:sp>
        <p:sp>
          <p:nvSpPr>
            <p:cNvPr id="40" name="TextBox 39"/>
            <p:cNvSpPr txBox="1"/>
            <p:nvPr/>
          </p:nvSpPr>
          <p:spPr>
            <a:xfrm>
              <a:off x="1726681" y="1114425"/>
              <a:ext cx="375466" cy="458202"/>
            </a:xfrm>
            <a:prstGeom prst="rect">
              <a:avLst/>
            </a:prstGeom>
            <a:noFill/>
          </p:spPr>
          <p:txBody>
            <a:bodyPr wrap="none" rtlCol="0">
              <a:spAutoFit/>
            </a:bodyPr>
            <a:lstStyle/>
            <a:p>
              <a:r>
                <a:rPr lang="en-US" b="1" dirty="0" smtClean="0"/>
                <a:t>2</a:t>
              </a:r>
              <a:endParaRPr lang="en-US" b="1" dirty="0"/>
            </a:p>
          </p:txBody>
        </p:sp>
        <p:sp>
          <p:nvSpPr>
            <p:cNvPr id="41" name="TextBox 40"/>
            <p:cNvSpPr txBox="1"/>
            <p:nvPr/>
          </p:nvSpPr>
          <p:spPr>
            <a:xfrm>
              <a:off x="2272425" y="1114425"/>
              <a:ext cx="375466" cy="458202"/>
            </a:xfrm>
            <a:prstGeom prst="rect">
              <a:avLst/>
            </a:prstGeom>
            <a:noFill/>
          </p:spPr>
          <p:txBody>
            <a:bodyPr wrap="none" rtlCol="0">
              <a:spAutoFit/>
            </a:bodyPr>
            <a:lstStyle/>
            <a:p>
              <a:r>
                <a:rPr lang="en-US" b="1" dirty="0" smtClean="0"/>
                <a:t>3</a:t>
              </a:r>
              <a:endParaRPr lang="en-US" b="1" dirty="0"/>
            </a:p>
          </p:txBody>
        </p:sp>
        <p:sp>
          <p:nvSpPr>
            <p:cNvPr id="42" name="TextBox 41"/>
            <p:cNvSpPr txBox="1"/>
            <p:nvPr/>
          </p:nvSpPr>
          <p:spPr>
            <a:xfrm>
              <a:off x="2781137" y="1114425"/>
              <a:ext cx="375466" cy="458202"/>
            </a:xfrm>
            <a:prstGeom prst="rect">
              <a:avLst/>
            </a:prstGeom>
            <a:noFill/>
          </p:spPr>
          <p:txBody>
            <a:bodyPr wrap="none" rtlCol="0">
              <a:spAutoFit/>
            </a:bodyPr>
            <a:lstStyle/>
            <a:p>
              <a:r>
                <a:rPr lang="en-US" b="1" dirty="0" smtClean="0"/>
                <a:t>4</a:t>
              </a:r>
              <a:endParaRPr lang="en-US" b="1" dirty="0"/>
            </a:p>
          </p:txBody>
        </p:sp>
        <p:sp>
          <p:nvSpPr>
            <p:cNvPr id="43" name="TextBox 42"/>
            <p:cNvSpPr txBox="1"/>
            <p:nvPr/>
          </p:nvSpPr>
          <p:spPr>
            <a:xfrm>
              <a:off x="3326880" y="1114425"/>
              <a:ext cx="375466" cy="458202"/>
            </a:xfrm>
            <a:prstGeom prst="rect">
              <a:avLst/>
            </a:prstGeom>
            <a:noFill/>
          </p:spPr>
          <p:txBody>
            <a:bodyPr wrap="none" rtlCol="0">
              <a:spAutoFit/>
            </a:bodyPr>
            <a:lstStyle/>
            <a:p>
              <a:r>
                <a:rPr lang="en-US" b="1" dirty="0" smtClean="0"/>
                <a:t>5</a:t>
              </a:r>
              <a:endParaRPr lang="en-US" b="1" dirty="0"/>
            </a:p>
          </p:txBody>
        </p:sp>
        <p:sp>
          <p:nvSpPr>
            <p:cNvPr id="44" name="TextBox 43"/>
            <p:cNvSpPr txBox="1"/>
            <p:nvPr/>
          </p:nvSpPr>
          <p:spPr>
            <a:xfrm>
              <a:off x="4811711" y="1114425"/>
              <a:ext cx="375466" cy="458202"/>
            </a:xfrm>
            <a:prstGeom prst="rect">
              <a:avLst/>
            </a:prstGeom>
            <a:noFill/>
          </p:spPr>
          <p:txBody>
            <a:bodyPr wrap="none" rtlCol="0">
              <a:spAutoFit/>
            </a:bodyPr>
            <a:lstStyle/>
            <a:p>
              <a:r>
                <a:rPr lang="en-US" b="1" dirty="0" smtClean="0"/>
                <a:t>6</a:t>
              </a:r>
              <a:endParaRPr lang="en-US" b="1" dirty="0"/>
            </a:p>
          </p:txBody>
        </p:sp>
        <p:sp>
          <p:nvSpPr>
            <p:cNvPr id="45" name="TextBox 44"/>
            <p:cNvSpPr txBox="1"/>
            <p:nvPr/>
          </p:nvSpPr>
          <p:spPr>
            <a:xfrm>
              <a:off x="5434760" y="1114425"/>
              <a:ext cx="375466" cy="458202"/>
            </a:xfrm>
            <a:prstGeom prst="rect">
              <a:avLst/>
            </a:prstGeom>
            <a:noFill/>
          </p:spPr>
          <p:txBody>
            <a:bodyPr wrap="none" rtlCol="0">
              <a:spAutoFit/>
            </a:bodyPr>
            <a:lstStyle/>
            <a:p>
              <a:r>
                <a:rPr lang="en-US" b="1" dirty="0" smtClean="0"/>
                <a:t>7</a:t>
              </a:r>
              <a:endParaRPr lang="en-US" b="1" dirty="0"/>
            </a:p>
          </p:txBody>
        </p:sp>
        <p:sp>
          <p:nvSpPr>
            <p:cNvPr id="46" name="TextBox 45"/>
            <p:cNvSpPr txBox="1"/>
            <p:nvPr/>
          </p:nvSpPr>
          <p:spPr>
            <a:xfrm>
              <a:off x="6057807" y="1114425"/>
              <a:ext cx="375466" cy="458202"/>
            </a:xfrm>
            <a:prstGeom prst="rect">
              <a:avLst/>
            </a:prstGeom>
            <a:noFill/>
          </p:spPr>
          <p:txBody>
            <a:bodyPr wrap="none" rtlCol="0">
              <a:spAutoFit/>
            </a:bodyPr>
            <a:lstStyle/>
            <a:p>
              <a:r>
                <a:rPr lang="en-US" b="1" dirty="0" smtClean="0"/>
                <a:t>8</a:t>
              </a:r>
              <a:endParaRPr lang="en-US" b="1" dirty="0"/>
            </a:p>
          </p:txBody>
        </p:sp>
        <p:sp>
          <p:nvSpPr>
            <p:cNvPr id="47" name="TextBox 46"/>
            <p:cNvSpPr txBox="1"/>
            <p:nvPr/>
          </p:nvSpPr>
          <p:spPr>
            <a:xfrm>
              <a:off x="6680853" y="1114425"/>
              <a:ext cx="375466" cy="458202"/>
            </a:xfrm>
            <a:prstGeom prst="rect">
              <a:avLst/>
            </a:prstGeom>
            <a:noFill/>
          </p:spPr>
          <p:txBody>
            <a:bodyPr wrap="none" rtlCol="0">
              <a:spAutoFit/>
            </a:bodyPr>
            <a:lstStyle/>
            <a:p>
              <a:r>
                <a:rPr lang="en-US" b="1" dirty="0" smtClean="0"/>
                <a:t>9</a:t>
              </a:r>
              <a:endParaRPr lang="en-US" b="1" dirty="0"/>
            </a:p>
          </p:txBody>
        </p:sp>
      </p:grpSp>
      <p:sp>
        <p:nvSpPr>
          <p:cNvPr id="48" name="Rectangle 47"/>
          <p:cNvSpPr/>
          <p:nvPr/>
        </p:nvSpPr>
        <p:spPr>
          <a:xfrm>
            <a:off x="270219" y="4465474"/>
            <a:ext cx="8733919" cy="586094"/>
          </a:xfrm>
          <a:prstGeom prst="rect">
            <a:avLst/>
          </a:prstGeom>
        </p:spPr>
        <p:txBody>
          <a:bodyPr wrap="square" lIns="80156" tIns="40078" rIns="80156" bIns="40078">
            <a:spAutoFit/>
          </a:bodyPr>
          <a:lstStyle/>
          <a:p>
            <a:pPr lvl="0"/>
            <a:r>
              <a:rPr lang="es-PE" sz="3200" b="1" dirty="0">
                <a:solidFill>
                  <a:srgbClr val="000000"/>
                </a:solidFill>
              </a:rPr>
              <a:t>If just 1 drought occurs…</a:t>
            </a:r>
          </a:p>
        </p:txBody>
      </p:sp>
      <p:sp>
        <p:nvSpPr>
          <p:cNvPr id="2" name="Rectangle 1"/>
          <p:cNvSpPr/>
          <p:nvPr/>
        </p:nvSpPr>
        <p:spPr>
          <a:xfrm>
            <a:off x="2747001" y="5018260"/>
            <a:ext cx="5047029" cy="573381"/>
          </a:xfrm>
          <a:prstGeom prst="rect">
            <a:avLst/>
          </a:prstGeom>
        </p:spPr>
        <p:txBody>
          <a:bodyPr wrap="none" lIns="80156" tIns="40078" rIns="80156" bIns="40078">
            <a:spAutoFit/>
          </a:bodyPr>
          <a:lstStyle/>
          <a:p>
            <a:r>
              <a:rPr lang="es-PE" sz="3200" b="1" dirty="0" smtClean="0">
                <a:solidFill>
                  <a:srgbClr val="000000"/>
                </a:solidFill>
              </a:rPr>
              <a:t>…</a:t>
            </a:r>
            <a:r>
              <a:rPr lang="es-PE" sz="3200" b="1" dirty="0">
                <a:solidFill>
                  <a:srgbClr val="000000"/>
                </a:solidFill>
              </a:rPr>
              <a:t>we get 9 Prosperity Points!</a:t>
            </a:r>
            <a:endParaRPr lang="en-US" dirty="0"/>
          </a:p>
        </p:txBody>
      </p:sp>
      <p:sp>
        <p:nvSpPr>
          <p:cNvPr id="39"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Tree>
    <p:extLst>
      <p:ext uri="{BB962C8B-B14F-4D97-AF65-F5344CB8AC3E}">
        <p14:creationId xmlns:p14="http://schemas.microsoft.com/office/powerpoint/2010/main" val="2233660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grpSp>
        <p:nvGrpSpPr>
          <p:cNvPr id="2" name="Group 1"/>
          <p:cNvGrpSpPr/>
          <p:nvPr/>
        </p:nvGrpSpPr>
        <p:grpSpPr>
          <a:xfrm>
            <a:off x="856826" y="1485612"/>
            <a:ext cx="5268595" cy="630521"/>
            <a:chOff x="856826" y="1485612"/>
            <a:chExt cx="5268595" cy="630521"/>
          </a:xfrm>
        </p:grpSpPr>
        <p:sp>
          <p:nvSpPr>
            <p:cNvPr id="4107"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08"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09"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0"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1"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2"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4"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5"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sp>
          <p:nvSpPr>
            <p:cNvPr id="4116"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pPr algn="ctr"/>
              <a:endParaRPr lang="en-US" dirty="0"/>
            </a:p>
          </p:txBody>
        </p:sp>
      </p:grpSp>
      <p:sp>
        <p:nvSpPr>
          <p:cNvPr id="2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200" b="1" dirty="0"/>
              <a:t>But, what if we had a second drought?</a:t>
            </a:r>
          </a:p>
          <a:p>
            <a:endParaRPr lang="es-PE" sz="3200" b="1" dirty="0"/>
          </a:p>
        </p:txBody>
      </p:sp>
      <p:sp>
        <p:nvSpPr>
          <p:cNvPr id="20" name="Rectangle 19"/>
          <p:cNvSpPr/>
          <p:nvPr/>
        </p:nvSpPr>
        <p:spPr>
          <a:xfrm>
            <a:off x="270219" y="3843590"/>
            <a:ext cx="8733919" cy="586094"/>
          </a:xfrm>
          <a:prstGeom prst="rect">
            <a:avLst/>
          </a:prstGeom>
        </p:spPr>
        <p:txBody>
          <a:bodyPr wrap="square" lIns="80156" tIns="40078" rIns="80156" bIns="40078">
            <a:spAutoFit/>
          </a:bodyPr>
          <a:lstStyle/>
          <a:p>
            <a:pPr lvl="0"/>
            <a:r>
              <a:rPr lang="es-PE" sz="3200" b="1" dirty="0">
                <a:solidFill>
                  <a:srgbClr val="000000"/>
                </a:solidFill>
              </a:rPr>
              <a:t>Not enough protection… </a:t>
            </a:r>
          </a:p>
        </p:txBody>
      </p:sp>
      <p:sp>
        <p:nvSpPr>
          <p:cNvPr id="3" name="Rectangle 2"/>
          <p:cNvSpPr/>
          <p:nvPr/>
        </p:nvSpPr>
        <p:spPr>
          <a:xfrm>
            <a:off x="1235927" y="4293970"/>
            <a:ext cx="7886598" cy="586094"/>
          </a:xfrm>
          <a:prstGeom prst="rect">
            <a:avLst/>
          </a:prstGeom>
        </p:spPr>
        <p:txBody>
          <a:bodyPr wrap="square" lIns="80156" tIns="40078" rIns="80156" bIns="40078">
            <a:spAutoFit/>
          </a:bodyPr>
          <a:lstStyle/>
          <a:p>
            <a:pPr lvl="0"/>
            <a:r>
              <a:rPr lang="es-PE" sz="3200" b="1" dirty="0">
                <a:solidFill>
                  <a:srgbClr val="000000"/>
                </a:solidFill>
              </a:rPr>
              <a:t>…means a humanitarian </a:t>
            </a:r>
            <a:r>
              <a:rPr lang="es-PE" sz="3200" b="1" u="sng" dirty="0">
                <a:solidFill>
                  <a:srgbClr val="000000"/>
                </a:solidFill>
              </a:rPr>
              <a:t>crisis </a:t>
            </a:r>
          </a:p>
        </p:txBody>
      </p:sp>
      <p:sp>
        <p:nvSpPr>
          <p:cNvPr id="4" name="Rectangle 3"/>
          <p:cNvSpPr/>
          <p:nvPr/>
        </p:nvSpPr>
        <p:spPr>
          <a:xfrm>
            <a:off x="1247897" y="4708559"/>
            <a:ext cx="4545089" cy="573381"/>
          </a:xfrm>
          <a:prstGeom prst="rect">
            <a:avLst/>
          </a:prstGeom>
        </p:spPr>
        <p:txBody>
          <a:bodyPr wrap="none" lIns="80156" tIns="40078" rIns="80156" bIns="40078">
            <a:spAutoFit/>
          </a:bodyPr>
          <a:lstStyle/>
          <a:p>
            <a:pPr lvl="0"/>
            <a:r>
              <a:rPr lang="es-PE" sz="3200" b="1" dirty="0">
                <a:solidFill>
                  <a:srgbClr val="000000"/>
                </a:solidFill>
              </a:rPr>
              <a:t>…and </a:t>
            </a:r>
            <a:r>
              <a:rPr lang="es-PE" sz="3200" b="1" u="sng" dirty="0">
                <a:solidFill>
                  <a:srgbClr val="000000"/>
                </a:solidFill>
              </a:rPr>
              <a:t>0 prosperity points!</a:t>
            </a:r>
          </a:p>
        </p:txBody>
      </p:sp>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6324600" y="4267200"/>
            <a:ext cx="983769" cy="783113"/>
          </a:xfrm>
          <a:prstGeom prst="rect">
            <a:avLst/>
          </a:prstGeom>
        </p:spPr>
      </p:pic>
      <p:sp>
        <p:nvSpPr>
          <p:cNvPr id="30" name="Freeform 17"/>
          <p:cNvSpPr>
            <a:spLocks noChangeArrowheads="1"/>
          </p:cNvSpPr>
          <p:nvPr/>
        </p:nvSpPr>
        <p:spPr bwMode="auto">
          <a:xfrm>
            <a:off x="3499778" y="241789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sp>
        <p:nvSpPr>
          <p:cNvPr id="29" name="Rectangle 28"/>
          <p:cNvSpPr/>
          <p:nvPr/>
        </p:nvSpPr>
        <p:spPr>
          <a:xfrm>
            <a:off x="355854" y="5258550"/>
            <a:ext cx="7421077" cy="573381"/>
          </a:xfrm>
          <a:prstGeom prst="rect">
            <a:avLst/>
          </a:prstGeom>
        </p:spPr>
        <p:txBody>
          <a:bodyPr wrap="none" lIns="80156" tIns="40078" rIns="80156" bIns="40078">
            <a:spAutoFit/>
          </a:bodyPr>
          <a:lstStyle/>
          <a:p>
            <a:pPr lvl="0"/>
            <a:r>
              <a:rPr lang="es-PE" sz="3200" b="1" dirty="0" smtClean="0">
                <a:solidFill>
                  <a:srgbClr val="000000"/>
                </a:solidFill>
              </a:rPr>
              <a:t>Each shortage of protection is a new crisis!</a:t>
            </a:r>
            <a:endParaRPr lang="es-PE" sz="3200" b="1" u="sng" dirty="0">
              <a:solidFill>
                <a:srgbClr val="000000"/>
              </a:solidFill>
            </a:endParaRPr>
          </a:p>
        </p:txBody>
      </p:sp>
    </p:spTree>
    <p:extLst>
      <p:ext uri="{BB962C8B-B14F-4D97-AF65-F5344CB8AC3E}">
        <p14:creationId xmlns:p14="http://schemas.microsoft.com/office/powerpoint/2010/main" val="16327667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nodeType="clickEffect">
                                  <p:stCondLst>
                                    <p:cond delay="0"/>
                                  </p:stCondLst>
                                  <p:childTnLst>
                                    <p:anim calcmode="lin" valueType="num">
                                      <p:cBhvr additive="base">
                                        <p:cTn id="16" dur="2000"/>
                                        <p:tgtEl>
                                          <p:spTgt spid="2"/>
                                        </p:tgtEl>
                                        <p:attrNameLst>
                                          <p:attrName>ppt_x</p:attrName>
                                        </p:attrNameLst>
                                      </p:cBhvr>
                                      <p:tavLst>
                                        <p:tav tm="0">
                                          <p:val>
                                            <p:strVal val="ppt_x"/>
                                          </p:val>
                                        </p:tav>
                                        <p:tav tm="100000">
                                          <p:val>
                                            <p:strVal val="1+ppt_w/2"/>
                                          </p:val>
                                        </p:tav>
                                      </p:tavLst>
                                    </p:anim>
                                    <p:anim calcmode="lin" valueType="num">
                                      <p:cBhvr additive="base">
                                        <p:cTn id="17" dur="2000"/>
                                        <p:tgtEl>
                                          <p:spTgt spid="2"/>
                                        </p:tgtEl>
                                        <p:attrNameLst>
                                          <p:attrName>ppt_y</p:attrName>
                                        </p:attrNameLst>
                                      </p:cBhvr>
                                      <p:tavLst>
                                        <p:tav tm="0">
                                          <p:val>
                                            <p:strVal val="ppt_y"/>
                                          </p:val>
                                        </p:tav>
                                        <p:tav tm="100000">
                                          <p:val>
                                            <p:strVal val="ppt_y"/>
                                          </p:val>
                                        </p:tav>
                                      </p:tavLst>
                                    </p:anim>
                                    <p:set>
                                      <p:cBhvr>
                                        <p:cTn id="18" dur="1" fill="hold">
                                          <p:stCondLst>
                                            <p:cond delay="19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p:bldP spid="4"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Rectangle 18"/>
          <p:cNvSpPr>
            <a:spLocks noChangeArrowheads="1"/>
          </p:cNvSpPr>
          <p:nvPr/>
        </p:nvSpPr>
        <p:spPr bwMode="auto">
          <a:xfrm>
            <a:off x="1941775" y="388678"/>
            <a:ext cx="6997184"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Probabilities, Predictions, Etc.</a:t>
            </a:r>
          </a:p>
        </p:txBody>
      </p:sp>
      <p:grpSp>
        <p:nvGrpSpPr>
          <p:cNvPr id="7187" name="Group 19"/>
          <p:cNvGrpSpPr>
            <a:grpSpLocks/>
          </p:cNvGrpSpPr>
          <p:nvPr/>
        </p:nvGrpSpPr>
        <p:grpSpPr bwMode="auto">
          <a:xfrm>
            <a:off x="1964860" y="3152607"/>
            <a:ext cx="777796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u="sng" dirty="0">
                  <a:solidFill>
                    <a:srgbClr val="000000"/>
                  </a:solidFill>
                  <a:latin typeface="Arial" charset="0"/>
                  <a:cs typeface="Arial" charset="0"/>
                </a:rPr>
                <a:t>Rains, Teammate Decisions</a:t>
              </a: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2008312" y="4534572"/>
            <a:ext cx="7777967"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3200" b="1" u="sng" dirty="0">
                    <a:solidFill>
                      <a:srgbClr val="000000"/>
                    </a:solidFill>
                    <a:latin typeface="Arial" charset="0"/>
                    <a:cs typeface="Arial" charset="0"/>
                  </a:rPr>
                  <a:t>4. Results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400" b="1" u="sng" dirty="0">
                    <a:solidFill>
                      <a:srgbClr val="000000"/>
                    </a:solidFill>
                    <a:latin typeface="Arial" charset="0"/>
                    <a:cs typeface="Arial" charset="0"/>
                  </a:rPr>
                  <a:t>Crisis….or Prosperity Points?</a:t>
                </a: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964860" y="1701544"/>
            <a:ext cx="599642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Your 10-Year Investment in Development and Protection</a:t>
                </a: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250481"/>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941775" y="388678"/>
            <a:ext cx="6997184"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Probabilities, Predictions, Etc.</a:t>
            </a:r>
          </a:p>
        </p:txBody>
      </p:sp>
      <p:grpSp>
        <p:nvGrpSpPr>
          <p:cNvPr id="7187" name="Group 19"/>
          <p:cNvGrpSpPr>
            <a:grpSpLocks/>
          </p:cNvGrpSpPr>
          <p:nvPr/>
        </p:nvGrpSpPr>
        <p:grpSpPr bwMode="auto">
          <a:xfrm>
            <a:off x="1964860" y="3152607"/>
            <a:ext cx="777796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u="sng" dirty="0">
                  <a:solidFill>
                    <a:srgbClr val="000000"/>
                  </a:solidFill>
                  <a:latin typeface="Arial" charset="0"/>
                  <a:cs typeface="Arial" charset="0"/>
                </a:rPr>
                <a:t>Rains, Teammate Decisions</a:t>
              </a: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2008312" y="4534572"/>
            <a:ext cx="7777967"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3200" b="1" u="sng" dirty="0">
                    <a:solidFill>
                      <a:srgbClr val="000000"/>
                    </a:solidFill>
                    <a:latin typeface="Arial" charset="0"/>
                    <a:cs typeface="Arial" charset="0"/>
                  </a:rPr>
                  <a:t>4. Results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400" b="1" u="sng" dirty="0">
                    <a:solidFill>
                      <a:srgbClr val="000000"/>
                    </a:solidFill>
                    <a:latin typeface="Arial" charset="0"/>
                    <a:cs typeface="Arial" charset="0"/>
                  </a:rPr>
                  <a:t>Crisis….</a:t>
                </a:r>
                <a:r>
                  <a:rPr lang="es-PE" sz="1400" b="1" u="sng">
                    <a:solidFill>
                      <a:srgbClr val="000000"/>
                    </a:solidFill>
                    <a:latin typeface="Arial" charset="0"/>
                    <a:cs typeface="Arial" charset="0"/>
                  </a:rPr>
                  <a:t>or Prosperity Points?</a:t>
                </a:r>
                <a:endParaRPr lang="es-PE"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964860" y="1701544"/>
            <a:ext cx="599642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Your 10-Year Investment in Development and Protection</a:t>
                </a: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1362718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37517" y="1148758"/>
            <a:ext cx="6923765" cy="4618065"/>
          </a:xfrm>
          <a:prstGeom prst="rect">
            <a:avLst/>
          </a:prstGeom>
          <a:noFill/>
          <a:ln>
            <a:noFill/>
          </a:ln>
        </p:spPr>
      </p:pic>
      <p:sp>
        <p:nvSpPr>
          <p:cNvPr id="3" name="TextBox 2"/>
          <p:cNvSpPr txBox="1"/>
          <p:nvPr/>
        </p:nvSpPr>
        <p:spPr>
          <a:xfrm rot="16200000">
            <a:off x="211504" y="3197894"/>
            <a:ext cx="1893860" cy="296382"/>
          </a:xfrm>
          <a:prstGeom prst="rect">
            <a:avLst/>
          </a:prstGeom>
          <a:solidFill>
            <a:schemeClr val="bg1"/>
          </a:solidFill>
        </p:spPr>
        <p:txBody>
          <a:bodyPr wrap="none" lIns="80156" tIns="40078" rIns="80156" bIns="40078" rtlCol="0">
            <a:spAutoFit/>
          </a:bodyPr>
          <a:lstStyle/>
          <a:p>
            <a:r>
              <a:rPr lang="en-US" sz="1400" dirty="0"/>
              <a:t>Drought Severity Rating</a:t>
            </a:r>
          </a:p>
        </p:txBody>
      </p:sp>
      <p:sp>
        <p:nvSpPr>
          <p:cNvPr id="4" name="Rectangle 3"/>
          <p:cNvSpPr/>
          <p:nvPr/>
        </p:nvSpPr>
        <p:spPr>
          <a:xfrm>
            <a:off x="1769325" y="319580"/>
            <a:ext cx="5876583"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p:txBody>
      </p:sp>
    </p:spTree>
    <p:extLst>
      <p:ext uri="{BB962C8B-B14F-4D97-AF65-F5344CB8AC3E}">
        <p14:creationId xmlns:p14="http://schemas.microsoft.com/office/powerpoint/2010/main" val="7263061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42" y="335415"/>
            <a:ext cx="7653042" cy="62102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1563348"/>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941775" y="388678"/>
            <a:ext cx="6997184"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Probabilities, Predictions, Etc.</a:t>
            </a:r>
          </a:p>
        </p:txBody>
      </p:sp>
      <p:grpSp>
        <p:nvGrpSpPr>
          <p:cNvPr id="7187" name="Group 19"/>
          <p:cNvGrpSpPr>
            <a:grpSpLocks/>
          </p:cNvGrpSpPr>
          <p:nvPr/>
        </p:nvGrpSpPr>
        <p:grpSpPr bwMode="auto">
          <a:xfrm>
            <a:off x="1964860" y="3152607"/>
            <a:ext cx="777796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u="sng" dirty="0">
                  <a:solidFill>
                    <a:srgbClr val="000000"/>
                  </a:solidFill>
                  <a:latin typeface="Arial" charset="0"/>
                  <a:cs typeface="Arial" charset="0"/>
                </a:rPr>
                <a:t>Rains, Teammate Decisions</a:t>
              </a: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2008312" y="4534572"/>
            <a:ext cx="7777967"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3200" b="1" u="sng" dirty="0">
                    <a:solidFill>
                      <a:srgbClr val="000000"/>
                    </a:solidFill>
                    <a:latin typeface="Arial" charset="0"/>
                    <a:cs typeface="Arial" charset="0"/>
                  </a:rPr>
                  <a:t>4. Results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400" b="1" u="sng" dirty="0">
                    <a:solidFill>
                      <a:srgbClr val="000000"/>
                    </a:solidFill>
                    <a:latin typeface="Arial" charset="0"/>
                    <a:cs typeface="Arial" charset="0"/>
                  </a:rPr>
                  <a:t>Crisis….</a:t>
                </a:r>
                <a:r>
                  <a:rPr lang="es-PE" sz="1400" b="1" u="sng">
                    <a:solidFill>
                      <a:srgbClr val="000000"/>
                    </a:solidFill>
                    <a:latin typeface="Arial" charset="0"/>
                    <a:cs typeface="Arial" charset="0"/>
                  </a:rPr>
                  <a:t>or Prosperity Points?</a:t>
                </a:r>
                <a:endParaRPr lang="es-PE"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964860" y="1701544"/>
            <a:ext cx="599642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Your 10-Year Investment in Development and Protection</a:t>
                </a: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8050422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Group 21"/>
          <p:cNvGraphicFramePr>
            <a:graphicFrameLocks noGrp="1"/>
          </p:cNvGraphicFramePr>
          <p:nvPr>
            <p:extLst>
              <p:ext uri="{D42A27DB-BD31-4B8C-83A1-F6EECF244321}">
                <p14:modId xmlns:p14="http://schemas.microsoft.com/office/powerpoint/2010/main" val="2993153274"/>
              </p:ext>
            </p:extLst>
          </p:nvPr>
        </p:nvGraphicFramePr>
        <p:xfrm>
          <a:off x="53472" y="3365375"/>
          <a:ext cx="9063790" cy="3208752"/>
        </p:xfrm>
        <a:graphic>
          <a:graphicData uri="http://schemas.openxmlformats.org/drawingml/2006/table">
            <a:tbl>
              <a:tblPr/>
              <a:tblGrid>
                <a:gridCol w="758934"/>
                <a:gridCol w="940194"/>
                <a:gridCol w="14478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chemeClr val="bg1"/>
                          </a:solidFill>
                          <a:effectLst/>
                          <a:latin typeface="Arial" charset="0"/>
                          <a:ea typeface="ＭＳ Ｐゴシック" charset="0"/>
                          <a:cs typeface="Arial" charset="0"/>
                        </a:rPr>
                        <a:t>2. INVESTMENT DECISIONS</a:t>
                      </a:r>
                      <a:endParaRPr kumimoji="0" lang="en-US" sz="1300" b="1" i="0" u="none" strike="noStrike" cap="none" normalizeH="0" baseline="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3. OBSERVATIONS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FLOOD</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DEVELOPMENT</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(1 - 10)</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DROUGHT</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a:t>
                      </a: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Choose</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Robust Option</a:t>
                      </a: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Annual Precipitation</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Decade</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en-US" sz="2400" dirty="0" smtClean="0">
                          <a:solidFill>
                            <a:srgbClr val="FF0000"/>
                          </a:solidFill>
                          <a:latin typeface="Brush Script MT Italic"/>
                          <a:cs typeface="Brush Script MT Italic"/>
                        </a:rPr>
                        <a:t>0</a:t>
                      </a:r>
                      <a:endParaRPr lang="en-US" sz="240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algn="ctr"/>
                      <a:r>
                        <a:rPr lang="en-US" sz="2400" dirty="0" smtClean="0">
                          <a:solidFill>
                            <a:srgbClr val="FF0000"/>
                          </a:solidFill>
                          <a:latin typeface="Brush Script MT Italic"/>
                          <a:cs typeface="Brush Script MT Italic"/>
                        </a:rPr>
                        <a:t>9</a:t>
                      </a:r>
                      <a:endParaRPr lang="en-US" sz="240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algn="ctr"/>
                      <a:r>
                        <a:rPr lang="en-US" sz="2400" dirty="0" smtClean="0">
                          <a:solidFill>
                            <a:srgbClr val="FF0000"/>
                          </a:solidFill>
                          <a:latin typeface="Brush Script MT Italic"/>
                          <a:cs typeface="Brush Script MT Italic"/>
                        </a:rPr>
                        <a:t>1</a:t>
                      </a:r>
                      <a:endParaRPr lang="en-US" sz="240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2</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3</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4</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grpSp>
        <p:nvGrpSpPr>
          <p:cNvPr id="34" name="Group 33"/>
          <p:cNvGrpSpPr/>
          <p:nvPr/>
        </p:nvGrpSpPr>
        <p:grpSpPr>
          <a:xfrm>
            <a:off x="856826" y="1485613"/>
            <a:ext cx="5268596" cy="630521"/>
            <a:chOff x="1001712" y="1638300"/>
            <a:chExt cx="6159501" cy="695325"/>
          </a:xfrm>
          <a:solidFill>
            <a:srgbClr val="804000"/>
          </a:solidFill>
        </p:grpSpPr>
        <p:sp>
          <p:nvSpPr>
            <p:cNvPr id="35" name="Freeform 11"/>
            <p:cNvSpPr>
              <a:spLocks noChangeArrowheads="1"/>
            </p:cNvSpPr>
            <p:nvPr/>
          </p:nvSpPr>
          <p:spPr bwMode="auto">
            <a:xfrm>
              <a:off x="4659312"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12"/>
            <p:cNvSpPr>
              <a:spLocks noChangeArrowheads="1"/>
            </p:cNvSpPr>
            <p:nvPr/>
          </p:nvSpPr>
          <p:spPr bwMode="auto">
            <a:xfrm>
              <a:off x="5911850"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7" name="Freeform 13"/>
            <p:cNvSpPr>
              <a:spLocks noChangeArrowheads="1"/>
            </p:cNvSpPr>
            <p:nvPr/>
          </p:nvSpPr>
          <p:spPr bwMode="auto">
            <a:xfrm>
              <a:off x="1001712"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8" name="Freeform 14"/>
            <p:cNvSpPr>
              <a:spLocks noChangeArrowheads="1"/>
            </p:cNvSpPr>
            <p:nvPr/>
          </p:nvSpPr>
          <p:spPr bwMode="auto">
            <a:xfrm>
              <a:off x="1570037"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15"/>
            <p:cNvSpPr>
              <a:spLocks noChangeArrowheads="1"/>
            </p:cNvSpPr>
            <p:nvPr/>
          </p:nvSpPr>
          <p:spPr bwMode="auto">
            <a:xfrm>
              <a:off x="2111375"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17"/>
            <p:cNvSpPr>
              <a:spLocks noChangeArrowheads="1"/>
            </p:cNvSpPr>
            <p:nvPr/>
          </p:nvSpPr>
          <p:spPr bwMode="auto">
            <a:xfrm>
              <a:off x="4098925"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2" name="Freeform 18"/>
            <p:cNvSpPr>
              <a:spLocks noChangeArrowheads="1"/>
            </p:cNvSpPr>
            <p:nvPr/>
          </p:nvSpPr>
          <p:spPr bwMode="auto">
            <a:xfrm>
              <a:off x="528637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9"/>
            <p:cNvSpPr>
              <a:spLocks noChangeArrowheads="1"/>
            </p:cNvSpPr>
            <p:nvPr/>
          </p:nvSpPr>
          <p:spPr bwMode="auto">
            <a:xfrm>
              <a:off x="653732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20"/>
            <p:cNvSpPr>
              <a:spLocks noChangeArrowheads="1"/>
            </p:cNvSpPr>
            <p:nvPr/>
          </p:nvSpPr>
          <p:spPr bwMode="auto">
            <a:xfrm>
              <a:off x="2660650"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7"/>
            <p:cNvSpPr>
              <a:spLocks noChangeArrowheads="1"/>
            </p:cNvSpPr>
            <p:nvPr/>
          </p:nvSpPr>
          <p:spPr bwMode="auto">
            <a:xfrm>
              <a:off x="4091580"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a:p>
          </p:txBody>
        </p:sp>
      </p:grpSp>
      <p:sp>
        <p:nvSpPr>
          <p:cNvPr id="46" name="Freeform 16"/>
          <p:cNvSpPr>
            <a:spLocks noChangeArrowheads="1"/>
          </p:cNvSpPr>
          <p:nvPr/>
        </p:nvSpPr>
        <p:spPr bwMode="auto">
          <a:xfrm>
            <a:off x="3072894" y="2392527"/>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51" name="Oval 50"/>
          <p:cNvSpPr>
            <a:spLocks noChangeArrowheads="1"/>
          </p:cNvSpPr>
          <p:nvPr/>
        </p:nvSpPr>
        <p:spPr bwMode="auto">
          <a:xfrm>
            <a:off x="990600"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52" name="Oval 50"/>
          <p:cNvSpPr>
            <a:spLocks noChangeArrowheads="1"/>
          </p:cNvSpPr>
          <p:nvPr/>
        </p:nvSpPr>
        <p:spPr bwMode="auto">
          <a:xfrm>
            <a:off x="2209800"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53" name="Oval 50"/>
          <p:cNvSpPr>
            <a:spLocks noChangeArrowheads="1"/>
          </p:cNvSpPr>
          <p:nvPr/>
        </p:nvSpPr>
        <p:spPr bwMode="auto">
          <a:xfrm>
            <a:off x="3412615" y="4419600"/>
            <a:ext cx="625985" cy="5801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54" name="Rectangle 53"/>
          <p:cNvSpPr/>
          <p:nvPr/>
        </p:nvSpPr>
        <p:spPr>
          <a:xfrm>
            <a:off x="3398787" y="-95010"/>
            <a:ext cx="2875561"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DECISIONS</a:t>
            </a:r>
          </a:p>
        </p:txBody>
      </p:sp>
      <p:cxnSp>
        <p:nvCxnSpPr>
          <p:cNvPr id="3" name="Straight Connector 2"/>
          <p:cNvCxnSpPr/>
          <p:nvPr/>
        </p:nvCxnSpPr>
        <p:spPr bwMode="auto">
          <a:xfrm>
            <a:off x="5257800" y="4500704"/>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504507" y="4500704"/>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5943600" y="4495800"/>
            <a:ext cx="0" cy="168130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6148808" y="450672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6400800" y="450672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29400" y="4500704"/>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858000" y="4500704"/>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7086600" y="4500704"/>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1404429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30" y="1504326"/>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4709" y="3431879"/>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AutoShape 4"/>
          <p:cNvSpPr>
            <a:spLocks noChangeArrowheads="1"/>
          </p:cNvSpPr>
          <p:nvPr/>
        </p:nvSpPr>
        <p:spPr bwMode="auto">
          <a:xfrm>
            <a:off x="502418" y="1494250"/>
            <a:ext cx="3925647"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69" name="AutoShape 5"/>
          <p:cNvSpPr>
            <a:spLocks noChangeArrowheads="1"/>
          </p:cNvSpPr>
          <p:nvPr/>
        </p:nvSpPr>
        <p:spPr bwMode="auto">
          <a:xfrm>
            <a:off x="502418" y="2427076"/>
            <a:ext cx="3925647" cy="781673"/>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70" name="AutoShape 6"/>
          <p:cNvSpPr>
            <a:spLocks noChangeArrowheads="1"/>
          </p:cNvSpPr>
          <p:nvPr/>
        </p:nvSpPr>
        <p:spPr bwMode="auto">
          <a:xfrm>
            <a:off x="513281" y="3362781"/>
            <a:ext cx="3914784"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1271" name="Group 7"/>
          <p:cNvGrpSpPr>
            <a:grpSpLocks/>
          </p:cNvGrpSpPr>
          <p:nvPr/>
        </p:nvGrpSpPr>
        <p:grpSpPr bwMode="auto">
          <a:xfrm>
            <a:off x="759058" y="1579182"/>
            <a:ext cx="3469397" cy="2493295"/>
            <a:chOff x="559" y="2526"/>
            <a:chExt cx="2555" cy="1732"/>
          </a:xfrm>
          <a:solidFill>
            <a:srgbClr val="804000"/>
          </a:solidFill>
        </p:grpSpPr>
        <p:sp>
          <p:nvSpPr>
            <p:cNvPr id="11272" name="Freeform 8"/>
            <p:cNvSpPr>
              <a:spLocks noChangeArrowheads="1"/>
            </p:cNvSpPr>
            <p:nvPr/>
          </p:nvSpPr>
          <p:spPr bwMode="auto">
            <a:xfrm>
              <a:off x="1555" y="3821"/>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3" name="Freeform 9"/>
            <p:cNvSpPr>
              <a:spLocks noChangeArrowheads="1"/>
            </p:cNvSpPr>
            <p:nvPr/>
          </p:nvSpPr>
          <p:spPr bwMode="auto">
            <a:xfrm>
              <a:off x="2097" y="3821"/>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4" name="Freeform 10"/>
            <p:cNvSpPr>
              <a:spLocks noChangeArrowheads="1"/>
            </p:cNvSpPr>
            <p:nvPr/>
          </p:nvSpPr>
          <p:spPr bwMode="auto">
            <a:xfrm>
              <a:off x="559" y="3166"/>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5" name="Freeform 11"/>
            <p:cNvSpPr>
              <a:spLocks noChangeArrowheads="1"/>
            </p:cNvSpPr>
            <p:nvPr/>
          </p:nvSpPr>
          <p:spPr bwMode="auto">
            <a:xfrm>
              <a:off x="997"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6" name="Freeform 12"/>
            <p:cNvSpPr>
              <a:spLocks noChangeArrowheads="1"/>
            </p:cNvSpPr>
            <p:nvPr/>
          </p:nvSpPr>
          <p:spPr bwMode="auto">
            <a:xfrm>
              <a:off x="1437" y="3166"/>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7" name="Freeform 13"/>
            <p:cNvSpPr>
              <a:spLocks noChangeArrowheads="1"/>
            </p:cNvSpPr>
            <p:nvPr/>
          </p:nvSpPr>
          <p:spPr bwMode="auto">
            <a:xfrm>
              <a:off x="1875"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8" name="Freeform 14"/>
            <p:cNvSpPr>
              <a:spLocks noChangeArrowheads="1"/>
            </p:cNvSpPr>
            <p:nvPr/>
          </p:nvSpPr>
          <p:spPr bwMode="auto">
            <a:xfrm>
              <a:off x="2305"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79" name="Freeform 15"/>
            <p:cNvSpPr>
              <a:spLocks noChangeArrowheads="1"/>
            </p:cNvSpPr>
            <p:nvPr/>
          </p:nvSpPr>
          <p:spPr bwMode="auto">
            <a:xfrm>
              <a:off x="2721" y="316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0" name="Freeform 16"/>
            <p:cNvSpPr>
              <a:spLocks noChangeArrowheads="1"/>
            </p:cNvSpPr>
            <p:nvPr/>
          </p:nvSpPr>
          <p:spPr bwMode="auto">
            <a:xfrm>
              <a:off x="1626" y="252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1" name="Freeform 17"/>
            <p:cNvSpPr>
              <a:spLocks noChangeArrowheads="1"/>
            </p:cNvSpPr>
            <p:nvPr/>
          </p:nvSpPr>
          <p:spPr bwMode="auto">
            <a:xfrm>
              <a:off x="2119" y="2526"/>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11282"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248" y="1504326"/>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8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2669" y="3431879"/>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84" name="AutoShape 20"/>
          <p:cNvSpPr>
            <a:spLocks noChangeArrowheads="1"/>
          </p:cNvSpPr>
          <p:nvPr/>
        </p:nvSpPr>
        <p:spPr bwMode="auto">
          <a:xfrm>
            <a:off x="4741736" y="1494250"/>
            <a:ext cx="3925647"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85" name="AutoShape 21"/>
          <p:cNvSpPr>
            <a:spLocks noChangeArrowheads="1"/>
          </p:cNvSpPr>
          <p:nvPr/>
        </p:nvSpPr>
        <p:spPr bwMode="auto">
          <a:xfrm>
            <a:off x="4741736" y="2427076"/>
            <a:ext cx="3925647" cy="781673"/>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1286" name="AutoShape 22"/>
          <p:cNvSpPr>
            <a:spLocks noChangeArrowheads="1"/>
          </p:cNvSpPr>
          <p:nvPr/>
        </p:nvSpPr>
        <p:spPr bwMode="auto">
          <a:xfrm>
            <a:off x="4752599" y="3362781"/>
            <a:ext cx="3914784"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1287" name="Group 23"/>
          <p:cNvGrpSpPr>
            <a:grpSpLocks/>
          </p:cNvGrpSpPr>
          <p:nvPr/>
        </p:nvGrpSpPr>
        <p:grpSpPr bwMode="auto">
          <a:xfrm>
            <a:off x="5100218" y="2499053"/>
            <a:ext cx="3469398" cy="1571985"/>
            <a:chOff x="3756" y="3165"/>
            <a:chExt cx="2555" cy="1092"/>
          </a:xfrm>
          <a:solidFill>
            <a:srgbClr val="804000"/>
          </a:solidFill>
        </p:grpSpPr>
        <p:sp>
          <p:nvSpPr>
            <p:cNvPr id="11288" name="Freeform 24"/>
            <p:cNvSpPr>
              <a:spLocks noChangeArrowheads="1"/>
            </p:cNvSpPr>
            <p:nvPr/>
          </p:nvSpPr>
          <p:spPr bwMode="auto">
            <a:xfrm>
              <a:off x="5692"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89" name="Freeform 25"/>
            <p:cNvSpPr>
              <a:spLocks noChangeArrowheads="1"/>
            </p:cNvSpPr>
            <p:nvPr/>
          </p:nvSpPr>
          <p:spPr bwMode="auto">
            <a:xfrm>
              <a:off x="5294" y="3820"/>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0" name="Freeform 26"/>
            <p:cNvSpPr>
              <a:spLocks noChangeArrowheads="1"/>
            </p:cNvSpPr>
            <p:nvPr/>
          </p:nvSpPr>
          <p:spPr bwMode="auto">
            <a:xfrm>
              <a:off x="3756" y="3165"/>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1" name="Freeform 27"/>
            <p:cNvSpPr>
              <a:spLocks noChangeArrowheads="1"/>
            </p:cNvSpPr>
            <p:nvPr/>
          </p:nvSpPr>
          <p:spPr bwMode="auto">
            <a:xfrm>
              <a:off x="4194"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2" name="Freeform 28"/>
            <p:cNvSpPr>
              <a:spLocks noChangeArrowheads="1"/>
            </p:cNvSpPr>
            <p:nvPr/>
          </p:nvSpPr>
          <p:spPr bwMode="auto">
            <a:xfrm>
              <a:off x="4634" y="3165"/>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3" name="Freeform 29"/>
            <p:cNvSpPr>
              <a:spLocks noChangeArrowheads="1"/>
            </p:cNvSpPr>
            <p:nvPr/>
          </p:nvSpPr>
          <p:spPr bwMode="auto">
            <a:xfrm>
              <a:off x="5073"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4" name="Freeform 30"/>
            <p:cNvSpPr>
              <a:spLocks noChangeArrowheads="1"/>
            </p:cNvSpPr>
            <p:nvPr/>
          </p:nvSpPr>
          <p:spPr bwMode="auto">
            <a:xfrm>
              <a:off x="5297"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5" name="Freeform 31"/>
            <p:cNvSpPr>
              <a:spLocks noChangeArrowheads="1"/>
            </p:cNvSpPr>
            <p:nvPr/>
          </p:nvSpPr>
          <p:spPr bwMode="auto">
            <a:xfrm>
              <a:off x="5918"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6" name="Freeform 32"/>
            <p:cNvSpPr>
              <a:spLocks noChangeArrowheads="1"/>
            </p:cNvSpPr>
            <p:nvPr/>
          </p:nvSpPr>
          <p:spPr bwMode="auto">
            <a:xfrm>
              <a:off x="3995"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97" name="Freeform 33"/>
            <p:cNvSpPr>
              <a:spLocks noChangeArrowheads="1"/>
            </p:cNvSpPr>
            <p:nvPr/>
          </p:nvSpPr>
          <p:spPr bwMode="auto">
            <a:xfrm>
              <a:off x="4481" y="3165"/>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1298" name="Line 34"/>
          <p:cNvSpPr>
            <a:spLocks noChangeShapeType="1"/>
          </p:cNvSpPr>
          <p:nvPr/>
        </p:nvSpPr>
        <p:spPr bwMode="auto">
          <a:xfrm>
            <a:off x="4604590" y="1397800"/>
            <a:ext cx="1357" cy="2981301"/>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sp>
        <p:nvSpPr>
          <p:cNvPr id="2" name="TextBox 1"/>
          <p:cNvSpPr txBox="1"/>
          <p:nvPr/>
        </p:nvSpPr>
        <p:spPr>
          <a:xfrm>
            <a:off x="1769324" y="939401"/>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37" name="TextBox 36"/>
          <p:cNvSpPr txBox="1"/>
          <p:nvPr/>
        </p:nvSpPr>
        <p:spPr>
          <a:xfrm>
            <a:off x="5940748" y="941464"/>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6469" y="3981786"/>
            <a:ext cx="2410112" cy="2252890"/>
            <a:chOff x="912813" y="611188"/>
            <a:chExt cx="1825625" cy="1609725"/>
          </a:xfrm>
        </p:grpSpPr>
        <p:sp>
          <p:nvSpPr>
            <p:cNvPr id="7169" name="AutoShape 1"/>
            <p:cNvSpPr>
              <a:spLocks noChangeArrowheads="1"/>
            </p:cNvSpPr>
            <p:nvPr/>
          </p:nvSpPr>
          <p:spPr bwMode="auto">
            <a:xfrm rot="900000">
              <a:off x="2163763" y="620713"/>
              <a:ext cx="574675" cy="4587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0" name="AutoShape 2"/>
            <p:cNvSpPr>
              <a:spLocks noChangeArrowheads="1"/>
            </p:cNvSpPr>
            <p:nvPr/>
          </p:nvSpPr>
          <p:spPr bwMode="auto">
            <a:xfrm rot="20700000">
              <a:off x="928688" y="611188"/>
              <a:ext cx="574675" cy="4587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7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1" name="Rectangle 3"/>
            <p:cNvSpPr>
              <a:spLocks noChangeArrowheads="1"/>
            </p:cNvSpPr>
            <p:nvPr/>
          </p:nvSpPr>
          <p:spPr bwMode="auto">
            <a:xfrm>
              <a:off x="1193800" y="1196975"/>
              <a:ext cx="1259051" cy="371513"/>
            </a:xfrm>
            <a:prstGeom prst="rect">
              <a:avLst/>
            </a:prstGeom>
            <a:solidFill>
              <a:srgbClr val="2A5599">
                <a:alpha val="78000"/>
              </a:srgb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a:solidFill>
                    <a:srgbClr val="000000"/>
                  </a:solidFill>
                  <a:latin typeface="Arial" charset="0"/>
                  <a:cs typeface="Arial" charset="0"/>
                </a:rPr>
                <a:t>Country 1</a:t>
              </a:r>
            </a:p>
          </p:txBody>
        </p:sp>
        <p:sp>
          <p:nvSpPr>
            <p:cNvPr id="7172" name="AutoShape 4"/>
            <p:cNvSpPr>
              <a:spLocks noChangeArrowheads="1"/>
            </p:cNvSpPr>
            <p:nvPr/>
          </p:nvSpPr>
          <p:spPr bwMode="auto">
            <a:xfrm rot="9900000" flipH="1">
              <a:off x="2152650" y="1752600"/>
              <a:ext cx="574675" cy="4587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3" name="AutoShape 5"/>
            <p:cNvSpPr>
              <a:spLocks noChangeArrowheads="1"/>
            </p:cNvSpPr>
            <p:nvPr/>
          </p:nvSpPr>
          <p:spPr bwMode="auto">
            <a:xfrm rot="11700000" flipH="1">
              <a:off x="912813" y="1762125"/>
              <a:ext cx="574675" cy="4587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528638 w 528638"/>
                <a:gd name="T5" fmla="*/ 228600 h 457200"/>
                <a:gd name="T6" fmla="*/ 264319 w 528638"/>
                <a:gd name="T7" fmla="*/ 457200 h 457200"/>
                <a:gd name="T8" fmla="*/ 0 w 528638"/>
                <a:gd name="T9" fmla="*/ 228600 h 457200"/>
                <a:gd name="T10" fmla="*/ 264319 w 528638"/>
                <a:gd name="T11" fmla="*/ 0 h 457200"/>
                <a:gd name="T12" fmla="*/ 22319 w 528638"/>
                <a:gd name="T13" fmla="*/ 22319 h 457200"/>
                <a:gd name="T14" fmla="*/ 506319 w 528638"/>
                <a:gd name="T15" fmla="*/ 457200 h 457200"/>
              </a:gdLst>
              <a:ahLst/>
              <a:cxnLst>
                <a:cxn ang="0">
                  <a:pos x="T4" y="T5"/>
                </a:cxn>
                <a:cxn ang="0">
                  <a:pos x="T6" y="T7"/>
                </a:cxn>
                <a:cxn ang="0">
                  <a:pos x="T8" y="T9"/>
                </a:cxn>
                <a:cxn ang="0">
                  <a:pos x="T10" y="T11"/>
                </a:cxn>
              </a:cxnLst>
              <a:rect l="T12" t="T13" r="T14" b="T15"/>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254F6F"/>
            </a:solidFill>
            <a:ln>
              <a:noFill/>
            </a:ln>
            <a:effectLst>
              <a:outerShdw blurRad="63500" dist="75597" dir="1064680" algn="ctr" rotWithShape="0">
                <a:srgbClr val="80808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grpSp>
      <p:grpSp>
        <p:nvGrpSpPr>
          <p:cNvPr id="7174" name="Group 6"/>
          <p:cNvGrpSpPr>
            <a:grpSpLocks/>
          </p:cNvGrpSpPr>
          <p:nvPr/>
        </p:nvGrpSpPr>
        <p:grpSpPr bwMode="auto">
          <a:xfrm>
            <a:off x="3138073" y="526875"/>
            <a:ext cx="2735392" cy="2543679"/>
            <a:chOff x="2769" y="375"/>
            <a:chExt cx="1156" cy="1014"/>
          </a:xfrm>
        </p:grpSpPr>
        <p:sp>
          <p:nvSpPr>
            <p:cNvPr id="7175" name="Freeform 7"/>
            <p:cNvSpPr>
              <a:spLocks noChangeArrowheads="1"/>
            </p:cNvSpPr>
            <p:nvPr/>
          </p:nvSpPr>
          <p:spPr bwMode="auto">
            <a:xfrm rot="900000">
              <a:off x="3565" y="38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76" name="Freeform 8"/>
            <p:cNvSpPr>
              <a:spLocks noChangeArrowheads="1"/>
            </p:cNvSpPr>
            <p:nvPr/>
          </p:nvSpPr>
          <p:spPr bwMode="auto">
            <a:xfrm rot="20700000">
              <a:off x="2769" y="375"/>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pPr algn="ctr"/>
              <a:endParaRPr lang="en-US" dirty="0">
                <a:solidFill>
                  <a:schemeClr val="tx1"/>
                </a:solidFill>
              </a:endParaRPr>
            </a:p>
          </p:txBody>
        </p:sp>
        <p:sp>
          <p:nvSpPr>
            <p:cNvPr id="7177" name="Freeform 9"/>
            <p:cNvSpPr>
              <a:spLocks noChangeArrowheads="1"/>
            </p:cNvSpPr>
            <p:nvPr/>
          </p:nvSpPr>
          <p:spPr bwMode="auto">
            <a:xfrm rot="9900000" flipH="1">
              <a:off x="3558" y="1094"/>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8" name="Freeform 10"/>
            <p:cNvSpPr>
              <a:spLocks noChangeArrowheads="1"/>
            </p:cNvSpPr>
            <p:nvPr/>
          </p:nvSpPr>
          <p:spPr bwMode="auto">
            <a:xfrm rot="11700000" flipH="1">
              <a:off x="2831" y="110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993366"/>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79" name="Rectangle 11"/>
            <p:cNvSpPr>
              <a:spLocks noChangeArrowheads="1"/>
            </p:cNvSpPr>
            <p:nvPr/>
          </p:nvSpPr>
          <p:spPr bwMode="auto">
            <a:xfrm>
              <a:off x="2969" y="728"/>
              <a:ext cx="793" cy="234"/>
            </a:xfrm>
            <a:prstGeom prst="rect">
              <a:avLst/>
            </a:prstGeom>
            <a:solidFill>
              <a:srgbClr val="99336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a:solidFill>
                    <a:srgbClr val="000000"/>
                  </a:solidFill>
                  <a:latin typeface="Arial" charset="0"/>
                  <a:cs typeface="Arial" charset="0"/>
                </a:rPr>
                <a:t>Country 2</a:t>
              </a:r>
            </a:p>
          </p:txBody>
        </p:sp>
      </p:grpSp>
      <p:grpSp>
        <p:nvGrpSpPr>
          <p:cNvPr id="7180" name="Group 12"/>
          <p:cNvGrpSpPr>
            <a:grpSpLocks/>
          </p:cNvGrpSpPr>
          <p:nvPr/>
        </p:nvGrpSpPr>
        <p:grpSpPr bwMode="auto">
          <a:xfrm>
            <a:off x="5875570" y="3705393"/>
            <a:ext cx="2969520" cy="2742336"/>
            <a:chOff x="4879" y="381"/>
            <a:chExt cx="1156" cy="1007"/>
          </a:xfrm>
        </p:grpSpPr>
        <p:sp>
          <p:nvSpPr>
            <p:cNvPr id="7181" name="Freeform 13"/>
            <p:cNvSpPr>
              <a:spLocks noChangeArrowheads="1"/>
            </p:cNvSpPr>
            <p:nvPr/>
          </p:nvSpPr>
          <p:spPr bwMode="auto">
            <a:xfrm rot="9900000" flipH="1">
              <a:off x="5616" y="1094"/>
              <a:ext cx="360" cy="287"/>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82" name="Freeform 14"/>
            <p:cNvSpPr>
              <a:spLocks noChangeArrowheads="1"/>
            </p:cNvSpPr>
            <p:nvPr/>
          </p:nvSpPr>
          <p:spPr bwMode="auto">
            <a:xfrm rot="11700000" flipH="1">
              <a:off x="4921" y="1100"/>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rot="10800000" wrap="none" anchor="ctr"/>
            <a:lstStyle/>
            <a:p>
              <a:endParaRPr lang="en-US"/>
            </a:p>
          </p:txBody>
        </p:sp>
        <p:sp>
          <p:nvSpPr>
            <p:cNvPr id="7183" name="Freeform 15"/>
            <p:cNvSpPr>
              <a:spLocks noChangeArrowheads="1"/>
            </p:cNvSpPr>
            <p:nvPr/>
          </p:nvSpPr>
          <p:spPr bwMode="auto">
            <a:xfrm rot="900000">
              <a:off x="5675" y="381"/>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84" name="Freeform 16"/>
            <p:cNvSpPr>
              <a:spLocks noChangeArrowheads="1"/>
            </p:cNvSpPr>
            <p:nvPr/>
          </p:nvSpPr>
          <p:spPr bwMode="auto">
            <a:xfrm rot="20700000">
              <a:off x="4879" y="384"/>
              <a:ext cx="360" cy="288"/>
            </a:xfrm>
            <a:custGeom>
              <a:avLst/>
              <a:gdLst>
                <a:gd name="T0" fmla="*/ 76202 w 528638"/>
                <a:gd name="T1" fmla="*/ 0 h 457200"/>
                <a:gd name="T2" fmla="*/ 452436 w 528638"/>
                <a:gd name="T3" fmla="*/ 0 h 457200"/>
                <a:gd name="T4" fmla="*/ 452436 w 528638"/>
                <a:gd name="T5" fmla="*/ -1 h 457200"/>
                <a:gd name="T6" fmla="*/ 528638 w 528638"/>
                <a:gd name="T7" fmla="*/ 76202 h 457200"/>
                <a:gd name="T8" fmla="*/ 528638 w 528638"/>
                <a:gd name="T9" fmla="*/ 457200 h 457200"/>
                <a:gd name="T10" fmla="*/ 0 w 528638"/>
                <a:gd name="T11" fmla="*/ 457200 h 457200"/>
                <a:gd name="T12" fmla="*/ 0 w 528638"/>
                <a:gd name="T13" fmla="*/ 76202 h 457200"/>
                <a:gd name="T14" fmla="*/ -1 w 528638"/>
                <a:gd name="T15" fmla="*/ 76201 h 457200"/>
                <a:gd name="T16" fmla="*/ 76202 w 528638"/>
                <a:gd name="T17" fmla="*/ -1 h 457200"/>
                <a:gd name="T18" fmla="*/ 76202 w 528638"/>
                <a:gd name="T19" fmla="*/ 0 h 457200"/>
                <a:gd name="T20" fmla="*/ 22225 w 528638"/>
                <a:gd name="T21" fmla="*/ 22225 h 457200"/>
                <a:gd name="T22" fmla="*/ 506413 w 528638"/>
                <a:gd name="T23" fmla="*/ 457200 h 45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528638" h="457200">
                  <a:moveTo>
                    <a:pt x="76202" y="0"/>
                  </a:moveTo>
                  <a:lnTo>
                    <a:pt x="452436" y="0"/>
                  </a:lnTo>
                  <a:lnTo>
                    <a:pt x="452436" y="-1"/>
                  </a:lnTo>
                  <a:cubicBezTo>
                    <a:pt x="494521" y="-1"/>
                    <a:pt x="528638" y="34116"/>
                    <a:pt x="528638" y="76202"/>
                  </a:cubicBezTo>
                  <a:lnTo>
                    <a:pt x="528638" y="457200"/>
                  </a:lnTo>
                  <a:lnTo>
                    <a:pt x="0" y="457200"/>
                  </a:lnTo>
                  <a:lnTo>
                    <a:pt x="0" y="76202"/>
                  </a:lnTo>
                  <a:lnTo>
                    <a:pt x="-1" y="76201"/>
                  </a:lnTo>
                  <a:cubicBezTo>
                    <a:pt x="-1" y="34116"/>
                    <a:pt x="34116" y="-1"/>
                    <a:pt x="76202" y="-1"/>
                  </a:cubicBezTo>
                  <a:lnTo>
                    <a:pt x="76202" y="0"/>
                  </a:lnTo>
                  <a:close/>
                </a:path>
              </a:pathLst>
            </a:custGeom>
            <a:solidFill>
              <a:srgbClr val="FF9900"/>
            </a:solidFill>
            <a:ln>
              <a:noFill/>
            </a:ln>
            <a:effectLst>
              <a:outerShdw blurRad="63500" dist="75597" dir="1064680" algn="ctr" rotWithShape="0">
                <a:srgbClr val="000000">
                  <a:alpha val="35036"/>
                </a:srgbClr>
              </a:outerShdw>
            </a:effectLst>
            <a:extLst>
              <a:ext uri="{91240B29-F687-4F45-9708-019B960494DF}">
                <a14:hiddenLine xmlns:a14="http://schemas.microsoft.com/office/drawing/2010/main" w="9525" cap="flat">
                  <a:solidFill>
                    <a:srgbClr val="808080"/>
                  </a:solidFill>
                  <a:round/>
                  <a:headEnd/>
                  <a:tailEnd/>
                </a14:hiddenLine>
              </a:ext>
            </a:extLst>
          </p:spPr>
          <p:txBody>
            <a:bodyPr wrap="none" anchor="ctr"/>
            <a:lstStyle/>
            <a:p>
              <a:endParaRPr lang="en-US"/>
            </a:p>
          </p:txBody>
        </p:sp>
        <p:sp>
          <p:nvSpPr>
            <p:cNvPr id="7185" name="Rectangle 17"/>
            <p:cNvSpPr>
              <a:spLocks noChangeArrowheads="1"/>
            </p:cNvSpPr>
            <p:nvPr/>
          </p:nvSpPr>
          <p:spPr bwMode="auto">
            <a:xfrm>
              <a:off x="5079" y="741"/>
              <a:ext cx="793" cy="234"/>
            </a:xfrm>
            <a:prstGeom prst="rect">
              <a:avLst/>
            </a:prstGeom>
            <a:solidFill>
              <a:srgbClr val="FF99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no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a:solidFill>
                    <a:srgbClr val="000000"/>
                  </a:solidFill>
                  <a:latin typeface="Arial" charset="0"/>
                  <a:cs typeface="Arial" charset="0"/>
                </a:rPr>
                <a:t>Country 3</a:t>
              </a:r>
            </a:p>
          </p:txBody>
        </p:sp>
      </p:grpSp>
      <p:cxnSp>
        <p:nvCxnSpPr>
          <p:cNvPr id="4" name="Straight Arrow Connector 3"/>
          <p:cNvCxnSpPr/>
          <p:nvPr/>
        </p:nvCxnSpPr>
        <p:spPr bwMode="auto">
          <a:xfrm flipH="1" flipV="1">
            <a:off x="6005926" y="1079660"/>
            <a:ext cx="782142" cy="345491"/>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Arrow Connector 23"/>
          <p:cNvCxnSpPr/>
          <p:nvPr/>
        </p:nvCxnSpPr>
        <p:spPr bwMode="auto">
          <a:xfrm flipH="1">
            <a:off x="6071105" y="1770642"/>
            <a:ext cx="716963" cy="62188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Rectangle 8"/>
          <p:cNvSpPr/>
          <p:nvPr/>
        </p:nvSpPr>
        <p:spPr>
          <a:xfrm>
            <a:off x="6832788" y="1425151"/>
            <a:ext cx="1142715" cy="327160"/>
          </a:xfrm>
          <a:prstGeom prst="rect">
            <a:avLst/>
          </a:prstGeom>
        </p:spPr>
        <p:txBody>
          <a:bodyPr wrap="none" lIns="80156" tIns="40078" rIns="80156" bIns="40078">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600" b="1" dirty="0">
                <a:solidFill>
                  <a:srgbClr val="000000"/>
                </a:solidFill>
                <a:latin typeface="Arial" charset="0"/>
                <a:cs typeface="Arial" charset="0"/>
              </a:rPr>
              <a:t>Provinces</a:t>
            </a:r>
          </a:p>
        </p:txBody>
      </p:sp>
    </p:spTree>
    <p:extLst>
      <p:ext uri="{BB962C8B-B14F-4D97-AF65-F5344CB8AC3E}">
        <p14:creationId xmlns:p14="http://schemas.microsoft.com/office/powerpoint/2010/main" val="1262046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a:spLocks noChangeArrowheads="1"/>
          </p:cNvSpPr>
          <p:nvPr/>
        </p:nvSpPr>
        <p:spPr bwMode="auto">
          <a:xfrm>
            <a:off x="304800" y="1839741"/>
            <a:ext cx="8033250" cy="2594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marL="801563" indent="-801563">
              <a:buAutoNum type="arabicPeriod"/>
            </a:pPr>
            <a:r>
              <a:rPr lang="en-US" sz="2500" b="1" dirty="0">
                <a:latin typeface="Arial" charset="0"/>
              </a:rPr>
              <a:t>Provincial decisions are </a:t>
            </a:r>
            <a:r>
              <a:rPr lang="en-US" sz="2500" b="1" u="sng" dirty="0">
                <a:solidFill>
                  <a:srgbClr val="FF6600"/>
                </a:solidFill>
                <a:latin typeface="Arial" charset="0"/>
              </a:rPr>
              <a:t>independent</a:t>
            </a:r>
          </a:p>
          <a:p>
            <a:pPr marL="801563" indent="-801563">
              <a:buAutoNum type="arabicPeriod"/>
            </a:pPr>
            <a:endParaRPr lang="en-US" sz="2500" b="1" dirty="0">
              <a:latin typeface="Arial" charset="0"/>
            </a:endParaRPr>
          </a:p>
          <a:p>
            <a:pPr marL="801563" indent="-801563">
              <a:buAutoNum type="arabicPeriod"/>
            </a:pPr>
            <a:endParaRPr lang="en-US" sz="2500" b="1" dirty="0">
              <a:latin typeface="Arial" charset="0"/>
            </a:endParaRPr>
          </a:p>
          <a:p>
            <a:pPr marL="801563" indent="-801563">
              <a:buAutoNum type="arabicPeriod"/>
            </a:pPr>
            <a:endParaRPr lang="en-US" sz="2500" b="1" dirty="0">
              <a:latin typeface="Arial" charset="0"/>
            </a:endParaRPr>
          </a:p>
          <a:p>
            <a:pPr marL="801563" indent="-801563">
              <a:buAutoNum type="arabicPeriod"/>
            </a:pPr>
            <a:endParaRPr lang="en-US" sz="2500" b="1" dirty="0">
              <a:latin typeface="Arial" charset="0"/>
            </a:endParaRPr>
          </a:p>
          <a:p>
            <a:pPr marL="801563" indent="-801563">
              <a:buAutoNum type="arabicPeriod"/>
            </a:pPr>
            <a:r>
              <a:rPr lang="en-US" sz="2500" b="1" dirty="0" smtClean="0">
                <a:latin typeface="Arial" charset="0"/>
              </a:rPr>
              <a:t>National decisions </a:t>
            </a:r>
            <a:r>
              <a:rPr lang="en-US" sz="2500" b="1" dirty="0">
                <a:latin typeface="Arial" charset="0"/>
              </a:rPr>
              <a:t>require </a:t>
            </a:r>
            <a:r>
              <a:rPr lang="en-US" sz="2500" b="1" u="sng" dirty="0">
                <a:solidFill>
                  <a:srgbClr val="FF6600"/>
                </a:solidFill>
                <a:latin typeface="Arial" charset="0"/>
              </a:rPr>
              <a:t>teamwork</a:t>
            </a:r>
          </a:p>
          <a:p>
            <a:pPr marL="996387" lvl="1" indent="-345117">
              <a:buFont typeface="Arial"/>
              <a:buChar char="•"/>
            </a:pPr>
            <a:r>
              <a:rPr lang="en-US" sz="2500" b="1" dirty="0">
                <a:latin typeface="Arial" charset="0"/>
              </a:rPr>
              <a:t>Default is to invest in development</a:t>
            </a:r>
          </a:p>
          <a:p>
            <a:pPr marL="996387" lvl="1" indent="-345117">
              <a:buFont typeface="Arial"/>
              <a:buChar char="•"/>
            </a:pPr>
            <a:r>
              <a:rPr lang="en-US" sz="2500" b="1" dirty="0">
                <a:latin typeface="Arial" charset="0"/>
              </a:rPr>
              <a:t>Consensus to invest in protection</a:t>
            </a:r>
            <a:endParaRPr lang="en-US" sz="2500" dirty="0">
              <a:latin typeface="Arial" charset="0"/>
            </a:endParaRPr>
          </a:p>
        </p:txBody>
      </p:sp>
      <p:sp>
        <p:nvSpPr>
          <p:cNvPr id="9" name="Rectangle 8"/>
          <p:cNvSpPr/>
          <p:nvPr/>
        </p:nvSpPr>
        <p:spPr>
          <a:xfrm>
            <a:off x="1443432" y="388678"/>
            <a:ext cx="6752424" cy="573381"/>
          </a:xfrm>
          <a:prstGeom prst="rect">
            <a:avLst/>
          </a:prstGeom>
        </p:spPr>
        <p:txBody>
          <a:bodyPr wrap="none" lIns="80156" tIns="40078" rIns="80156" bIns="40078">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dirty="0">
                <a:solidFill>
                  <a:srgbClr val="000000"/>
                </a:solidFill>
                <a:latin typeface="Arial" charset="0"/>
                <a:cs typeface="Arial" charset="0"/>
              </a:rPr>
              <a:t>National and Provincial Decisions</a:t>
            </a:r>
          </a:p>
        </p:txBody>
      </p:sp>
    </p:spTree>
    <p:extLst>
      <p:ext uri="{BB962C8B-B14F-4D97-AF65-F5344CB8AC3E}">
        <p14:creationId xmlns:p14="http://schemas.microsoft.com/office/powerpoint/2010/main" val="1655386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3014411"/>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941775" y="388678"/>
            <a:ext cx="6997184"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Probabilities, Predictions, Etc.</a:t>
            </a:r>
          </a:p>
        </p:txBody>
      </p:sp>
      <p:grpSp>
        <p:nvGrpSpPr>
          <p:cNvPr id="7187" name="Group 19"/>
          <p:cNvGrpSpPr>
            <a:grpSpLocks/>
          </p:cNvGrpSpPr>
          <p:nvPr/>
        </p:nvGrpSpPr>
        <p:grpSpPr bwMode="auto">
          <a:xfrm>
            <a:off x="1964860" y="3152607"/>
            <a:ext cx="777796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u="sng" dirty="0">
                  <a:solidFill>
                    <a:srgbClr val="000000"/>
                  </a:solidFill>
                  <a:latin typeface="Arial" charset="0"/>
                  <a:cs typeface="Arial" charset="0"/>
                </a:rPr>
                <a:t>Rains, Teammate Decisions</a:t>
              </a: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2008312" y="4534572"/>
            <a:ext cx="7777967"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3200" b="1" u="sng" dirty="0">
                    <a:solidFill>
                      <a:srgbClr val="000000"/>
                    </a:solidFill>
                    <a:latin typeface="Arial" charset="0"/>
                    <a:cs typeface="Arial" charset="0"/>
                  </a:rPr>
                  <a:t>4. Results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400" b="1" u="sng" dirty="0">
                    <a:solidFill>
                      <a:srgbClr val="000000"/>
                    </a:solidFill>
                    <a:latin typeface="Arial" charset="0"/>
                    <a:cs typeface="Arial" charset="0"/>
                  </a:rPr>
                  <a:t>Crisis….</a:t>
                </a:r>
                <a:r>
                  <a:rPr lang="es-PE" sz="1400" b="1" u="sng">
                    <a:solidFill>
                      <a:srgbClr val="000000"/>
                    </a:solidFill>
                    <a:latin typeface="Arial" charset="0"/>
                    <a:cs typeface="Arial" charset="0"/>
                  </a:rPr>
                  <a:t>or Prosperity Points?</a:t>
                </a:r>
                <a:endParaRPr lang="es-PE"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964860" y="1701544"/>
            <a:ext cx="599642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Your 10-Year Investment in Development and Protection</a:t>
                </a: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0073160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10350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500" b="1" u="sng" dirty="0">
                <a:solidFill>
                  <a:srgbClr val="000000"/>
                </a:solidFill>
                <a:latin typeface="Arial" charset="0"/>
                <a:cs typeface="Arial" charset="0"/>
              </a:rPr>
              <a:t>3. OBSERVATIONS</a:t>
            </a:r>
          </a:p>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600" b="1" i="1" u="sng" dirty="0">
                <a:solidFill>
                  <a:srgbClr val="000000"/>
                </a:solidFill>
                <a:latin typeface="Arial" charset="0"/>
                <a:cs typeface="Arial" charset="0"/>
              </a:rPr>
              <a:t>Ten years of rainfall occur</a:t>
            </a:r>
          </a:p>
        </p:txBody>
      </p:sp>
      <p:grpSp>
        <p:nvGrpSpPr>
          <p:cNvPr id="3" name="Group 2"/>
          <p:cNvGrpSpPr/>
          <p:nvPr/>
        </p:nvGrpSpPr>
        <p:grpSpPr>
          <a:xfrm>
            <a:off x="1600200" y="1219201"/>
            <a:ext cx="6248400" cy="1999112"/>
            <a:chOff x="-1117698" y="2310472"/>
            <a:chExt cx="9831248" cy="3145409"/>
          </a:xfrm>
        </p:grpSpPr>
        <p:pic>
          <p:nvPicPr>
            <p:cNvPr id="13315" name="Picture 3"/>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11769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6" name="Picture 4"/>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7131615"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Picture 5"/>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3072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8"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944630"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9" name="Picture 7"/>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1117698"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5069286"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95651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2" name="Picture 10"/>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0695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3" name="Picture 11"/>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5104933"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7179140" y="3944358"/>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Tree>
    <p:extLst>
      <p:ext uri="{BB962C8B-B14F-4D97-AF65-F5344CB8AC3E}">
        <p14:creationId xmlns:p14="http://schemas.microsoft.com/office/powerpoint/2010/main" val="10750468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10350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500" b="1" u="sng" dirty="0">
                <a:solidFill>
                  <a:srgbClr val="000000"/>
                </a:solidFill>
                <a:latin typeface="Arial" charset="0"/>
                <a:cs typeface="Arial" charset="0"/>
              </a:rPr>
              <a:t>3. OBSERVATIONS</a:t>
            </a:r>
          </a:p>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600" b="1" i="1" u="sng" dirty="0">
                <a:solidFill>
                  <a:srgbClr val="000000"/>
                </a:solidFill>
                <a:latin typeface="Arial" charset="0"/>
                <a:cs typeface="Arial" charset="0"/>
              </a:rPr>
              <a:t>Ten years of rainfall occur</a:t>
            </a:r>
          </a:p>
        </p:txBody>
      </p:sp>
      <p:grpSp>
        <p:nvGrpSpPr>
          <p:cNvPr id="3" name="Group 2"/>
          <p:cNvGrpSpPr/>
          <p:nvPr/>
        </p:nvGrpSpPr>
        <p:grpSpPr>
          <a:xfrm>
            <a:off x="1600200" y="1219201"/>
            <a:ext cx="6248400" cy="1999112"/>
            <a:chOff x="-1117698" y="2310472"/>
            <a:chExt cx="9831248" cy="3145409"/>
          </a:xfrm>
        </p:grpSpPr>
        <p:pic>
          <p:nvPicPr>
            <p:cNvPr id="13315" name="Picture 3"/>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11769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6" name="Picture 4"/>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7131615"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7" name="Picture 5"/>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3072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8"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944630"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9" name="Picture 7"/>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1117698"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5069286"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956512"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2" name="Picture 10"/>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3006958" y="2310472"/>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3" name="Picture 11"/>
            <p:cNvPicPr>
              <a:picLocks noChangeAspect="1" noChangeArrowheads="1"/>
            </p:cNvPicPr>
            <p:nvPr/>
          </p:nvPicPr>
          <p:blipFill>
            <a:blip r:embed="rId7">
              <a:biLevel thresh="75000"/>
              <a:extLst>
                <a:ext uri="{28A0092B-C50C-407E-A947-70E740481C1C}">
                  <a14:useLocalDpi xmlns:a14="http://schemas.microsoft.com/office/drawing/2010/main" val="0"/>
                </a:ext>
              </a:extLst>
            </a:blip>
            <a:srcRect/>
            <a:stretch>
              <a:fillRect/>
            </a:stretch>
          </p:blipFill>
          <p:spPr bwMode="auto">
            <a:xfrm>
              <a:off x="5104933" y="3967390"/>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6"/>
            <p:cNvPicPr>
              <a:picLocks noChangeAspect="1" noChangeArrowheads="1"/>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7179140" y="3944358"/>
              <a:ext cx="1534410" cy="14884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aphicFrame>
        <p:nvGraphicFramePr>
          <p:cNvPr id="16" name="Group 21"/>
          <p:cNvGraphicFramePr>
            <a:graphicFrameLocks noGrp="1"/>
          </p:cNvGraphicFramePr>
          <p:nvPr>
            <p:extLst>
              <p:ext uri="{D42A27DB-BD31-4B8C-83A1-F6EECF244321}">
                <p14:modId xmlns:p14="http://schemas.microsoft.com/office/powerpoint/2010/main" val="982555573"/>
              </p:ext>
            </p:extLst>
          </p:nvPr>
        </p:nvGraphicFramePr>
        <p:xfrm>
          <a:off x="53472" y="3573048"/>
          <a:ext cx="9063790" cy="3208752"/>
        </p:xfrm>
        <a:graphic>
          <a:graphicData uri="http://schemas.openxmlformats.org/drawingml/2006/table">
            <a:tbl>
              <a:tblPr/>
              <a:tblGrid>
                <a:gridCol w="758934"/>
                <a:gridCol w="940194"/>
                <a:gridCol w="14478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chemeClr val="bg1"/>
                          </a:solidFill>
                          <a:effectLst/>
                          <a:latin typeface="Arial" charset="0"/>
                          <a:ea typeface="ＭＳ Ｐゴシック" charset="0"/>
                          <a:cs typeface="Arial" charset="0"/>
                        </a:rPr>
                        <a:t>2. INVESTMENT DECISIONS</a:t>
                      </a:r>
                      <a:endParaRPr kumimoji="0" lang="en-US" sz="1300" b="1" i="0" u="none" strike="noStrike" cap="none" normalizeH="0" baseline="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3. OBSERVATIONS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FLOOD</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DEVELOPMENT</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(1 - 10)</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DROUGHT</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a:t>
                      </a: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Choose</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Robust Option</a:t>
                      </a: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Annual Precipitation</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Decade</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en-US" sz="2400" dirty="0" smtClean="0">
                          <a:solidFill>
                            <a:schemeClr val="tx1"/>
                          </a:solidFill>
                          <a:latin typeface="Brush Script MT Italic"/>
                          <a:cs typeface="Brush Script MT Italic"/>
                        </a:rPr>
                        <a:t>0</a:t>
                      </a:r>
                      <a:endParaRPr lang="en-US" sz="2400" dirty="0">
                        <a:solidFill>
                          <a:schemeClr val="tx1"/>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algn="ctr"/>
                      <a:r>
                        <a:rPr lang="en-US" sz="2400" dirty="0" smtClean="0">
                          <a:solidFill>
                            <a:schemeClr val="tx1"/>
                          </a:solidFill>
                          <a:latin typeface="Brush Script MT Italic"/>
                          <a:cs typeface="Brush Script MT Italic"/>
                        </a:rPr>
                        <a:t>9</a:t>
                      </a:r>
                      <a:endParaRPr lang="en-US" sz="2400" dirty="0">
                        <a:solidFill>
                          <a:schemeClr val="tx1"/>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algn="ctr"/>
                      <a:r>
                        <a:rPr lang="en-US" sz="2400" dirty="0" smtClean="0">
                          <a:solidFill>
                            <a:schemeClr val="tx1"/>
                          </a:solidFill>
                          <a:latin typeface="Brush Script MT Italic"/>
                          <a:cs typeface="Brush Script MT Italic"/>
                        </a:rPr>
                        <a:t>1</a:t>
                      </a:r>
                      <a:endParaRPr lang="en-US" sz="2400" dirty="0">
                        <a:solidFill>
                          <a:schemeClr val="tx1"/>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pPr algn="ctr"/>
                      <a:r>
                        <a:rPr lang="en-US" sz="2100" spc="-130" dirty="0" smtClean="0">
                          <a:solidFill>
                            <a:srgbClr val="FF0000"/>
                          </a:solidFill>
                          <a:latin typeface="Brush Script MT Italic"/>
                          <a:cs typeface="Brush Script MT Italic"/>
                        </a:rPr>
                        <a:t>1,</a:t>
                      </a:r>
                      <a:r>
                        <a:rPr lang="en-US" sz="2100" spc="-130" baseline="0" dirty="0" smtClean="0">
                          <a:solidFill>
                            <a:srgbClr val="FF0000"/>
                          </a:solidFill>
                          <a:latin typeface="Brush Script MT Italic"/>
                          <a:cs typeface="Brush Script MT Italic"/>
                        </a:rPr>
                        <a:t> 4, 3, 3, 2, 5, 1, 3, 5, 4</a:t>
                      </a:r>
                      <a:endParaRPr lang="en-US" sz="2100" spc="-13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2</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3</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4</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17" name="Oval 50"/>
          <p:cNvSpPr>
            <a:spLocks noChangeArrowheads="1"/>
          </p:cNvSpPr>
          <p:nvPr/>
        </p:nvSpPr>
        <p:spPr bwMode="auto">
          <a:xfrm>
            <a:off x="4876800" y="4551073"/>
            <a:ext cx="26670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cxnSp>
        <p:nvCxnSpPr>
          <p:cNvPr id="4" name="Straight Connector 3"/>
          <p:cNvCxnSpPr/>
          <p:nvPr/>
        </p:nvCxnSpPr>
        <p:spPr bwMode="auto">
          <a:xfrm>
            <a:off x="5257800"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p:nvPr/>
        </p:nvCxnSpPr>
        <p:spPr bwMode="auto">
          <a:xfrm>
            <a:off x="5532432"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715000"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5996872"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6210300"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418907"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6629400"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6873382"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6" name="Straight Connector 25"/>
          <p:cNvCxnSpPr/>
          <p:nvPr/>
        </p:nvCxnSpPr>
        <p:spPr bwMode="auto">
          <a:xfrm>
            <a:off x="7086600" y="47244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9961074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35397" y="4465474"/>
            <a:ext cx="8603562" cy="1243768"/>
          </a:xfrm>
          <a:prstGeom prst="rect">
            <a:avLst/>
          </a:prstGeom>
          <a:solidFill>
            <a:srgbClr val="FFCC66"/>
          </a:solidFill>
          <a:ln w="9525" cap="flat" cmpd="sng" algn="ctr">
            <a:solidFill>
              <a:schemeClr val="tx1"/>
            </a:solidFill>
            <a:prstDash val="solid"/>
            <a:round/>
            <a:headEnd type="none" w="med" len="med"/>
            <a:tailEnd type="none" w="med" len="med"/>
          </a:ln>
          <a:effectLst/>
          <a:extLst/>
        </p:spPr>
        <p:txBody>
          <a:bodyPr vert="horz" wrap="square" lIns="80156" tIns="40078" rIns="80156" bIns="40078" numCol="1" rtlCol="0" anchor="t" anchorCtr="0" compatLnSpc="1">
            <a:prstTxWarp prst="textNoShape">
              <a:avLst/>
            </a:prstTxWarp>
          </a:bodyPr>
          <a:lstStyle/>
          <a:p>
            <a:endParaRPr lang="en-US"/>
          </a:p>
        </p:txBody>
      </p:sp>
      <p:sp>
        <p:nvSpPr>
          <p:cNvPr id="7186" name="Rectangle 18"/>
          <p:cNvSpPr>
            <a:spLocks noChangeArrowheads="1"/>
          </p:cNvSpPr>
          <p:nvPr/>
        </p:nvSpPr>
        <p:spPr bwMode="auto">
          <a:xfrm>
            <a:off x="1941775" y="388678"/>
            <a:ext cx="6997184" cy="950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1. Scientific Information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Probabilities, Predictions, Etc.</a:t>
            </a:r>
          </a:p>
        </p:txBody>
      </p:sp>
      <p:grpSp>
        <p:nvGrpSpPr>
          <p:cNvPr id="7187" name="Group 19"/>
          <p:cNvGrpSpPr>
            <a:grpSpLocks/>
          </p:cNvGrpSpPr>
          <p:nvPr/>
        </p:nvGrpSpPr>
        <p:grpSpPr bwMode="auto">
          <a:xfrm>
            <a:off x="1964860" y="3152607"/>
            <a:ext cx="7777967" cy="951540"/>
            <a:chOff x="664" y="3023"/>
            <a:chExt cx="5728" cy="661"/>
          </a:xfrm>
        </p:grpSpPr>
        <p:sp>
          <p:nvSpPr>
            <p:cNvPr id="7188" name="Rectangle 20"/>
            <p:cNvSpPr>
              <a:spLocks noChangeArrowheads="1"/>
            </p:cNvSpPr>
            <p:nvPr/>
          </p:nvSpPr>
          <p:spPr bwMode="auto">
            <a:xfrm>
              <a:off x="664" y="302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3. Observations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u="sng" dirty="0">
                  <a:solidFill>
                    <a:srgbClr val="000000"/>
                  </a:solidFill>
                  <a:latin typeface="Arial" charset="0"/>
                  <a:cs typeface="Arial" charset="0"/>
                </a:rPr>
                <a:t>Rains, Teammate Decisions</a:t>
              </a:r>
            </a:p>
          </p:txBody>
        </p:sp>
        <p:grpSp>
          <p:nvGrpSpPr>
            <p:cNvPr id="7193" name="Group 25"/>
            <p:cNvGrpSpPr>
              <a:grpSpLocks/>
            </p:cNvGrpSpPr>
            <p:nvPr/>
          </p:nvGrpSpPr>
          <p:grpSpPr bwMode="auto">
            <a:xfrm>
              <a:off x="3104" y="3111"/>
              <a:ext cx="504" cy="451"/>
              <a:chOff x="3104" y="3111"/>
              <a:chExt cx="504" cy="451"/>
            </a:xfrm>
          </p:grpSpPr>
          <p:sp>
            <p:nvSpPr>
              <p:cNvPr id="7194" name="Freeform 26"/>
              <p:cNvSpPr>
                <a:spLocks noChangeArrowheads="1"/>
              </p:cNvSpPr>
              <p:nvPr/>
            </p:nvSpPr>
            <p:spPr bwMode="auto">
              <a:xfrm>
                <a:off x="3104" y="3111"/>
                <a:ext cx="504" cy="451"/>
              </a:xfrm>
              <a:custGeom>
                <a:avLst/>
                <a:gdLst>
                  <a:gd name="T0" fmla="*/ 0 w 3599609"/>
                  <a:gd name="T1" fmla="*/ 1801924 h 3603848"/>
                  <a:gd name="T2" fmla="*/ 1799805 w 3599609"/>
                  <a:gd name="T3" fmla="*/ 0 h 3603848"/>
                  <a:gd name="T4" fmla="*/ 3599610 w 3599609"/>
                  <a:gd name="T5" fmla="*/ 1801924 h 3603848"/>
                  <a:gd name="T6" fmla="*/ 1799805 w 3599609"/>
                  <a:gd name="T7" fmla="*/ 3603848 h 3603848"/>
                  <a:gd name="T8" fmla="*/ 0 w 3599609"/>
                  <a:gd name="T9" fmla="*/ 1801924 h 3603848"/>
                  <a:gd name="T10" fmla="*/ 1226315 w 3599609"/>
                  <a:gd name="T11" fmla="*/ 1801924 h 3603848"/>
                  <a:gd name="T12" fmla="*/ 1799805 w 3599609"/>
                  <a:gd name="T13" fmla="*/ 2377533 h 3603848"/>
                  <a:gd name="T14" fmla="*/ 2373295 w 3599609"/>
                  <a:gd name="T15" fmla="*/ 1801924 h 3603848"/>
                  <a:gd name="T16" fmla="*/ 1799805 w 3599609"/>
                  <a:gd name="T17" fmla="*/ 1226315 h 3603848"/>
                  <a:gd name="T18" fmla="*/ 1226315 w 3599609"/>
                  <a:gd name="T19" fmla="*/ 1801924 h 3603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9609" h="3603848">
                    <a:moveTo>
                      <a:pt x="0" y="1801924"/>
                    </a:moveTo>
                    <a:cubicBezTo>
                      <a:pt x="0" y="806749"/>
                      <a:pt x="805800" y="0"/>
                      <a:pt x="1799805" y="0"/>
                    </a:cubicBezTo>
                    <a:cubicBezTo>
                      <a:pt x="2793810" y="0"/>
                      <a:pt x="3599610" y="806749"/>
                      <a:pt x="3599610" y="1801924"/>
                    </a:cubicBezTo>
                    <a:cubicBezTo>
                      <a:pt x="3599610" y="2797099"/>
                      <a:pt x="2793810" y="3603848"/>
                      <a:pt x="1799805" y="3603848"/>
                    </a:cubicBezTo>
                    <a:cubicBezTo>
                      <a:pt x="805800" y="3603848"/>
                      <a:pt x="0" y="2797099"/>
                      <a:pt x="0" y="1801924"/>
                    </a:cubicBezTo>
                    <a:close/>
                    <a:moveTo>
                      <a:pt x="1226315" y="1801924"/>
                    </a:moveTo>
                    <a:cubicBezTo>
                      <a:pt x="1226315" y="2119824"/>
                      <a:pt x="1483075" y="2377533"/>
                      <a:pt x="1799805" y="2377533"/>
                    </a:cubicBezTo>
                    <a:cubicBezTo>
                      <a:pt x="2116535" y="2377533"/>
                      <a:pt x="2373295" y="2119824"/>
                      <a:pt x="2373295" y="1801924"/>
                    </a:cubicBezTo>
                    <a:cubicBezTo>
                      <a:pt x="2373295" y="1484024"/>
                      <a:pt x="2116535" y="1226315"/>
                      <a:pt x="1799805" y="1226315"/>
                    </a:cubicBezTo>
                    <a:cubicBezTo>
                      <a:pt x="1483075" y="1226315"/>
                      <a:pt x="1226315" y="1484024"/>
                      <a:pt x="1226315" y="180192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pic>
            <p:nvPicPr>
              <p:cNvPr id="7195" name="Picture 27"/>
              <p:cNvPicPr>
                <a:picLocks noChangeAspect="1" noChangeArrowheads="1"/>
              </p:cNvPicPr>
              <p:nvPr/>
            </p:nvPicPr>
            <p:blipFill>
              <a:blip r:embed="rId3">
                <a:extLst>
                  <a:ext uri="{28A0092B-C50C-407E-A947-70E740481C1C}">
                    <a14:useLocalDpi xmlns:a14="http://schemas.microsoft.com/office/drawing/2010/main" val="0"/>
                  </a:ext>
                </a:extLst>
              </a:blip>
              <a:srcRect l="3882" t="21608" r="48839" b="22122"/>
              <a:stretch>
                <a:fillRect/>
              </a:stretch>
            </p:blipFill>
            <p:spPr bwMode="auto">
              <a:xfrm>
                <a:off x="3223" y="3198"/>
                <a:ext cx="260" cy="267"/>
              </a:xfrm>
              <a:prstGeom prst="rect">
                <a:avLst/>
              </a:prstGeom>
              <a:noFill/>
              <a:ln>
                <a:noFill/>
              </a:ln>
              <a:effectLst/>
              <a:extLst>
                <a:ext uri="{909E8E84-426E-40DD-AFC4-6F175D3DCCD1}">
                  <a14:hiddenFill xmlns:a14="http://schemas.microsoft.com/office/drawing/2010/main">
                    <a:blipFill dpi="0" rotWithShape="0">
                      <a:blip/>
                      <a:srcRect l="3882" t="21608" r="48839" b="2212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96" name="Freeform 28"/>
              <p:cNvSpPr>
                <a:spLocks noChangeArrowheads="1"/>
              </p:cNvSpPr>
              <p:nvPr/>
            </p:nvSpPr>
            <p:spPr bwMode="auto">
              <a:xfrm>
                <a:off x="3161" y="3143"/>
                <a:ext cx="381" cy="367"/>
              </a:xfrm>
              <a:custGeom>
                <a:avLst/>
                <a:gdLst>
                  <a:gd name="T0" fmla="*/ 0 w 2721085"/>
                  <a:gd name="T1" fmla="*/ 1463814 h 2927627"/>
                  <a:gd name="T2" fmla="*/ 1360543 w 2721085"/>
                  <a:gd name="T3" fmla="*/ 0 h 2927627"/>
                  <a:gd name="T4" fmla="*/ 2721086 w 2721085"/>
                  <a:gd name="T5" fmla="*/ 1463814 h 2927627"/>
                  <a:gd name="T6" fmla="*/ 1360543 w 2721085"/>
                  <a:gd name="T7" fmla="*/ 2927628 h 2927627"/>
                  <a:gd name="T8" fmla="*/ 0 w 2721085"/>
                  <a:gd name="T9" fmla="*/ 1463814 h 2927627"/>
                  <a:gd name="T10" fmla="*/ 428326 w 2721085"/>
                  <a:gd name="T11" fmla="*/ 1463814 h 2927627"/>
                  <a:gd name="T12" fmla="*/ 1360543 w 2721085"/>
                  <a:gd name="T13" fmla="*/ 2499302 h 2927627"/>
                  <a:gd name="T14" fmla="*/ 2292760 w 2721085"/>
                  <a:gd name="T15" fmla="*/ 1463814 h 2927627"/>
                  <a:gd name="T16" fmla="*/ 1360543 w 2721085"/>
                  <a:gd name="T17" fmla="*/ 428326 h 2927627"/>
                  <a:gd name="T18" fmla="*/ 428326 w 2721085"/>
                  <a:gd name="T19" fmla="*/ 1463814 h 2927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1085" h="2927627">
                    <a:moveTo>
                      <a:pt x="0" y="1463814"/>
                    </a:moveTo>
                    <a:cubicBezTo>
                      <a:pt x="0" y="655372"/>
                      <a:pt x="609136" y="0"/>
                      <a:pt x="1360543" y="0"/>
                    </a:cubicBezTo>
                    <a:cubicBezTo>
                      <a:pt x="2111950" y="0"/>
                      <a:pt x="2721086" y="655372"/>
                      <a:pt x="2721086" y="1463814"/>
                    </a:cubicBezTo>
                    <a:cubicBezTo>
                      <a:pt x="2721086" y="2272256"/>
                      <a:pt x="2111950" y="2927628"/>
                      <a:pt x="1360543" y="2927628"/>
                    </a:cubicBezTo>
                    <a:cubicBezTo>
                      <a:pt x="609136" y="2927628"/>
                      <a:pt x="0" y="2272256"/>
                      <a:pt x="0" y="1463814"/>
                    </a:cubicBezTo>
                    <a:close/>
                    <a:moveTo>
                      <a:pt x="428326" y="1463814"/>
                    </a:moveTo>
                    <a:cubicBezTo>
                      <a:pt x="428326" y="2035698"/>
                      <a:pt x="845694" y="2499302"/>
                      <a:pt x="1360543" y="2499302"/>
                    </a:cubicBezTo>
                    <a:cubicBezTo>
                      <a:pt x="1875392" y="2499302"/>
                      <a:pt x="2292760" y="2035698"/>
                      <a:pt x="2292760" y="1463814"/>
                    </a:cubicBezTo>
                    <a:cubicBezTo>
                      <a:pt x="2292760" y="891930"/>
                      <a:pt x="1875392" y="428326"/>
                      <a:pt x="1360543" y="428326"/>
                    </a:cubicBezTo>
                    <a:cubicBezTo>
                      <a:pt x="845694" y="428326"/>
                      <a:pt x="428326" y="891930"/>
                      <a:pt x="428326" y="1463814"/>
                    </a:cubicBezTo>
                    <a:close/>
                  </a:path>
                </a:pathLst>
              </a:custGeom>
              <a:solidFill>
                <a:srgbClr val="000000"/>
              </a:solidFill>
              <a:ln w="9360" cap="flat">
                <a:solidFill>
                  <a:srgbClr val="000000"/>
                </a:solidFill>
                <a:round/>
                <a:headEnd/>
                <a:tailEnd/>
              </a:ln>
              <a:effectLst>
                <a:outerShdw blurRad="63500" dist="75597" dir="1064680" algn="ctr" rotWithShape="0">
                  <a:srgbClr val="000000">
                    <a:alpha val="35036"/>
                  </a:srgbClr>
                </a:outerShdw>
              </a:effectLst>
            </p:spPr>
            <p:txBody>
              <a:bodyPr wrap="none" anchor="ctr"/>
              <a:lstStyle/>
              <a:p>
                <a:endParaRPr lang="en-US"/>
              </a:p>
            </p:txBody>
          </p:sp>
        </p:grpSp>
      </p:grpSp>
      <p:grpSp>
        <p:nvGrpSpPr>
          <p:cNvPr id="3" name="Group 2"/>
          <p:cNvGrpSpPr/>
          <p:nvPr/>
        </p:nvGrpSpPr>
        <p:grpSpPr>
          <a:xfrm>
            <a:off x="2008312" y="4534572"/>
            <a:ext cx="7777967" cy="951540"/>
            <a:chOff x="2347912" y="5000625"/>
            <a:chExt cx="9093200" cy="1049337"/>
          </a:xfrm>
        </p:grpSpPr>
        <p:grpSp>
          <p:nvGrpSpPr>
            <p:cNvPr id="7197" name="Group 29"/>
            <p:cNvGrpSpPr>
              <a:grpSpLocks/>
            </p:cNvGrpSpPr>
            <p:nvPr/>
          </p:nvGrpSpPr>
          <p:grpSpPr bwMode="auto">
            <a:xfrm>
              <a:off x="2347912" y="5000625"/>
              <a:ext cx="9093200" cy="1049337"/>
              <a:chOff x="664" y="3713"/>
              <a:chExt cx="5728" cy="661"/>
            </a:xfrm>
          </p:grpSpPr>
          <p:sp>
            <p:nvSpPr>
              <p:cNvPr id="7198" name="Rectangle 30"/>
              <p:cNvSpPr>
                <a:spLocks noChangeArrowheads="1"/>
              </p:cNvSpPr>
              <p:nvPr/>
            </p:nvSpPr>
            <p:spPr bwMode="auto">
              <a:xfrm>
                <a:off x="664" y="3713"/>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3200" b="1" u="sng" dirty="0">
                    <a:solidFill>
                      <a:srgbClr val="000000"/>
                    </a:solidFill>
                    <a:latin typeface="Arial" charset="0"/>
                    <a:cs typeface="Arial" charset="0"/>
                  </a:rPr>
                  <a:t>4. Results</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s-PE" sz="1400" b="1" u="sng" dirty="0">
                    <a:solidFill>
                      <a:srgbClr val="000000"/>
                    </a:solidFill>
                    <a:latin typeface="Arial" charset="0"/>
                    <a:cs typeface="Arial" charset="0"/>
                  </a:rPr>
                  <a:t>Crisis….</a:t>
                </a:r>
                <a:r>
                  <a:rPr lang="es-PE" sz="1400" b="1" u="sng">
                    <a:solidFill>
                      <a:srgbClr val="000000"/>
                    </a:solidFill>
                    <a:latin typeface="Arial" charset="0"/>
                    <a:cs typeface="Arial" charset="0"/>
                  </a:rPr>
                  <a:t>or Prosperity Points?</a:t>
                </a:r>
                <a:endParaRPr lang="es-PE" sz="1400" b="1" u="sng" dirty="0">
                  <a:solidFill>
                    <a:srgbClr val="000000"/>
                  </a:solidFill>
                  <a:latin typeface="Arial" charset="0"/>
                  <a:cs typeface="Arial" charset="0"/>
                </a:endParaRPr>
              </a:p>
            </p:txBody>
          </p:sp>
        </p:grpSp>
        <p:pic>
          <p:nvPicPr>
            <p:cNvPr id="720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245" y="5076825"/>
              <a:ext cx="1303867" cy="838200"/>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2"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2" y="5076825"/>
              <a:ext cx="1221271" cy="838127"/>
            </a:xfrm>
            <a:prstGeom prst="rect">
              <a:avLst/>
            </a:prstGeom>
            <a:noFill/>
            <a:ln w="9525" cap="flat">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 name="Group 1"/>
          <p:cNvGrpSpPr/>
          <p:nvPr/>
        </p:nvGrpSpPr>
        <p:grpSpPr>
          <a:xfrm>
            <a:off x="1964860" y="1701544"/>
            <a:ext cx="5996422" cy="951541"/>
            <a:chOff x="2297112" y="1876425"/>
            <a:chExt cx="7010400" cy="1049338"/>
          </a:xfrm>
        </p:grpSpPr>
        <p:grpSp>
          <p:nvGrpSpPr>
            <p:cNvPr id="7199" name="Group 31"/>
            <p:cNvGrpSpPr>
              <a:grpSpLocks/>
            </p:cNvGrpSpPr>
            <p:nvPr/>
          </p:nvGrpSpPr>
          <p:grpSpPr bwMode="auto">
            <a:xfrm>
              <a:off x="2297112" y="1876425"/>
              <a:ext cx="7010400" cy="1049338"/>
              <a:chOff x="664" y="2294"/>
              <a:chExt cx="5728" cy="661"/>
            </a:xfrm>
          </p:grpSpPr>
          <p:sp>
            <p:nvSpPr>
              <p:cNvPr id="7200" name="Rectangle 32"/>
              <p:cNvSpPr>
                <a:spLocks noChangeArrowheads="1"/>
              </p:cNvSpPr>
              <p:nvPr/>
            </p:nvSpPr>
            <p:spPr bwMode="auto">
              <a:xfrm>
                <a:off x="664" y="2294"/>
                <a:ext cx="5728" cy="6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200" b="1" u="sng" dirty="0">
                    <a:solidFill>
                      <a:srgbClr val="000000"/>
                    </a:solidFill>
                    <a:latin typeface="Arial" charset="0"/>
                    <a:cs typeface="Arial" charset="0"/>
                  </a:rPr>
                  <a:t>2. Decision</a:t>
                </a:r>
              </a:p>
              <a:p>
                <a:pP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400" b="1" dirty="0">
                    <a:solidFill>
                      <a:srgbClr val="000000"/>
                    </a:solidFill>
                    <a:latin typeface="Arial" charset="0"/>
                    <a:cs typeface="Arial" charset="0"/>
                  </a:rPr>
                  <a:t>Your 10-Year Investment in Development and Protection</a:t>
                </a:r>
              </a:p>
            </p:txBody>
          </p:sp>
        </p:grpSp>
        <p:sp>
          <p:nvSpPr>
            <p:cNvPr id="7203" name="Freeform 35"/>
            <p:cNvSpPr>
              <a:spLocks noChangeArrowheads="1"/>
            </p:cNvSpPr>
            <p:nvPr/>
          </p:nvSpPr>
          <p:spPr bwMode="auto">
            <a:xfrm>
              <a:off x="8528050" y="1944687"/>
              <a:ext cx="627062"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sp>
          <p:nvSpPr>
            <p:cNvPr id="7204" name="Freeform 36"/>
            <p:cNvSpPr>
              <a:spLocks noChangeArrowheads="1"/>
            </p:cNvSpPr>
            <p:nvPr/>
          </p:nvSpPr>
          <p:spPr bwMode="auto">
            <a:xfrm>
              <a:off x="8070850" y="2020887"/>
              <a:ext cx="627063" cy="693738"/>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anchor="ctr"/>
            <a:lstStyle/>
            <a:p>
              <a:endParaRPr lang="en-US"/>
            </a:p>
          </p:txBody>
        </p:sp>
      </p:grpSp>
      <p:pic>
        <p:nvPicPr>
          <p:cNvPr id="720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854" y="457776"/>
            <a:ext cx="1023846" cy="7456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206"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7355" y="388678"/>
            <a:ext cx="866331" cy="9400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0063128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2360005" y="181383"/>
            <a:ext cx="4753956" cy="102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ctr"/>
            <a:r>
              <a:rPr lang="en-US" sz="3900" b="1" u="sng" dirty="0">
                <a:latin typeface="Arial" charset="0"/>
              </a:rPr>
              <a:t>4. RESULTS</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25"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0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0" name="AutoShape 4"/>
          <p:cNvSpPr>
            <a:spLocks noChangeArrowheads="1"/>
          </p:cNvSpPr>
          <p:nvPr/>
        </p:nvSpPr>
        <p:spPr bwMode="auto">
          <a:xfrm>
            <a:off x="389714"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1" name="AutoShape 5"/>
          <p:cNvSpPr>
            <a:spLocks noChangeArrowheads="1"/>
          </p:cNvSpPr>
          <p:nvPr/>
        </p:nvSpPr>
        <p:spPr bwMode="auto">
          <a:xfrm>
            <a:off x="389714"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2" name="AutoShape 6"/>
          <p:cNvSpPr>
            <a:spLocks noChangeArrowheads="1"/>
          </p:cNvSpPr>
          <p:nvPr/>
        </p:nvSpPr>
        <p:spPr bwMode="auto">
          <a:xfrm>
            <a:off x="400577"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2" name="Group 1"/>
          <p:cNvGrpSpPr/>
          <p:nvPr/>
        </p:nvGrpSpPr>
        <p:grpSpPr>
          <a:xfrm>
            <a:off x="1998807" y="3626218"/>
            <a:ext cx="1269623" cy="627642"/>
            <a:chOff x="1998807" y="3626218"/>
            <a:chExt cx="1269623" cy="627642"/>
          </a:xfrm>
        </p:grpSpPr>
        <p:sp>
          <p:nvSpPr>
            <p:cNvPr id="14344" name="Freeform 8"/>
            <p:cNvSpPr>
              <a:spLocks noChangeArrowheads="1"/>
            </p:cNvSpPr>
            <p:nvPr/>
          </p:nvSpPr>
          <p:spPr bwMode="auto">
            <a:xfrm>
              <a:off x="1998807"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5" name="Freeform 9"/>
            <p:cNvSpPr>
              <a:spLocks noChangeArrowheads="1"/>
            </p:cNvSpPr>
            <p:nvPr/>
          </p:nvSpPr>
          <p:spPr bwMode="auto">
            <a:xfrm>
              <a:off x="2734781"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grpSp>
      <p:sp>
        <p:nvSpPr>
          <p:cNvPr id="14346" name="Freeform 10"/>
          <p:cNvSpPr>
            <a:spLocks noChangeArrowheads="1"/>
          </p:cNvSpPr>
          <p:nvPr/>
        </p:nvSpPr>
        <p:spPr bwMode="auto">
          <a:xfrm>
            <a:off x="646354"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7" name="Freeform 11"/>
          <p:cNvSpPr>
            <a:spLocks noChangeArrowheads="1"/>
          </p:cNvSpPr>
          <p:nvPr/>
        </p:nvSpPr>
        <p:spPr bwMode="auto">
          <a:xfrm>
            <a:off x="1241107"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8" name="Freeform 12"/>
          <p:cNvSpPr>
            <a:spLocks noChangeArrowheads="1"/>
          </p:cNvSpPr>
          <p:nvPr/>
        </p:nvSpPr>
        <p:spPr bwMode="auto">
          <a:xfrm>
            <a:off x="1838577"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9" name="Freeform 13"/>
          <p:cNvSpPr>
            <a:spLocks noChangeArrowheads="1"/>
          </p:cNvSpPr>
          <p:nvPr/>
        </p:nvSpPr>
        <p:spPr bwMode="auto">
          <a:xfrm>
            <a:off x="243333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0" name="Freeform 14"/>
          <p:cNvSpPr>
            <a:spLocks noChangeArrowheads="1"/>
          </p:cNvSpPr>
          <p:nvPr/>
        </p:nvSpPr>
        <p:spPr bwMode="auto">
          <a:xfrm>
            <a:off x="301722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1" name="Freeform 15"/>
          <p:cNvSpPr>
            <a:spLocks noChangeArrowheads="1"/>
          </p:cNvSpPr>
          <p:nvPr/>
        </p:nvSpPr>
        <p:spPr bwMode="auto">
          <a:xfrm>
            <a:off x="3582102"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2" name="Freeform 16"/>
          <p:cNvSpPr>
            <a:spLocks noChangeArrowheads="1"/>
          </p:cNvSpPr>
          <p:nvPr/>
        </p:nvSpPr>
        <p:spPr bwMode="auto">
          <a:xfrm>
            <a:off x="2095218"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3" name="Freeform 17"/>
          <p:cNvSpPr>
            <a:spLocks noChangeArrowheads="1"/>
          </p:cNvSpPr>
          <p:nvPr/>
        </p:nvSpPr>
        <p:spPr bwMode="auto">
          <a:xfrm>
            <a:off x="2764655"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pic>
        <p:nvPicPr>
          <p:cNvPr id="1435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3543"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5"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96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56" name="AutoShape 20"/>
          <p:cNvSpPr>
            <a:spLocks noChangeArrowheads="1"/>
          </p:cNvSpPr>
          <p:nvPr/>
        </p:nvSpPr>
        <p:spPr bwMode="auto">
          <a:xfrm>
            <a:off x="4629032"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7" name="AutoShape 21"/>
          <p:cNvSpPr>
            <a:spLocks noChangeArrowheads="1"/>
          </p:cNvSpPr>
          <p:nvPr/>
        </p:nvSpPr>
        <p:spPr bwMode="auto">
          <a:xfrm>
            <a:off x="4629032"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8" name="AutoShape 22"/>
          <p:cNvSpPr>
            <a:spLocks noChangeArrowheads="1"/>
          </p:cNvSpPr>
          <p:nvPr/>
        </p:nvSpPr>
        <p:spPr bwMode="auto">
          <a:xfrm>
            <a:off x="4639895"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grpSp>
        <p:nvGrpSpPr>
          <p:cNvPr id="14359" name="Group 23"/>
          <p:cNvGrpSpPr>
            <a:grpSpLocks/>
          </p:cNvGrpSpPr>
          <p:nvPr/>
        </p:nvGrpSpPr>
        <p:grpSpPr bwMode="auto">
          <a:xfrm>
            <a:off x="4987513" y="2683315"/>
            <a:ext cx="3469397" cy="1571985"/>
            <a:chOff x="3673" y="1864"/>
            <a:chExt cx="2555" cy="1092"/>
          </a:xfrm>
          <a:solidFill>
            <a:srgbClr val="804000"/>
          </a:solidFill>
        </p:grpSpPr>
        <p:sp>
          <p:nvSpPr>
            <p:cNvPr id="14360" name="Freeform 24"/>
            <p:cNvSpPr>
              <a:spLocks noChangeArrowheads="1"/>
            </p:cNvSpPr>
            <p:nvPr/>
          </p:nvSpPr>
          <p:spPr bwMode="auto">
            <a:xfrm>
              <a:off x="5609"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1" name="Freeform 25"/>
            <p:cNvSpPr>
              <a:spLocks noChangeArrowheads="1"/>
            </p:cNvSpPr>
            <p:nvPr/>
          </p:nvSpPr>
          <p:spPr bwMode="auto">
            <a:xfrm>
              <a:off x="5211" y="2519"/>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2" name="Freeform 26"/>
            <p:cNvSpPr>
              <a:spLocks noChangeArrowheads="1"/>
            </p:cNvSpPr>
            <p:nvPr/>
          </p:nvSpPr>
          <p:spPr bwMode="auto">
            <a:xfrm>
              <a:off x="3673" y="1864"/>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3" name="Freeform 27"/>
            <p:cNvSpPr>
              <a:spLocks noChangeArrowheads="1"/>
            </p:cNvSpPr>
            <p:nvPr/>
          </p:nvSpPr>
          <p:spPr bwMode="auto">
            <a:xfrm>
              <a:off x="4111"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4" name="Freeform 28"/>
            <p:cNvSpPr>
              <a:spLocks noChangeArrowheads="1"/>
            </p:cNvSpPr>
            <p:nvPr/>
          </p:nvSpPr>
          <p:spPr bwMode="auto">
            <a:xfrm>
              <a:off x="4551" y="1864"/>
              <a:ext cx="394"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5" name="Freeform 29"/>
            <p:cNvSpPr>
              <a:spLocks noChangeArrowheads="1"/>
            </p:cNvSpPr>
            <p:nvPr/>
          </p:nvSpPr>
          <p:spPr bwMode="auto">
            <a:xfrm>
              <a:off x="4989"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6" name="Freeform 30"/>
            <p:cNvSpPr>
              <a:spLocks noChangeArrowheads="1"/>
            </p:cNvSpPr>
            <p:nvPr/>
          </p:nvSpPr>
          <p:spPr bwMode="auto">
            <a:xfrm>
              <a:off x="5214"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7" name="Freeform 31"/>
            <p:cNvSpPr>
              <a:spLocks noChangeArrowheads="1"/>
            </p:cNvSpPr>
            <p:nvPr/>
          </p:nvSpPr>
          <p:spPr bwMode="auto">
            <a:xfrm>
              <a:off x="5835"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8" name="Freeform 32"/>
            <p:cNvSpPr>
              <a:spLocks noChangeArrowheads="1"/>
            </p:cNvSpPr>
            <p:nvPr/>
          </p:nvSpPr>
          <p:spPr bwMode="auto">
            <a:xfrm>
              <a:off x="3912"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9" name="Freeform 33"/>
            <p:cNvSpPr>
              <a:spLocks noChangeArrowheads="1"/>
            </p:cNvSpPr>
            <p:nvPr/>
          </p:nvSpPr>
          <p:spPr bwMode="auto">
            <a:xfrm>
              <a:off x="4397" y="1864"/>
              <a:ext cx="393" cy="436"/>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4370" name="Line 34"/>
          <p:cNvSpPr>
            <a:spLocks noChangeShapeType="1"/>
          </p:cNvSpPr>
          <p:nvPr/>
        </p:nvSpPr>
        <p:spPr bwMode="auto">
          <a:xfrm>
            <a:off x="4486453" y="1564788"/>
            <a:ext cx="1358" cy="4720273"/>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sp>
        <p:nvSpPr>
          <p:cNvPr id="38" name="TextBox 37"/>
          <p:cNvSpPr txBox="1"/>
          <p:nvPr/>
        </p:nvSpPr>
        <p:spPr>
          <a:xfrm>
            <a:off x="1769324" y="1140937"/>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39" name="TextBox 38"/>
          <p:cNvSpPr txBox="1"/>
          <p:nvPr/>
        </p:nvSpPr>
        <p:spPr>
          <a:xfrm>
            <a:off x="5940748" y="1143000"/>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963215488"/>
              </p:ext>
            </p:extLst>
          </p:nvPr>
        </p:nvGraphicFramePr>
        <p:xfrm>
          <a:off x="-774967"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en-US" sz="2100" spc="-13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en-US" sz="2400" dirty="0" smtClean="0">
                          <a:solidFill>
                            <a:srgbClr val="FF0000"/>
                          </a:solidFill>
                          <a:latin typeface="Brush Script MT Italic"/>
                          <a:cs typeface="Brush Script MT Italic"/>
                        </a:rPr>
                        <a:t>0</a:t>
                      </a:r>
                      <a:endParaRPr lang="en-US" sz="240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en-US" sz="2400" dirty="0" smtClean="0">
                          <a:solidFill>
                            <a:srgbClr val="FF0000"/>
                          </a:solidFill>
                          <a:latin typeface="Brush Script MT Italic"/>
                          <a:cs typeface="Brush Script MT Italic"/>
                        </a:rPr>
                        <a:t>6</a:t>
                      </a:r>
                      <a:endParaRPr lang="en-US" sz="240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43" name="Oval 50"/>
          <p:cNvSpPr>
            <a:spLocks noChangeArrowheads="1"/>
          </p:cNvSpPr>
          <p:nvPr/>
        </p:nvSpPr>
        <p:spPr bwMode="auto">
          <a:xfrm>
            <a:off x="1524000" y="5562600"/>
            <a:ext cx="16764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44" name="Rectangle 43"/>
          <p:cNvSpPr/>
          <p:nvPr/>
        </p:nvSpPr>
        <p:spPr bwMode="auto">
          <a:xfrm>
            <a:off x="-990600" y="44196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000"/>
                                        <p:tgtEl>
                                          <p:spTgt spid="2"/>
                                        </p:tgtEl>
                                        <p:attrNameLst>
                                          <p:attrName>ppt_x</p:attrName>
                                        </p:attrNameLst>
                                      </p:cBhvr>
                                      <p:tavLst>
                                        <p:tav tm="0">
                                          <p:val>
                                            <p:strVal val="ppt_x"/>
                                          </p:val>
                                        </p:tav>
                                        <p:tav tm="100000">
                                          <p:val>
                                            <p:strVal val="0-ppt_w/2"/>
                                          </p:val>
                                        </p:tav>
                                      </p:tavLst>
                                    </p:anim>
                                    <p:anim calcmode="lin" valueType="num">
                                      <p:cBhvr additive="base">
                                        <p:cTn id="7" dur="1000"/>
                                        <p:tgtEl>
                                          <p:spTgt spid="2"/>
                                        </p:tgtEl>
                                        <p:attrNameLst>
                                          <p:attrName>ppt_y</p:attrName>
                                        </p:attrNameLst>
                                      </p:cBhvr>
                                      <p:tavLst>
                                        <p:tav tm="0">
                                          <p:val>
                                            <p:strVal val="ppt_y"/>
                                          </p:val>
                                        </p:tav>
                                        <p:tav tm="100000">
                                          <p:val>
                                            <p:strVal val="ppt_y"/>
                                          </p:val>
                                        </p:tav>
                                      </p:tavLst>
                                    </p:anim>
                                    <p:set>
                                      <p:cBhvr>
                                        <p:cTn id="8" dur="1" fill="hold">
                                          <p:stCondLst>
                                            <p:cond delay="9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2360005" y="181383"/>
            <a:ext cx="4753956" cy="102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algn="ctr"/>
            <a:r>
              <a:rPr lang="en-US" sz="3900" b="1" u="sng" dirty="0">
                <a:latin typeface="Arial" charset="0"/>
              </a:rPr>
              <a:t>4. RESULTS</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25"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0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0" name="AutoShape 4"/>
          <p:cNvSpPr>
            <a:spLocks noChangeArrowheads="1"/>
          </p:cNvSpPr>
          <p:nvPr/>
        </p:nvSpPr>
        <p:spPr bwMode="auto">
          <a:xfrm>
            <a:off x="389714"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1" name="AutoShape 5"/>
          <p:cNvSpPr>
            <a:spLocks noChangeArrowheads="1"/>
          </p:cNvSpPr>
          <p:nvPr/>
        </p:nvSpPr>
        <p:spPr bwMode="auto">
          <a:xfrm>
            <a:off x="389714"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2" name="AutoShape 6"/>
          <p:cNvSpPr>
            <a:spLocks noChangeArrowheads="1"/>
          </p:cNvSpPr>
          <p:nvPr/>
        </p:nvSpPr>
        <p:spPr bwMode="auto">
          <a:xfrm>
            <a:off x="400577"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46" name="Freeform 10"/>
          <p:cNvSpPr>
            <a:spLocks noChangeArrowheads="1"/>
          </p:cNvSpPr>
          <p:nvPr/>
        </p:nvSpPr>
        <p:spPr bwMode="auto">
          <a:xfrm>
            <a:off x="646354"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7" name="Freeform 11"/>
          <p:cNvSpPr>
            <a:spLocks noChangeArrowheads="1"/>
          </p:cNvSpPr>
          <p:nvPr/>
        </p:nvSpPr>
        <p:spPr bwMode="auto">
          <a:xfrm>
            <a:off x="1241107"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8" name="Freeform 12"/>
          <p:cNvSpPr>
            <a:spLocks noChangeArrowheads="1"/>
          </p:cNvSpPr>
          <p:nvPr/>
        </p:nvSpPr>
        <p:spPr bwMode="auto">
          <a:xfrm>
            <a:off x="1838577" y="2683315"/>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49" name="Freeform 13"/>
          <p:cNvSpPr>
            <a:spLocks noChangeArrowheads="1"/>
          </p:cNvSpPr>
          <p:nvPr/>
        </p:nvSpPr>
        <p:spPr bwMode="auto">
          <a:xfrm>
            <a:off x="243333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0" name="Freeform 14"/>
          <p:cNvSpPr>
            <a:spLocks noChangeArrowheads="1"/>
          </p:cNvSpPr>
          <p:nvPr/>
        </p:nvSpPr>
        <p:spPr bwMode="auto">
          <a:xfrm>
            <a:off x="3017221"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1" name="Freeform 15"/>
          <p:cNvSpPr>
            <a:spLocks noChangeArrowheads="1"/>
          </p:cNvSpPr>
          <p:nvPr/>
        </p:nvSpPr>
        <p:spPr bwMode="auto">
          <a:xfrm>
            <a:off x="3582102" y="268331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2" name="Freeform 16"/>
          <p:cNvSpPr>
            <a:spLocks noChangeArrowheads="1"/>
          </p:cNvSpPr>
          <p:nvPr/>
        </p:nvSpPr>
        <p:spPr bwMode="auto">
          <a:xfrm>
            <a:off x="2095218"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14353" name="Freeform 17"/>
          <p:cNvSpPr>
            <a:spLocks noChangeArrowheads="1"/>
          </p:cNvSpPr>
          <p:nvPr/>
        </p:nvSpPr>
        <p:spPr bwMode="auto">
          <a:xfrm>
            <a:off x="2764655" y="1762005"/>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pic>
        <p:nvPicPr>
          <p:cNvPr id="1435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3543" y="1688589"/>
            <a:ext cx="711532" cy="7500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5"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965" y="3616141"/>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56" name="AutoShape 20"/>
          <p:cNvSpPr>
            <a:spLocks noChangeArrowheads="1"/>
          </p:cNvSpPr>
          <p:nvPr/>
        </p:nvSpPr>
        <p:spPr bwMode="auto">
          <a:xfrm>
            <a:off x="4629032" y="1678512"/>
            <a:ext cx="3925646" cy="781674"/>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7" name="AutoShape 21"/>
          <p:cNvSpPr>
            <a:spLocks noChangeArrowheads="1"/>
          </p:cNvSpPr>
          <p:nvPr/>
        </p:nvSpPr>
        <p:spPr bwMode="auto">
          <a:xfrm>
            <a:off x="4629032" y="2611338"/>
            <a:ext cx="3925646" cy="781674"/>
          </a:xfrm>
          <a:prstGeom prst="roundRect">
            <a:avLst>
              <a:gd name="adj" fmla="val 16667"/>
            </a:avLst>
          </a:prstGeom>
          <a:solidFill>
            <a:srgbClr val="008000">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58" name="AutoShape 22"/>
          <p:cNvSpPr>
            <a:spLocks noChangeArrowheads="1"/>
          </p:cNvSpPr>
          <p:nvPr/>
        </p:nvSpPr>
        <p:spPr bwMode="auto">
          <a:xfrm>
            <a:off x="4639895" y="3547043"/>
            <a:ext cx="3914783" cy="781674"/>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14361" name="Freeform 25"/>
          <p:cNvSpPr>
            <a:spLocks noChangeArrowheads="1"/>
          </p:cNvSpPr>
          <p:nvPr/>
        </p:nvSpPr>
        <p:spPr bwMode="auto">
          <a:xfrm>
            <a:off x="7075941" y="3626218"/>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grpSp>
        <p:nvGrpSpPr>
          <p:cNvPr id="4" name="Group 3"/>
          <p:cNvGrpSpPr/>
          <p:nvPr/>
        </p:nvGrpSpPr>
        <p:grpSpPr>
          <a:xfrm>
            <a:off x="4987513" y="2683315"/>
            <a:ext cx="3469397" cy="627642"/>
            <a:chOff x="4987513" y="2683315"/>
            <a:chExt cx="3469397" cy="627642"/>
          </a:xfrm>
        </p:grpSpPr>
        <p:grpSp>
          <p:nvGrpSpPr>
            <p:cNvPr id="2" name="Group 1"/>
            <p:cNvGrpSpPr/>
            <p:nvPr/>
          </p:nvGrpSpPr>
          <p:grpSpPr>
            <a:xfrm>
              <a:off x="6774490" y="2683315"/>
              <a:ext cx="1682420" cy="627642"/>
              <a:chOff x="7920038" y="2959100"/>
              <a:chExt cx="1966912" cy="692150"/>
            </a:xfrm>
            <a:solidFill>
              <a:srgbClr val="804000"/>
            </a:solidFill>
          </p:grpSpPr>
          <p:sp>
            <p:nvSpPr>
              <p:cNvPr id="14360" name="Freeform 24"/>
              <p:cNvSpPr>
                <a:spLocks noChangeArrowheads="1"/>
              </p:cNvSpPr>
              <p:nvPr/>
            </p:nvSpPr>
            <p:spPr bwMode="auto">
              <a:xfrm>
                <a:off x="890428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5" name="Freeform 29"/>
              <p:cNvSpPr>
                <a:spLocks noChangeArrowheads="1"/>
              </p:cNvSpPr>
              <p:nvPr/>
            </p:nvSpPr>
            <p:spPr bwMode="auto">
              <a:xfrm>
                <a:off x="792003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6" name="Freeform 30"/>
              <p:cNvSpPr>
                <a:spLocks noChangeArrowheads="1"/>
              </p:cNvSpPr>
              <p:nvPr/>
            </p:nvSpPr>
            <p:spPr bwMode="auto">
              <a:xfrm>
                <a:off x="8277225"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7" name="Freeform 31"/>
              <p:cNvSpPr>
                <a:spLocks noChangeArrowheads="1"/>
              </p:cNvSpPr>
              <p:nvPr/>
            </p:nvSpPr>
            <p:spPr bwMode="auto">
              <a:xfrm>
                <a:off x="9263063"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3" name="Group 2"/>
            <p:cNvGrpSpPr/>
            <p:nvPr/>
          </p:nvGrpSpPr>
          <p:grpSpPr>
            <a:xfrm>
              <a:off x="4987513" y="2683315"/>
              <a:ext cx="1727230" cy="627642"/>
              <a:chOff x="5830888" y="2959100"/>
              <a:chExt cx="2019300" cy="692150"/>
            </a:xfrm>
            <a:solidFill>
              <a:srgbClr val="804000"/>
            </a:solidFill>
          </p:grpSpPr>
          <p:sp>
            <p:nvSpPr>
              <p:cNvPr id="14362" name="Freeform 26"/>
              <p:cNvSpPr>
                <a:spLocks noChangeArrowheads="1"/>
              </p:cNvSpPr>
              <p:nvPr/>
            </p:nvSpPr>
            <p:spPr bwMode="auto">
              <a:xfrm>
                <a:off x="5830888" y="2959100"/>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3" name="Freeform 27"/>
              <p:cNvSpPr>
                <a:spLocks noChangeArrowheads="1"/>
              </p:cNvSpPr>
              <p:nvPr/>
            </p:nvSpPr>
            <p:spPr bwMode="auto">
              <a:xfrm>
                <a:off x="6526213"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4" name="Freeform 28"/>
              <p:cNvSpPr>
                <a:spLocks noChangeArrowheads="1"/>
              </p:cNvSpPr>
              <p:nvPr/>
            </p:nvSpPr>
            <p:spPr bwMode="auto">
              <a:xfrm>
                <a:off x="7224713" y="2959100"/>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8" name="Freeform 32"/>
              <p:cNvSpPr>
                <a:spLocks noChangeArrowheads="1"/>
              </p:cNvSpPr>
              <p:nvPr/>
            </p:nvSpPr>
            <p:spPr bwMode="auto">
              <a:xfrm>
                <a:off x="6210300"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69" name="Freeform 33"/>
              <p:cNvSpPr>
                <a:spLocks noChangeArrowheads="1"/>
              </p:cNvSpPr>
              <p:nvPr/>
            </p:nvSpPr>
            <p:spPr bwMode="auto">
              <a:xfrm>
                <a:off x="6980238" y="2959100"/>
                <a:ext cx="623887"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sp>
        <p:nvSpPr>
          <p:cNvPr id="14370" name="Line 34"/>
          <p:cNvSpPr>
            <a:spLocks noChangeShapeType="1"/>
          </p:cNvSpPr>
          <p:nvPr/>
        </p:nvSpPr>
        <p:spPr bwMode="auto">
          <a:xfrm>
            <a:off x="4486453" y="1564788"/>
            <a:ext cx="1358" cy="4720273"/>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lstStyle/>
          <a:p>
            <a:endParaRPr lang="en-US"/>
          </a:p>
        </p:txBody>
      </p:sp>
      <p:graphicFrame>
        <p:nvGraphicFramePr>
          <p:cNvPr id="48" name="Table 47"/>
          <p:cNvGraphicFramePr>
            <a:graphicFrameLocks noGrp="1"/>
          </p:cNvGraphicFramePr>
          <p:nvPr>
            <p:extLst>
              <p:ext uri="{D42A27DB-BD31-4B8C-83A1-F6EECF244321}">
                <p14:modId xmlns:p14="http://schemas.microsoft.com/office/powerpoint/2010/main" val="1502707387"/>
              </p:ext>
            </p:extLst>
          </p:nvPr>
        </p:nvGraphicFramePr>
        <p:xfrm>
          <a:off x="-774967"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en-US" sz="2100" spc="-13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en-US" sz="2400" dirty="0" smtClean="0">
                          <a:solidFill>
                            <a:schemeClr val="tx1"/>
                          </a:solidFill>
                          <a:latin typeface="Brush Script MT Italic"/>
                          <a:cs typeface="Brush Script MT Italic"/>
                        </a:rPr>
                        <a:t>0</a:t>
                      </a:r>
                      <a:endParaRPr lang="en-US" sz="2400" dirty="0">
                        <a:solidFill>
                          <a:schemeClr val="tx1"/>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en-US" sz="2400" dirty="0" smtClean="0">
                          <a:solidFill>
                            <a:schemeClr val="tx1"/>
                          </a:solidFill>
                          <a:latin typeface="Brush Script MT Italic"/>
                          <a:cs typeface="Brush Script MT Italic"/>
                        </a:rPr>
                        <a:t>6</a:t>
                      </a:r>
                      <a:endParaRPr lang="en-US" sz="2400" dirty="0">
                        <a:solidFill>
                          <a:schemeClr val="tx1"/>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graphicFrame>
        <p:nvGraphicFramePr>
          <p:cNvPr id="51" name="Table 50"/>
          <p:cNvGraphicFramePr>
            <a:graphicFrameLocks noGrp="1"/>
          </p:cNvGraphicFramePr>
          <p:nvPr>
            <p:extLst>
              <p:ext uri="{D42A27DB-BD31-4B8C-83A1-F6EECF244321}">
                <p14:modId xmlns:p14="http://schemas.microsoft.com/office/powerpoint/2010/main" val="3460554433"/>
              </p:ext>
            </p:extLst>
          </p:nvPr>
        </p:nvGraphicFramePr>
        <p:xfrm>
          <a:off x="3912938" y="4563648"/>
          <a:ext cx="4088062" cy="3208752"/>
        </p:xfrm>
        <a:graphic>
          <a:graphicData uri="http://schemas.openxmlformats.org/drawingml/2006/table">
            <a:tbl>
              <a:tblPr/>
              <a:tblGrid>
                <a:gridCol w="2319551"/>
                <a:gridCol w="712725"/>
                <a:gridCol w="1055786"/>
              </a:tblGrid>
              <a:tr h="356527">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76200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417469">
                <a:tc>
                  <a:txBody>
                    <a:bodyPr/>
                    <a:lstStyle/>
                    <a:p>
                      <a:pPr algn="ctr"/>
                      <a:endParaRPr lang="en-US" sz="2100" spc="-13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pPr algn="ctr"/>
                      <a:r>
                        <a:rPr lang="en-US" sz="2400" dirty="0" smtClean="0">
                          <a:solidFill>
                            <a:srgbClr val="FF0000"/>
                          </a:solidFill>
                          <a:latin typeface="Brush Script MT Italic"/>
                          <a:cs typeface="Brush Script MT Italic"/>
                        </a:rPr>
                        <a:t>1</a:t>
                      </a:r>
                      <a:endParaRPr lang="en-US" sz="240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pPr algn="ctr"/>
                      <a:r>
                        <a:rPr lang="en-US" sz="2400" dirty="0" smtClean="0">
                          <a:solidFill>
                            <a:srgbClr val="FF0000"/>
                          </a:solidFill>
                          <a:latin typeface="Brush Script MT Italic"/>
                          <a:cs typeface="Brush Script MT Italic"/>
                        </a:rPr>
                        <a:t>0</a:t>
                      </a:r>
                      <a:endParaRPr lang="en-US" sz="2400" dirty="0">
                        <a:solidFill>
                          <a:srgbClr val="FF0000"/>
                        </a:solidFill>
                        <a:latin typeface="Brush Script MT Italic"/>
                        <a:cs typeface="Brush Script MT Italic"/>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52" name="Oval 50"/>
          <p:cNvSpPr>
            <a:spLocks noChangeArrowheads="1"/>
          </p:cNvSpPr>
          <p:nvPr/>
        </p:nvSpPr>
        <p:spPr bwMode="auto">
          <a:xfrm>
            <a:off x="6248400" y="5562600"/>
            <a:ext cx="16764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sp>
        <p:nvSpPr>
          <p:cNvPr id="6" name="Rectangle 5"/>
          <p:cNvSpPr/>
          <p:nvPr/>
        </p:nvSpPr>
        <p:spPr bwMode="auto">
          <a:xfrm>
            <a:off x="3760538" y="44958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pic>
        <p:nvPicPr>
          <p:cNvPr id="44" name="Picture 43"/>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8079055" y="4488506"/>
            <a:ext cx="983769" cy="783113"/>
          </a:xfrm>
          <a:prstGeom prst="rect">
            <a:avLst/>
          </a:prstGeom>
        </p:spPr>
      </p:pic>
      <p:sp>
        <p:nvSpPr>
          <p:cNvPr id="53" name="Rectangle 52"/>
          <p:cNvSpPr/>
          <p:nvPr/>
        </p:nvSpPr>
        <p:spPr bwMode="auto">
          <a:xfrm>
            <a:off x="-990600" y="4419600"/>
            <a:ext cx="2590800" cy="3276600"/>
          </a:xfrm>
          <a:prstGeom prst="rect">
            <a:avLst/>
          </a:prstGeom>
          <a:gradFill flip="none" rotWithShape="1">
            <a:gsLst>
              <a:gs pos="0">
                <a:schemeClr val="bg1"/>
              </a:gs>
              <a:gs pos="100000">
                <a:srgbClr val="000000">
                  <a:alpha val="0"/>
                </a:srgbClr>
              </a:gs>
              <a:gs pos="80000">
                <a:schemeClr val="bg1"/>
              </a:gs>
            </a:gsLst>
            <a:lin ang="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Calibri" charset="0"/>
              <a:ea typeface="ＭＳ Ｐゴシック" charset="0"/>
              <a:cs typeface="ＭＳ Ｐゴシック" charset="0"/>
            </a:endParaRPr>
          </a:p>
        </p:txBody>
      </p:sp>
      <p:sp>
        <p:nvSpPr>
          <p:cNvPr id="54" name="TextBox 53"/>
          <p:cNvSpPr txBox="1"/>
          <p:nvPr/>
        </p:nvSpPr>
        <p:spPr>
          <a:xfrm>
            <a:off x="1769324" y="1140937"/>
            <a:ext cx="1329433" cy="404104"/>
          </a:xfrm>
          <a:prstGeom prst="rect">
            <a:avLst/>
          </a:prstGeom>
          <a:noFill/>
        </p:spPr>
        <p:txBody>
          <a:bodyPr wrap="none" lIns="80156" tIns="40078" rIns="80156" bIns="40078" rtlCol="0">
            <a:spAutoFit/>
          </a:bodyPr>
          <a:lstStyle/>
          <a:p>
            <a:r>
              <a:rPr lang="en-US" b="1" dirty="0" smtClean="0">
                <a:solidFill>
                  <a:schemeClr val="tx1"/>
                </a:solidFill>
              </a:rPr>
              <a:t>Province 1</a:t>
            </a:r>
            <a:endParaRPr lang="en-US" b="1" dirty="0">
              <a:solidFill>
                <a:schemeClr val="tx1"/>
              </a:solidFill>
            </a:endParaRPr>
          </a:p>
        </p:txBody>
      </p:sp>
      <p:sp>
        <p:nvSpPr>
          <p:cNvPr id="55" name="TextBox 54"/>
          <p:cNvSpPr txBox="1"/>
          <p:nvPr/>
        </p:nvSpPr>
        <p:spPr>
          <a:xfrm>
            <a:off x="5940748" y="1143000"/>
            <a:ext cx="1329433" cy="404104"/>
          </a:xfrm>
          <a:prstGeom prst="rect">
            <a:avLst/>
          </a:prstGeom>
          <a:noFill/>
        </p:spPr>
        <p:txBody>
          <a:bodyPr wrap="none" lIns="80156" tIns="40078" rIns="80156" bIns="40078" rtlCol="0">
            <a:spAutoFit/>
          </a:bodyPr>
          <a:lstStyle/>
          <a:p>
            <a:r>
              <a:rPr lang="en-US" b="1" dirty="0" smtClean="0">
                <a:solidFill>
                  <a:schemeClr val="tx1"/>
                </a:solidFill>
              </a:rPr>
              <a:t>Province 2</a:t>
            </a:r>
            <a:endParaRPr lang="en-US" b="1" dirty="0">
              <a:solidFill>
                <a:schemeClr val="tx1"/>
              </a:solidFill>
            </a:endParaRPr>
          </a:p>
        </p:txBody>
      </p:sp>
    </p:spTree>
    <p:extLst>
      <p:ext uri="{BB962C8B-B14F-4D97-AF65-F5344CB8AC3E}">
        <p14:creationId xmlns:p14="http://schemas.microsoft.com/office/powerpoint/2010/main" val="28327193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1" nodeType="clickEffect">
                                  <p:stCondLst>
                                    <p:cond delay="0"/>
                                  </p:stCondLst>
                                  <p:childTnLst>
                                    <p:anim calcmode="lin" valueType="num">
                                      <p:cBhvr additive="base">
                                        <p:cTn id="6" dur="1000"/>
                                        <p:tgtEl>
                                          <p:spTgt spid="14361"/>
                                        </p:tgtEl>
                                        <p:attrNameLst>
                                          <p:attrName>ppt_x</p:attrName>
                                        </p:attrNameLst>
                                      </p:cBhvr>
                                      <p:tavLst>
                                        <p:tav tm="0">
                                          <p:val>
                                            <p:strVal val="ppt_x"/>
                                          </p:val>
                                        </p:tav>
                                        <p:tav tm="100000">
                                          <p:val>
                                            <p:strVal val="1+ppt_w/2"/>
                                          </p:val>
                                        </p:tav>
                                      </p:tavLst>
                                    </p:anim>
                                    <p:anim calcmode="lin" valueType="num">
                                      <p:cBhvr additive="base">
                                        <p:cTn id="7" dur="1000"/>
                                        <p:tgtEl>
                                          <p:spTgt spid="14361"/>
                                        </p:tgtEl>
                                        <p:attrNameLst>
                                          <p:attrName>ppt_y</p:attrName>
                                        </p:attrNameLst>
                                      </p:cBhvr>
                                      <p:tavLst>
                                        <p:tav tm="0">
                                          <p:val>
                                            <p:strVal val="ppt_y"/>
                                          </p:val>
                                        </p:tav>
                                        <p:tav tm="100000">
                                          <p:val>
                                            <p:strVal val="ppt_y"/>
                                          </p:val>
                                        </p:tav>
                                      </p:tavLst>
                                    </p:anim>
                                    <p:set>
                                      <p:cBhvr>
                                        <p:cTn id="8" dur="1" fill="hold">
                                          <p:stCondLst>
                                            <p:cond delay="999"/>
                                          </p:stCondLst>
                                        </p:cTn>
                                        <p:tgtEl>
                                          <p:spTgt spid="1436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nodeType="clickEffect">
                                  <p:stCondLst>
                                    <p:cond delay="0"/>
                                  </p:stCondLst>
                                  <p:childTnLst>
                                    <p:anim calcmode="lin" valueType="num">
                                      <p:cBhvr additive="base">
                                        <p:cTn id="16" dur="1000"/>
                                        <p:tgtEl>
                                          <p:spTgt spid="4"/>
                                        </p:tgtEl>
                                        <p:attrNameLst>
                                          <p:attrName>ppt_x</p:attrName>
                                        </p:attrNameLst>
                                      </p:cBhvr>
                                      <p:tavLst>
                                        <p:tav tm="0">
                                          <p:val>
                                            <p:strVal val="ppt_x"/>
                                          </p:val>
                                        </p:tav>
                                        <p:tav tm="100000">
                                          <p:val>
                                            <p:strVal val="1+ppt_w/2"/>
                                          </p:val>
                                        </p:tav>
                                      </p:tavLst>
                                    </p:anim>
                                    <p:anim calcmode="lin" valueType="num">
                                      <p:cBhvr additive="base">
                                        <p:cTn id="17" dur="1000"/>
                                        <p:tgtEl>
                                          <p:spTgt spid="4"/>
                                        </p:tgtEl>
                                        <p:attrNameLst>
                                          <p:attrName>ppt_y</p:attrName>
                                        </p:attrNameLst>
                                      </p:cBhvr>
                                      <p:tavLst>
                                        <p:tav tm="0">
                                          <p:val>
                                            <p:strVal val="ppt_y"/>
                                          </p:val>
                                        </p:tav>
                                        <p:tav tm="100000">
                                          <p:val>
                                            <p:strVal val="ppt_y"/>
                                          </p:val>
                                        </p:tav>
                                      </p:tavLst>
                                    </p:anim>
                                    <p:set>
                                      <p:cBhvr>
                                        <p:cTn id="18" dur="1" fill="hold">
                                          <p:stCondLst>
                                            <p:cond delay="999"/>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1" grpId="1" animBg="1"/>
      <p:bldP spid="52"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668080" y="1734654"/>
            <a:ext cx="8106576" cy="1235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es-PE" sz="2500" b="1" dirty="0">
                <a:solidFill>
                  <a:srgbClr val="BC0204"/>
                </a:solidFill>
                <a:latin typeface="Arial" charset="0"/>
              </a:rPr>
              <a:t>Provincial Losers: 					</a:t>
            </a:r>
          </a:p>
          <a:p>
            <a:pPr>
              <a:buClrTx/>
              <a:buFontTx/>
              <a:buNone/>
            </a:pPr>
            <a:r>
              <a:rPr lang="es-PE" sz="2500" i="1" dirty="0">
                <a:latin typeface="Arial" charset="0"/>
              </a:rPr>
              <a:t>	</a:t>
            </a:r>
            <a:r>
              <a:rPr lang="es-PE" sz="2500" i="1" dirty="0">
                <a:solidFill>
                  <a:schemeClr val="bg1">
                    <a:lumMod val="50000"/>
                  </a:schemeClr>
                </a:solidFill>
                <a:latin typeface="Arial" charset="0"/>
              </a:rPr>
              <a:t>Anyone with a </a:t>
            </a:r>
            <a:r>
              <a:rPr lang="es-PE" sz="2500" i="1" dirty="0">
                <a:solidFill>
                  <a:srgbClr val="BC0204"/>
                </a:solidFill>
                <a:latin typeface="Arial" charset="0"/>
              </a:rPr>
              <a:t>CRISIS…</a:t>
            </a:r>
            <a:r>
              <a:rPr lang="es-PE" sz="2500" i="1" dirty="0">
                <a:solidFill>
                  <a:srgbClr val="7F7F7F"/>
                </a:solidFill>
                <a:latin typeface="Arial" charset="0"/>
              </a:rPr>
              <a:t>(1 or more</a:t>
            </a:r>
            <a:r>
              <a:rPr lang="es-PE" sz="2500" i="1" dirty="0" smtClean="0">
                <a:solidFill>
                  <a:srgbClr val="7F7F7F"/>
                </a:solidFill>
                <a:latin typeface="Arial" charset="0"/>
              </a:rPr>
              <a:t>)</a:t>
            </a:r>
            <a:br>
              <a:rPr lang="es-PE" sz="2500" i="1" dirty="0" smtClean="0">
                <a:solidFill>
                  <a:srgbClr val="7F7F7F"/>
                </a:solidFill>
                <a:latin typeface="Arial" charset="0"/>
              </a:rPr>
            </a:br>
            <a:r>
              <a:rPr lang="es-PE" sz="2500" i="1" dirty="0" smtClean="0">
                <a:solidFill>
                  <a:srgbClr val="7F7F7F"/>
                </a:solidFill>
                <a:latin typeface="Arial" charset="0"/>
              </a:rPr>
              <a:t>(</a:t>
            </a:r>
            <a:r>
              <a:rPr lang="es-PE" sz="2500" i="1" dirty="0" smtClean="0">
                <a:solidFill>
                  <a:schemeClr val="bg1">
                    <a:lumMod val="50000"/>
                  </a:schemeClr>
                </a:solidFill>
                <a:latin typeface="Arial" charset="0"/>
              </a:rPr>
              <a:t>If everyone has a crises then anyone with 2+, etc.)</a:t>
            </a:r>
            <a:endParaRPr lang="es-PE" sz="2500" i="1" dirty="0">
              <a:solidFill>
                <a:srgbClr val="7F7F7F"/>
              </a:solidFill>
              <a:latin typeface="Arial" charset="0"/>
            </a:endParaRPr>
          </a:p>
        </p:txBody>
      </p:sp>
      <p:sp>
        <p:nvSpPr>
          <p:cNvPr id="17410" name="Text Box 2"/>
          <p:cNvSpPr txBox="1">
            <a:spLocks noChangeArrowheads="1"/>
          </p:cNvSpPr>
          <p:nvPr/>
        </p:nvSpPr>
        <p:spPr bwMode="auto">
          <a:xfrm>
            <a:off x="802511" y="737048"/>
            <a:ext cx="7537621" cy="581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algn="ctr">
              <a:buClrTx/>
              <a:buFontTx/>
              <a:buNone/>
            </a:pPr>
            <a:r>
              <a:rPr lang="es-PE" sz="3200" b="1" dirty="0">
                <a:solidFill>
                  <a:srgbClr val="008000"/>
                </a:solidFill>
                <a:latin typeface="Arial" charset="0"/>
              </a:rPr>
              <a:t>Winners </a:t>
            </a:r>
            <a:r>
              <a:rPr lang="es-PE" sz="3200" b="1" dirty="0">
                <a:solidFill>
                  <a:srgbClr val="7F7F7F"/>
                </a:solidFill>
                <a:latin typeface="Arial" charset="0"/>
              </a:rPr>
              <a:t>&amp;</a:t>
            </a:r>
            <a:r>
              <a:rPr lang="es-PE" sz="3200" b="1" dirty="0">
                <a:latin typeface="Arial" charset="0"/>
              </a:rPr>
              <a:t> </a:t>
            </a:r>
            <a:r>
              <a:rPr lang="es-PE" sz="3200" b="1" dirty="0">
                <a:solidFill>
                  <a:srgbClr val="BC0204"/>
                </a:solidFill>
                <a:latin typeface="Arial" charset="0"/>
              </a:rPr>
              <a:t>Losers</a:t>
            </a:r>
          </a:p>
        </p:txBody>
      </p:sp>
      <p:sp>
        <p:nvSpPr>
          <p:cNvPr id="17411" name="Text Box 3"/>
          <p:cNvSpPr txBox="1">
            <a:spLocks noChangeArrowheads="1"/>
          </p:cNvSpPr>
          <p:nvPr/>
        </p:nvSpPr>
        <p:spPr bwMode="auto">
          <a:xfrm>
            <a:off x="668080" y="4741867"/>
            <a:ext cx="8106576" cy="12437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es-PE" sz="2500" b="1" dirty="0">
                <a:solidFill>
                  <a:srgbClr val="008000"/>
                </a:solidFill>
                <a:latin typeface="Arial" charset="0"/>
              </a:rPr>
              <a:t>1 Winning Country:</a:t>
            </a:r>
          </a:p>
          <a:p>
            <a:pPr>
              <a:buClrTx/>
              <a:buFontTx/>
              <a:buNone/>
            </a:pPr>
            <a:r>
              <a:rPr lang="es-PE" sz="2500" i="1" dirty="0">
                <a:latin typeface="Arial" charset="0"/>
              </a:rPr>
              <a:t>	 </a:t>
            </a:r>
            <a:r>
              <a:rPr lang="es-PE" sz="2500" i="1" dirty="0">
                <a:solidFill>
                  <a:srgbClr val="7F7F7F"/>
                </a:solidFill>
                <a:latin typeface="Arial" charset="0"/>
              </a:rPr>
              <a:t>Most Prosperity Points</a:t>
            </a:r>
          </a:p>
          <a:p>
            <a:pPr>
              <a:buClrTx/>
              <a:buFontTx/>
              <a:buNone/>
            </a:pPr>
            <a:r>
              <a:rPr lang="es-PE" sz="2500" i="1" dirty="0">
                <a:solidFill>
                  <a:srgbClr val="7F7F7F"/>
                </a:solidFill>
                <a:latin typeface="Arial" charset="0"/>
              </a:rPr>
              <a:t>	 Tiebreaker: country with fewest crises </a:t>
            </a:r>
          </a:p>
        </p:txBody>
      </p:sp>
      <p:sp>
        <p:nvSpPr>
          <p:cNvPr id="17412" name="Text Box 4"/>
          <p:cNvSpPr txBox="1">
            <a:spLocks noChangeArrowheads="1"/>
          </p:cNvSpPr>
          <p:nvPr/>
        </p:nvSpPr>
        <p:spPr bwMode="auto">
          <a:xfrm>
            <a:off x="668080" y="3200400"/>
            <a:ext cx="8106576" cy="12559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284163" indent="-282575">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1pPr>
            <a:lvl2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2pPr>
            <a:lvl3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3pPr>
            <a:lvl4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4pPr>
            <a:lvl5pPr>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28416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 pos="9410700" algn="l"/>
              </a:tabLst>
              <a:defRPr sz="2400">
                <a:solidFill>
                  <a:srgbClr val="000000"/>
                </a:solidFill>
                <a:latin typeface="Calibri" charset="0"/>
                <a:ea typeface="ＭＳ Ｐゴシック" charset="0"/>
                <a:cs typeface="ＭＳ Ｐゴシック" charset="0"/>
              </a:defRPr>
            </a:lvl9pPr>
          </a:lstStyle>
          <a:p>
            <a:pPr>
              <a:buClrTx/>
              <a:buFontTx/>
              <a:buNone/>
            </a:pPr>
            <a:r>
              <a:rPr lang="es-PE" sz="2500" b="1" dirty="0">
                <a:solidFill>
                  <a:srgbClr val="008000"/>
                </a:solidFill>
                <a:latin typeface="Arial" charset="0"/>
              </a:rPr>
              <a:t> Winning Province </a:t>
            </a:r>
            <a:r>
              <a:rPr lang="es-PE" sz="2500" b="1" i="1" dirty="0">
                <a:solidFill>
                  <a:srgbClr val="008000"/>
                </a:solidFill>
                <a:latin typeface="Arial" charset="0"/>
              </a:rPr>
              <a:t>in Each Country:</a:t>
            </a:r>
          </a:p>
          <a:p>
            <a:pPr>
              <a:buClrTx/>
              <a:buFontTx/>
              <a:buNone/>
            </a:pPr>
            <a:r>
              <a:rPr lang="es-PE" sz="2500" i="1" dirty="0">
                <a:latin typeface="Arial" charset="0"/>
              </a:rPr>
              <a:t>	 </a:t>
            </a:r>
            <a:r>
              <a:rPr lang="es-PE" sz="2500" i="1" dirty="0">
                <a:solidFill>
                  <a:srgbClr val="7F7F7F"/>
                </a:solidFill>
                <a:latin typeface="Arial" charset="0"/>
              </a:rPr>
              <a:t>No crises</a:t>
            </a:r>
            <a:r>
              <a:rPr lang="es-PE" sz="2500" i="1" dirty="0" smtClean="0">
                <a:solidFill>
                  <a:srgbClr val="7F7F7F"/>
                </a:solidFill>
                <a:latin typeface="Arial" charset="0"/>
              </a:rPr>
              <a:t>! (Or fewest crises in the room)</a:t>
            </a:r>
            <a:endParaRPr lang="es-PE" sz="2500" i="1" dirty="0">
              <a:solidFill>
                <a:srgbClr val="7F7F7F"/>
              </a:solidFill>
              <a:latin typeface="Arial" charset="0"/>
            </a:endParaRPr>
          </a:p>
          <a:p>
            <a:pPr>
              <a:buClrTx/>
              <a:buFontTx/>
              <a:buNone/>
            </a:pPr>
            <a:r>
              <a:rPr lang="es-PE" sz="2500" i="1" dirty="0">
                <a:solidFill>
                  <a:srgbClr val="7F7F7F"/>
                </a:solidFill>
                <a:latin typeface="Arial" charset="0"/>
              </a:rPr>
              <a:t>	 Most Prosperity Points</a:t>
            </a:r>
          </a:p>
        </p:txBody>
      </p:sp>
    </p:spTree>
    <p:extLst>
      <p:ext uri="{BB962C8B-B14F-4D97-AF65-F5344CB8AC3E}">
        <p14:creationId xmlns:p14="http://schemas.microsoft.com/office/powerpoint/2010/main" val="4178764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p:stCondLst>
                                    <p:cond delay="0"/>
                                  </p:stCondLst>
                                  <p:childTnLst>
                                    <p:set>
                                      <p:cBhvr additive="repl">
                                        <p:cTn id="6" dur="1" fill="hold">
                                          <p:stCondLst>
                                            <p:cond delay="0"/>
                                          </p:stCondLst>
                                        </p:cTn>
                                        <p:tgtEl>
                                          <p:spTgt spid="17409"/>
                                        </p:tgtEl>
                                        <p:attrNameLst>
                                          <p:attrName>style.visibility</p:attrName>
                                        </p:attrNameLst>
                                      </p:cBhvr>
                                      <p:to>
                                        <p:strVal val="visible"/>
                                      </p:to>
                                    </p:set>
                                    <p:animEffect transition="in" filter="fade">
                                      <p:cBhvr additive="repl">
                                        <p:cTn id="7" dur="500"/>
                                        <p:tgtEl>
                                          <p:spTgt spid="174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fill="hold" nodeType="clickEffect">
                                  <p:stCondLst>
                                    <p:cond delay="0"/>
                                  </p:stCondLst>
                                  <p:childTnLst>
                                    <p:set>
                                      <p:cBhvr additive="repl">
                                        <p:cTn id="11" dur="1" fill="hold">
                                          <p:stCondLst>
                                            <p:cond delay="0"/>
                                          </p:stCondLst>
                                        </p:cTn>
                                        <p:tgtEl>
                                          <p:spTgt spid="17412"/>
                                        </p:tgtEl>
                                        <p:attrNameLst>
                                          <p:attrName>style.visibility</p:attrName>
                                        </p:attrNameLst>
                                      </p:cBhvr>
                                      <p:to>
                                        <p:strVal val="visible"/>
                                      </p:to>
                                    </p:set>
                                    <p:animEffect transition="in" filter="fade">
                                      <p:cBhvr additive="repl">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fill="hold" nodeType="clickEffect">
                                  <p:stCondLst>
                                    <p:cond delay="0"/>
                                  </p:stCondLst>
                                  <p:childTnLst>
                                    <p:set>
                                      <p:cBhvr additive="repl">
                                        <p:cTn id="16" dur="1" fill="hold">
                                          <p:stCondLst>
                                            <p:cond delay="0"/>
                                          </p:stCondLst>
                                        </p:cTn>
                                        <p:tgtEl>
                                          <p:spTgt spid="17411"/>
                                        </p:tgtEl>
                                        <p:attrNameLst>
                                          <p:attrName>style.visibility</p:attrName>
                                        </p:attrNameLst>
                                      </p:cBhvr>
                                      <p:to>
                                        <p:strVal val="visible"/>
                                      </p:to>
                                    </p:set>
                                    <p:animEffect transition="in" filter="fade">
                                      <p:cBhvr additive="repl">
                                        <p:cTn id="1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rot="19980000">
            <a:off x="2120240" y="2876915"/>
            <a:ext cx="4919818" cy="1052347"/>
          </a:xfrm>
          <a:prstGeom prst="rect">
            <a:avLst/>
          </a:prstGeom>
          <a:solidFill>
            <a:srgbClr val="FFFF99"/>
          </a:solidFill>
          <a:ln>
            <a:noFill/>
          </a:ln>
          <a:effectLs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 pos="8249420" algn="l"/>
                <a:tab pos="8883990" algn="l"/>
              </a:tabLst>
            </a:pPr>
            <a:r>
              <a:rPr lang="en-GB" sz="6300" b="1" i="1" dirty="0">
                <a:solidFill>
                  <a:srgbClr val="BF0000"/>
                </a:solidFill>
                <a:latin typeface="Arial" charset="0"/>
              </a:rPr>
              <a:t>Let’s Play!!!</a:t>
            </a:r>
            <a:endParaRPr lang="en-GB" sz="4400" b="1" i="1" dirty="0">
              <a:solidFill>
                <a:srgbClr val="BF0000"/>
              </a:solidFill>
              <a:latin typeface="Arial" charset="0"/>
            </a:endParaRPr>
          </a:p>
        </p:txBody>
      </p:sp>
    </p:spTree>
    <p:extLst>
      <p:ext uri="{BB962C8B-B14F-4D97-AF65-F5344CB8AC3E}">
        <p14:creationId xmlns:p14="http://schemas.microsoft.com/office/powerpoint/2010/main" val="16917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fill="hold" nodeType="withEffect">
                                  <p:stCondLst>
                                    <p:cond delay="0"/>
                                  </p:stCondLst>
                                  <p:childTnLst>
                                    <p:set>
                                      <p:cBhvr additive="repl">
                                        <p:cTn id="6" dur="1" fill="hold">
                                          <p:stCondLst>
                                            <p:cond delay="0"/>
                                          </p:stCondLst>
                                        </p:cTn>
                                        <p:tgtEl>
                                          <p:spTgt spid="2"/>
                                        </p:tgtEl>
                                        <p:attrNameLst>
                                          <p:attrName>style.visibility</p:attrName>
                                        </p:attrNameLst>
                                      </p:cBhvr>
                                      <p:to>
                                        <p:strVal val="visible"/>
                                      </p:to>
                                    </p:set>
                                    <p:animEffect transition="in" filter="fade">
                                      <p:cBhvr additive="repl">
                                        <p:cTn id="7" dur="2000"/>
                                        <p:tgtEl>
                                          <p:spTgt spid="2"/>
                                        </p:tgtEl>
                                      </p:cBhvr>
                                    </p:animEffect>
                                    <p:anim calcmode="lin" valueType="num">
                                      <p:cBhvr additive="repl">
                                        <p:cTn id="8" dur="2000" fill="hold"/>
                                        <p:tgtEl>
                                          <p:spTgt spid="2"/>
                                        </p:tgtEl>
                                        <p:attrNameLst>
                                          <p:attrName>r</p:attrName>
                                        </p:attrNameLst>
                                      </p:cBhvr>
                                      <p:tavLst>
                                        <p:tav tm="100000">
                                          <p:val>
                                            <p:strVal val="720"/>
                                          </p:val>
                                        </p:tav>
                                        <p:tav>
                                          <p:val>
                                            <p:strVal val="0"/>
                                          </p:val>
                                        </p:tav>
                                      </p:tavLst>
                                    </p:anim>
                                    <p:anim calcmode="lin" valueType="num">
                                      <p:cBhvr additive="repl">
                                        <p:cTn id="9" dur="2000" fill="hold"/>
                                        <p:tgtEl>
                                          <p:spTgt spid="2"/>
                                        </p:tgtEl>
                                        <p:attrNameLst>
                                          <p:attrName>ppt_h</p:attrName>
                                        </p:attrNameLst>
                                      </p:cBhvr>
                                      <p:tavLst>
                                        <p:tav tm="100000">
                                          <p:val>
                                            <p:strVal val="0"/>
                                          </p:val>
                                        </p:tav>
                                        <p:tav>
                                          <p:val>
                                            <p:strVal val="#ppt_h"/>
                                          </p:val>
                                        </p:tav>
                                      </p:tavLst>
                                    </p:anim>
                                    <p:anim calcmode="lin" valueType="num">
                                      <p:cBhvr additive="repl">
                                        <p:cTn id="10" dur="2000" fill="hold"/>
                                        <p:tgtEl>
                                          <p:spTgt spid="2"/>
                                        </p:tgtEl>
                                        <p:attrNameLst>
                                          <p:attrName>ppt_w</p:attrName>
                                        </p:attrNameLst>
                                      </p:cBhvr>
                                      <p:tavLst>
                                        <p:tav tm="100000">
                                          <p:val>
                                            <p:strVal val="0"/>
                                          </p:val>
                                        </p:tav>
                                        <p:tav>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7318" r="11524"/>
          <a:stretch/>
        </p:blipFill>
        <p:spPr bwMode="auto">
          <a:xfrm>
            <a:off x="814706" y="2144925"/>
            <a:ext cx="2815738" cy="28157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82" name="Text Box 2"/>
          <p:cNvSpPr txBox="1">
            <a:spLocks noChangeArrowheads="1"/>
          </p:cNvSpPr>
          <p:nvPr/>
        </p:nvSpPr>
        <p:spPr bwMode="auto">
          <a:xfrm>
            <a:off x="530933" y="388678"/>
            <a:ext cx="8277669"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pPr marL="742950" indent="-742950" algn="ctr">
              <a:buAutoNum type="arabicPeriod"/>
            </a:pPr>
            <a:r>
              <a:rPr lang="es-PE" sz="4200" b="1" u="sng" dirty="0" smtClean="0">
                <a:latin typeface="Arial"/>
                <a:cs typeface="Arial"/>
              </a:rPr>
              <a:t>SCIENTIFIC INFORMATION </a:t>
            </a:r>
            <a:endParaRPr lang="es-PE" sz="4200" b="1" u="sng" dirty="0">
              <a:latin typeface="Arial"/>
              <a:cs typeface="Arial"/>
            </a:endParaRPr>
          </a:p>
          <a:p>
            <a:pPr algn="ctr"/>
            <a:r>
              <a:rPr lang="es-PE" sz="4200" b="1" dirty="0">
                <a:latin typeface="Arial"/>
                <a:cs typeface="Arial"/>
              </a:rPr>
              <a:t>Historical Rainfall</a:t>
            </a:r>
          </a:p>
        </p:txBody>
      </p:sp>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9496" y="2576597"/>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04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1223" y="3657599"/>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 name="Picture 1" descr="Screen Shot 2014-01-08 at 5.52.50 PM.png"/>
          <p:cNvPicPr>
            <a:picLocks noChangeAspect="1"/>
          </p:cNvPicPr>
          <p:nvPr/>
        </p:nvPicPr>
        <p:blipFill rotWithShape="1">
          <a:blip r:embed="rId6">
            <a:extLst>
              <a:ext uri="{28A0092B-C50C-407E-A947-70E740481C1C}">
                <a14:useLocalDpi xmlns:a14="http://schemas.microsoft.com/office/drawing/2010/main" val="0"/>
              </a:ext>
            </a:extLst>
          </a:blip>
          <a:srcRect r="82523"/>
          <a:stretch/>
        </p:blipFill>
        <p:spPr>
          <a:xfrm>
            <a:off x="4441643" y="3450305"/>
            <a:ext cx="924601" cy="1094055"/>
          </a:xfrm>
          <a:prstGeom prst="rect">
            <a:avLst/>
          </a:prstGeom>
        </p:spPr>
      </p:pic>
      <p:pic>
        <p:nvPicPr>
          <p:cNvPr id="9" name="Picture 8" descr="Screen Shot 2014-01-08 at 5.52.50 PM.png"/>
          <p:cNvPicPr>
            <a:picLocks noChangeAspect="1"/>
          </p:cNvPicPr>
          <p:nvPr/>
        </p:nvPicPr>
        <p:blipFill rotWithShape="1">
          <a:blip r:embed="rId6">
            <a:extLst>
              <a:ext uri="{28A0092B-C50C-407E-A947-70E740481C1C}">
                <a14:useLocalDpi xmlns:a14="http://schemas.microsoft.com/office/drawing/2010/main" val="0"/>
              </a:ext>
            </a:extLst>
          </a:blip>
          <a:srcRect l="82470"/>
          <a:stretch/>
        </p:blipFill>
        <p:spPr>
          <a:xfrm>
            <a:off x="4506821" y="2438400"/>
            <a:ext cx="927374" cy="1094055"/>
          </a:xfrm>
          <a:prstGeom prst="rect">
            <a:avLst/>
          </a:prstGeom>
        </p:spPr>
      </p:pic>
      <p:sp>
        <p:nvSpPr>
          <p:cNvPr id="10" name="Text Box 3"/>
          <p:cNvSpPr txBox="1">
            <a:spLocks noChangeArrowheads="1"/>
          </p:cNvSpPr>
          <p:nvPr/>
        </p:nvSpPr>
        <p:spPr bwMode="auto">
          <a:xfrm>
            <a:off x="5419320" y="3588502"/>
            <a:ext cx="2216068"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t>= Drought</a:t>
            </a:r>
          </a:p>
        </p:txBody>
      </p:sp>
      <p:sp>
        <p:nvSpPr>
          <p:cNvPr id="11" name="Text Box 3"/>
          <p:cNvSpPr txBox="1">
            <a:spLocks noChangeArrowheads="1"/>
          </p:cNvSpPr>
          <p:nvPr/>
        </p:nvSpPr>
        <p:spPr bwMode="auto">
          <a:xfrm>
            <a:off x="5419320" y="2576597"/>
            <a:ext cx="2216068"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t>= Flood</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33351" y="1"/>
            <a:ext cx="11447768" cy="68580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965" y="181383"/>
            <a:ext cx="9732967" cy="511826"/>
          </a:xfrm>
          <a:prstGeom prst="rect">
            <a:avLst/>
          </a:prstGeom>
          <a:noFill/>
        </p:spPr>
        <p:txBody>
          <a:bodyPr wrap="none" lIns="80156" tIns="40078" rIns="80156" bIns="40078" rtlCol="0">
            <a:spAutoFit/>
          </a:bodyPr>
          <a:lstStyle/>
          <a:p>
            <a:r>
              <a:rPr lang="en-US" sz="2800" b="1" i="1" dirty="0">
                <a:solidFill>
                  <a:schemeClr val="tx1"/>
                </a:solidFill>
                <a:latin typeface="Arial"/>
                <a:cs typeface="Arial"/>
              </a:rPr>
              <a:t>Your aim: to create a prosperous province and nation…</a:t>
            </a:r>
          </a:p>
        </p:txBody>
      </p:sp>
    </p:spTree>
    <p:extLst>
      <p:ext uri="{BB962C8B-B14F-4D97-AF65-F5344CB8AC3E}">
        <p14:creationId xmlns:p14="http://schemas.microsoft.com/office/powerpoint/2010/main" val="3102958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1"/>
          <p:cNvGrpSpPr>
            <a:grpSpLocks/>
          </p:cNvGrpSpPr>
          <p:nvPr/>
        </p:nvGrpSpPr>
        <p:grpSpPr bwMode="auto">
          <a:xfrm>
            <a:off x="2949327" y="790312"/>
            <a:ext cx="3055242" cy="4795129"/>
            <a:chOff x="2172" y="549"/>
            <a:chExt cx="2250" cy="3331"/>
          </a:xfrm>
        </p:grpSpPr>
        <p:sp>
          <p:nvSpPr>
            <p:cNvPr id="25602" name="Rectangle 2"/>
            <p:cNvSpPr>
              <a:spLocks noChangeArrowheads="1"/>
            </p:cNvSpPr>
            <p:nvPr/>
          </p:nvSpPr>
          <p:spPr bwMode="auto">
            <a:xfrm>
              <a:off x="2172" y="549"/>
              <a:ext cx="2250" cy="3331"/>
            </a:xfrm>
            <a:prstGeom prst="rect">
              <a:avLst/>
            </a:prstGeom>
            <a:solidFill>
              <a:srgbClr val="BFBFBF"/>
            </a:solidFill>
            <a:ln w="57240" cap="flat">
              <a:solidFill>
                <a:srgbClr val="000000"/>
              </a:solidFill>
              <a:miter lim="800000"/>
              <a:headEnd/>
              <a:tailEnd/>
            </a:ln>
            <a:effectLst>
              <a:outerShdw blurRad="63500" dist="75597" dir="1064680" algn="ctr" rotWithShape="0">
                <a:srgbClr val="808080">
                  <a:alpha val="35036"/>
                </a:srgbClr>
              </a:outerShdw>
            </a:effectLst>
          </p:spPr>
          <p:txBody>
            <a:bodyPr wrap="none" anchor="ctr"/>
            <a:lstStyle/>
            <a:p>
              <a:endParaRPr lang="en-US"/>
            </a:p>
          </p:txBody>
        </p:sp>
      </p:grpSp>
      <p:grpSp>
        <p:nvGrpSpPr>
          <p:cNvPr id="25603" name="Group 3"/>
          <p:cNvGrpSpPr>
            <a:grpSpLocks/>
          </p:cNvGrpSpPr>
          <p:nvPr/>
        </p:nvGrpSpPr>
        <p:grpSpPr bwMode="auto">
          <a:xfrm>
            <a:off x="3048452" y="873806"/>
            <a:ext cx="2856991" cy="4635340"/>
            <a:chOff x="2245" y="607"/>
            <a:chExt cx="2104" cy="3220"/>
          </a:xfrm>
        </p:grpSpPr>
        <p:sp>
          <p:nvSpPr>
            <p:cNvPr id="25604" name="Rectangle 4"/>
            <p:cNvSpPr>
              <a:spLocks noChangeArrowheads="1"/>
            </p:cNvSpPr>
            <p:nvPr/>
          </p:nvSpPr>
          <p:spPr bwMode="auto">
            <a:xfrm>
              <a:off x="2245" y="3184"/>
              <a:ext cx="2076" cy="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800" b="1" dirty="0">
                  <a:solidFill>
                    <a:srgbClr val="000000"/>
                  </a:solidFill>
                  <a:latin typeface="Arial" charset="0"/>
                  <a:cs typeface="Arial" charset="0"/>
                </a:rPr>
                <a:t>Robust Option</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800" b="1" dirty="0">
                  <a:solidFill>
                    <a:srgbClr val="7F7F7F"/>
                  </a:solidFill>
                  <a:latin typeface="Arial" charset="0"/>
                  <a:cs typeface="Arial" charset="0"/>
                </a:rPr>
                <a:t>Guarantees: ? points</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800" b="1" dirty="0">
                  <a:solidFill>
                    <a:srgbClr val="7F7F7F"/>
                  </a:solidFill>
                  <a:latin typeface="Arial" charset="0"/>
                  <a:cs typeface="Arial" charset="0"/>
                </a:rPr>
                <a:t>Costs: 10 beans</a:t>
              </a:r>
            </a:p>
          </p:txBody>
        </p:sp>
        <p:pic>
          <p:nvPicPr>
            <p:cNvPr id="256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 y="607"/>
              <a:ext cx="2089" cy="254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08" y="2144925"/>
            <a:ext cx="2142743" cy="173897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650" name="Text Box 2"/>
          <p:cNvSpPr txBox="1">
            <a:spLocks noChangeArrowheads="1"/>
          </p:cNvSpPr>
          <p:nvPr/>
        </p:nvSpPr>
        <p:spPr bwMode="auto">
          <a:xfrm>
            <a:off x="335397" y="86373"/>
            <a:ext cx="7886598"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latin typeface="Arial"/>
                <a:cs typeface="Arial"/>
              </a:rPr>
              <a:t>Have you heard </a:t>
            </a:r>
            <a:r>
              <a:rPr lang="es-PE" sz="4200" b="1" dirty="0">
                <a:latin typeface="Arial"/>
                <a:cs typeface="Arial"/>
              </a:rPr>
              <a:t>about…</a:t>
            </a:r>
            <a:r>
              <a:rPr lang="es-PE" sz="5800" b="1" dirty="0">
                <a:latin typeface="Arial"/>
                <a:cs typeface="Arial"/>
              </a:rPr>
              <a:t>CLIMATE CHANGE?</a:t>
            </a:r>
          </a:p>
        </p:txBody>
      </p:sp>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8607" y="1563348"/>
            <a:ext cx="3131911" cy="30388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652" name="AutoShape 4"/>
          <p:cNvSpPr>
            <a:spLocks noChangeArrowheads="1"/>
          </p:cNvSpPr>
          <p:nvPr/>
        </p:nvSpPr>
        <p:spPr bwMode="auto">
          <a:xfrm>
            <a:off x="2949327" y="2559514"/>
            <a:ext cx="1876598" cy="1076781"/>
          </a:xfrm>
          <a:prstGeom prst="rightArrow">
            <a:avLst>
              <a:gd name="adj1" fmla="val 50000"/>
              <a:gd name="adj2" fmla="val 46190"/>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5389" y="4655303"/>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7115" y="5855347"/>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 name="Text Box 3"/>
          <p:cNvSpPr txBox="1">
            <a:spLocks noChangeArrowheads="1"/>
          </p:cNvSpPr>
          <p:nvPr/>
        </p:nvSpPr>
        <p:spPr bwMode="auto">
          <a:xfrm>
            <a:off x="5745213" y="5786250"/>
            <a:ext cx="2216068"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t>= Drought</a:t>
            </a:r>
          </a:p>
        </p:txBody>
      </p:sp>
      <p:sp>
        <p:nvSpPr>
          <p:cNvPr id="12" name="Text Box 3"/>
          <p:cNvSpPr txBox="1">
            <a:spLocks noChangeArrowheads="1"/>
          </p:cNvSpPr>
          <p:nvPr/>
        </p:nvSpPr>
        <p:spPr bwMode="auto">
          <a:xfrm>
            <a:off x="5745213" y="4655303"/>
            <a:ext cx="2216068" cy="760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t>= Flood</a:t>
            </a:r>
          </a:p>
        </p:txBody>
      </p:sp>
      <p:grpSp>
        <p:nvGrpSpPr>
          <p:cNvPr id="5" name="Group 4"/>
          <p:cNvGrpSpPr/>
          <p:nvPr/>
        </p:nvGrpSpPr>
        <p:grpSpPr>
          <a:xfrm>
            <a:off x="4913535" y="5786248"/>
            <a:ext cx="831678" cy="774537"/>
            <a:chOff x="392112" y="4924425"/>
            <a:chExt cx="972312" cy="854143"/>
          </a:xfrm>
        </p:grpSpPr>
        <p:sp>
          <p:nvSpPr>
            <p:cNvPr id="3" name="Isosceles Triangle 2"/>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4" name="TextBox 3"/>
            <p:cNvSpPr txBox="1"/>
            <p:nvPr/>
          </p:nvSpPr>
          <p:spPr>
            <a:xfrm>
              <a:off x="658620" y="5133690"/>
              <a:ext cx="459053" cy="644878"/>
            </a:xfrm>
            <a:prstGeom prst="rect">
              <a:avLst/>
            </a:prstGeom>
            <a:noFill/>
          </p:spPr>
          <p:txBody>
            <a:bodyPr wrap="none" rtlCol="0">
              <a:spAutoFit/>
            </a:bodyPr>
            <a:lstStyle/>
            <a:p>
              <a:r>
                <a:rPr lang="en-US" sz="3200" dirty="0"/>
                <a:t>1</a:t>
              </a:r>
            </a:p>
          </p:txBody>
        </p:sp>
      </p:grpSp>
      <p:grpSp>
        <p:nvGrpSpPr>
          <p:cNvPr id="19" name="Group 18"/>
          <p:cNvGrpSpPr/>
          <p:nvPr/>
        </p:nvGrpSpPr>
        <p:grpSpPr>
          <a:xfrm>
            <a:off x="3088537" y="4724400"/>
            <a:ext cx="831678" cy="774537"/>
            <a:chOff x="392112" y="4924425"/>
            <a:chExt cx="972312" cy="854143"/>
          </a:xfrm>
        </p:grpSpPr>
        <p:sp>
          <p:nvSpPr>
            <p:cNvPr id="20" name="Isosceles Triangle 19"/>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1" name="TextBox 20"/>
            <p:cNvSpPr txBox="1"/>
            <p:nvPr/>
          </p:nvSpPr>
          <p:spPr>
            <a:xfrm>
              <a:off x="658620" y="5133690"/>
              <a:ext cx="459053" cy="644878"/>
            </a:xfrm>
            <a:prstGeom prst="rect">
              <a:avLst/>
            </a:prstGeom>
            <a:noFill/>
          </p:spPr>
          <p:txBody>
            <a:bodyPr wrap="none" rtlCol="0">
              <a:spAutoFit/>
            </a:bodyPr>
            <a:lstStyle/>
            <a:p>
              <a:r>
                <a:rPr lang="en-US" sz="3200" dirty="0"/>
                <a:t>6</a:t>
              </a:r>
            </a:p>
          </p:txBody>
        </p:sp>
      </p:grpSp>
      <p:grpSp>
        <p:nvGrpSpPr>
          <p:cNvPr id="22" name="Group 21"/>
          <p:cNvGrpSpPr/>
          <p:nvPr/>
        </p:nvGrpSpPr>
        <p:grpSpPr>
          <a:xfrm>
            <a:off x="4016679" y="4724400"/>
            <a:ext cx="831678" cy="774537"/>
            <a:chOff x="392112" y="4924425"/>
            <a:chExt cx="972312" cy="854143"/>
          </a:xfrm>
        </p:grpSpPr>
        <p:sp>
          <p:nvSpPr>
            <p:cNvPr id="23" name="Isosceles Triangle 22"/>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4" name="TextBox 23"/>
            <p:cNvSpPr txBox="1"/>
            <p:nvPr/>
          </p:nvSpPr>
          <p:spPr>
            <a:xfrm>
              <a:off x="658620" y="5133690"/>
              <a:ext cx="459053" cy="644878"/>
            </a:xfrm>
            <a:prstGeom prst="rect">
              <a:avLst/>
            </a:prstGeom>
            <a:noFill/>
          </p:spPr>
          <p:txBody>
            <a:bodyPr wrap="none" rtlCol="0">
              <a:spAutoFit/>
            </a:bodyPr>
            <a:lstStyle/>
            <a:p>
              <a:r>
                <a:rPr lang="en-US" sz="3200" dirty="0"/>
                <a:t>7</a:t>
              </a:r>
            </a:p>
          </p:txBody>
        </p:sp>
      </p:grpSp>
      <p:grpSp>
        <p:nvGrpSpPr>
          <p:cNvPr id="25" name="Group 24"/>
          <p:cNvGrpSpPr/>
          <p:nvPr/>
        </p:nvGrpSpPr>
        <p:grpSpPr>
          <a:xfrm>
            <a:off x="4913535" y="4724400"/>
            <a:ext cx="831678" cy="774537"/>
            <a:chOff x="392112" y="4924425"/>
            <a:chExt cx="972312" cy="854143"/>
          </a:xfrm>
        </p:grpSpPr>
        <p:sp>
          <p:nvSpPr>
            <p:cNvPr id="26" name="Isosceles Triangle 25"/>
            <p:cNvSpPr/>
            <p:nvPr/>
          </p:nvSpPr>
          <p:spPr bwMode="auto">
            <a:xfrm>
              <a:off x="392112" y="4924425"/>
              <a:ext cx="972312" cy="838200"/>
            </a:xfrm>
            <a:prstGeom prst="triangle">
              <a:avLst/>
            </a:prstGeom>
            <a:solidFill>
              <a:schemeClr val="accent6"/>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ctr"/>
              <a:endParaRPr lang="en-US" sz="3200" dirty="0"/>
            </a:p>
          </p:txBody>
        </p:sp>
        <p:sp>
          <p:nvSpPr>
            <p:cNvPr id="27" name="TextBox 26"/>
            <p:cNvSpPr txBox="1"/>
            <p:nvPr/>
          </p:nvSpPr>
          <p:spPr>
            <a:xfrm>
              <a:off x="658620" y="5133690"/>
              <a:ext cx="459053" cy="644878"/>
            </a:xfrm>
            <a:prstGeom prst="rect">
              <a:avLst/>
            </a:prstGeom>
            <a:noFill/>
          </p:spPr>
          <p:txBody>
            <a:bodyPr wrap="none" rtlCol="0">
              <a:spAutoFit/>
            </a:bodyPr>
            <a:lstStyle/>
            <a:p>
              <a:r>
                <a:rPr lang="en-US" sz="3200" dirty="0"/>
                <a:t>8</a:t>
              </a: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35397" y="86373"/>
            <a:ext cx="7886598" cy="140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500" b="1" dirty="0">
                <a:latin typeface="Arial"/>
                <a:cs typeface="Arial"/>
              </a:rPr>
              <a:t>We have a </a:t>
            </a:r>
            <a:r>
              <a:rPr lang="es-PE" sz="4700" b="1" dirty="0">
                <a:latin typeface="Arial"/>
                <a:cs typeface="Arial"/>
              </a:rPr>
              <a:t>NEW MODEL </a:t>
            </a:r>
            <a:r>
              <a:rPr lang="es-PE" sz="3500" b="1" dirty="0">
                <a:latin typeface="Arial"/>
                <a:cs typeface="Arial"/>
              </a:rPr>
              <a:t>for climate change...</a:t>
            </a:r>
            <a:endParaRPr lang="es-PE" sz="5800" b="1" dirty="0">
              <a:latin typeface="Arial"/>
              <a:cs typeface="Arial"/>
            </a:endParaRPr>
          </a:p>
        </p:txBody>
      </p:sp>
      <p:grpSp>
        <p:nvGrpSpPr>
          <p:cNvPr id="15" name="Group 14"/>
          <p:cNvGrpSpPr/>
          <p:nvPr/>
        </p:nvGrpSpPr>
        <p:grpSpPr>
          <a:xfrm>
            <a:off x="987183" y="1839741"/>
            <a:ext cx="2482265" cy="1796554"/>
            <a:chOff x="1306511" y="2409825"/>
            <a:chExt cx="2902009" cy="1981200"/>
          </a:xfrm>
        </p:grpSpPr>
        <p:sp>
          <p:nvSpPr>
            <p:cNvPr id="3" name="Oval 2"/>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 name="Oval 3"/>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10" name="Trapezoid 9"/>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7" name="Straight Connector 6"/>
            <p:cNvCxnSpPr>
              <a:stCxn id="4" idx="2"/>
              <a:endCxn id="3"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a:stCxn id="4" idx="6"/>
              <a:endCxn id="3"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32" name="Group 31"/>
          <p:cNvGrpSpPr/>
          <p:nvPr/>
        </p:nvGrpSpPr>
        <p:grpSpPr>
          <a:xfrm rot="10800000">
            <a:off x="4506821" y="1701544"/>
            <a:ext cx="2482265" cy="1796554"/>
            <a:chOff x="1306511" y="2409825"/>
            <a:chExt cx="2902009" cy="1981200"/>
          </a:xfrm>
        </p:grpSpPr>
        <p:sp>
          <p:nvSpPr>
            <p:cNvPr id="33" name="Oval 32"/>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34" name="Oval 33"/>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37" name="Trapezoid 36"/>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35" name="Straight Connector 34"/>
            <p:cNvCxnSpPr>
              <a:stCxn id="34" idx="6"/>
              <a:endCxn id="33"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6" name="Straight Connector 35"/>
            <p:cNvCxnSpPr>
              <a:stCxn id="34" idx="2"/>
              <a:endCxn id="33"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38" name="Group 37"/>
          <p:cNvGrpSpPr/>
          <p:nvPr/>
        </p:nvGrpSpPr>
        <p:grpSpPr>
          <a:xfrm rot="7007437">
            <a:off x="2655240" y="4584900"/>
            <a:ext cx="2631545" cy="1694641"/>
            <a:chOff x="1306511" y="2409825"/>
            <a:chExt cx="2902009" cy="1981200"/>
          </a:xfrm>
        </p:grpSpPr>
        <p:sp>
          <p:nvSpPr>
            <p:cNvPr id="39" name="Oval 38"/>
            <p:cNvSpPr/>
            <p:nvPr/>
          </p:nvSpPr>
          <p:spPr bwMode="auto">
            <a:xfrm>
              <a:off x="1306512" y="3629025"/>
              <a:ext cx="2895600" cy="762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0" name="Oval 39"/>
            <p:cNvSpPr/>
            <p:nvPr/>
          </p:nvSpPr>
          <p:spPr bwMode="auto">
            <a:xfrm>
              <a:off x="1973263" y="2409825"/>
              <a:ext cx="1562099" cy="381000"/>
            </a:xfrm>
            <a:prstGeom prst="ellips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43" name="Trapezoid 42"/>
            <p:cNvSpPr/>
            <p:nvPr/>
          </p:nvSpPr>
          <p:spPr bwMode="auto">
            <a:xfrm>
              <a:off x="1306511" y="2924270"/>
              <a:ext cx="2902009" cy="1066800"/>
            </a:xfrm>
            <a:prstGeom prst="trapezoid">
              <a:avLst>
                <a:gd name="adj" fmla="val 58758"/>
              </a:avLst>
            </a:prstGeom>
            <a:solidFill>
              <a:srgbClr val="FFFFF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cxnSp>
          <p:nvCxnSpPr>
            <p:cNvPr id="42" name="Straight Connector 41"/>
            <p:cNvCxnSpPr>
              <a:stCxn id="40" idx="2"/>
              <a:endCxn id="39" idx="2"/>
            </p:cNvCxnSpPr>
            <p:nvPr/>
          </p:nvCxnSpPr>
          <p:spPr bwMode="auto">
            <a:xfrm flipH="1">
              <a:off x="1306512" y="2600325"/>
              <a:ext cx="666751"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1" name="Straight Connector 40"/>
            <p:cNvCxnSpPr>
              <a:stCxn id="40" idx="6"/>
              <a:endCxn id="39" idx="6"/>
            </p:cNvCxnSpPr>
            <p:nvPr/>
          </p:nvCxnSpPr>
          <p:spPr bwMode="auto">
            <a:xfrm>
              <a:off x="3535362" y="2600325"/>
              <a:ext cx="666750" cy="1409700"/>
            </a:xfrm>
            <a:prstGeom prst="line">
              <a:avLst/>
            </a:prstGeom>
            <a:solidFill>
              <a:srgbClr val="00B8FF"/>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pic>
        <p:nvPicPr>
          <p:cNvPr id="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146" y="2191561"/>
            <a:ext cx="1042856" cy="109924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3785" y="1770643"/>
            <a:ext cx="1042856" cy="9760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6" name="TextBox 45"/>
          <p:cNvSpPr txBox="1"/>
          <p:nvPr/>
        </p:nvSpPr>
        <p:spPr>
          <a:xfrm>
            <a:off x="3268430" y="5294653"/>
            <a:ext cx="977549" cy="404104"/>
          </a:xfrm>
          <a:prstGeom prst="rect">
            <a:avLst/>
          </a:prstGeom>
          <a:noFill/>
        </p:spPr>
        <p:txBody>
          <a:bodyPr wrap="none" lIns="80156" tIns="40078" rIns="80156" bIns="40078" rtlCol="0">
            <a:spAutoFit/>
          </a:bodyPr>
          <a:lstStyle/>
          <a:p>
            <a:r>
              <a:rPr lang="en-US" dirty="0" smtClean="0">
                <a:solidFill>
                  <a:schemeClr val="tx1"/>
                </a:solidFill>
              </a:rPr>
              <a:t>Normal</a:t>
            </a:r>
            <a:endParaRPr lang="en-US" dirty="0">
              <a:solidFill>
                <a:schemeClr val="tx1"/>
              </a:solidFill>
            </a:endParaRPr>
          </a:p>
        </p:txBody>
      </p:sp>
      <p:sp>
        <p:nvSpPr>
          <p:cNvPr id="48" name="TextBox 47"/>
          <p:cNvSpPr txBox="1"/>
          <p:nvPr/>
        </p:nvSpPr>
        <p:spPr>
          <a:xfrm>
            <a:off x="1828800" y="3152608"/>
            <a:ext cx="772941" cy="404104"/>
          </a:xfrm>
          <a:prstGeom prst="rect">
            <a:avLst/>
          </a:prstGeom>
          <a:noFill/>
        </p:spPr>
        <p:txBody>
          <a:bodyPr wrap="none" lIns="80156" tIns="40078" rIns="80156" bIns="40078" rtlCol="0">
            <a:spAutoFit/>
          </a:bodyPr>
          <a:lstStyle/>
          <a:p>
            <a:r>
              <a:rPr lang="en-US" dirty="0" smtClean="0">
                <a:solidFill>
                  <a:schemeClr val="tx1"/>
                </a:solidFill>
              </a:rPr>
              <a:t>Flood</a:t>
            </a:r>
            <a:endParaRPr lang="en-US" dirty="0">
              <a:solidFill>
                <a:schemeClr val="tx1"/>
              </a:solidFill>
            </a:endParaRPr>
          </a:p>
        </p:txBody>
      </p:sp>
      <p:sp>
        <p:nvSpPr>
          <p:cNvPr id="49" name="TextBox 48"/>
          <p:cNvSpPr txBox="1"/>
          <p:nvPr/>
        </p:nvSpPr>
        <p:spPr>
          <a:xfrm>
            <a:off x="5292559" y="2738018"/>
            <a:ext cx="1063416" cy="404104"/>
          </a:xfrm>
          <a:prstGeom prst="rect">
            <a:avLst/>
          </a:prstGeom>
          <a:noFill/>
        </p:spPr>
        <p:txBody>
          <a:bodyPr wrap="none" lIns="80156" tIns="40078" rIns="80156" bIns="40078" rtlCol="0">
            <a:spAutoFit/>
          </a:bodyPr>
          <a:lstStyle/>
          <a:p>
            <a:r>
              <a:rPr lang="en-US" dirty="0" smtClean="0">
                <a:solidFill>
                  <a:schemeClr val="tx1"/>
                </a:solidFill>
              </a:rPr>
              <a:t>Drought</a:t>
            </a:r>
            <a:endParaRPr lang="en-US" dirty="0">
              <a:solidFill>
                <a:schemeClr val="tx1"/>
              </a:solidFill>
            </a:endParaRPr>
          </a:p>
        </p:txBody>
      </p:sp>
    </p:spTree>
    <p:extLst>
      <p:ext uri="{BB962C8B-B14F-4D97-AF65-F5344CB8AC3E}">
        <p14:creationId xmlns:p14="http://schemas.microsoft.com/office/powerpoint/2010/main" val="24857256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16965" y="152400"/>
            <a:ext cx="7777967" cy="633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Aft>
                <a:spcPts val="1052"/>
              </a:spcAft>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3500" b="1" u="sng" dirty="0" smtClean="0">
                <a:solidFill>
                  <a:srgbClr val="000000"/>
                </a:solidFill>
                <a:latin typeface="Arial" charset="0"/>
                <a:cs typeface="Arial" charset="0"/>
              </a:rPr>
              <a:t>Final Results: Decades 1-3 ONLY</a:t>
            </a:r>
            <a:endParaRPr lang="en-US" sz="3500" b="1" u="sng" dirty="0">
              <a:solidFill>
                <a:srgbClr val="000000"/>
              </a:solidFill>
              <a:latin typeface="Arial" charset="0"/>
              <a:cs typeface="Arial" charset="0"/>
            </a:endParaRPr>
          </a:p>
        </p:txBody>
      </p:sp>
      <p:graphicFrame>
        <p:nvGraphicFramePr>
          <p:cNvPr id="16" name="Group 21"/>
          <p:cNvGraphicFramePr>
            <a:graphicFrameLocks noGrp="1"/>
          </p:cNvGraphicFramePr>
          <p:nvPr>
            <p:extLst>
              <p:ext uri="{D42A27DB-BD31-4B8C-83A1-F6EECF244321}">
                <p14:modId xmlns:p14="http://schemas.microsoft.com/office/powerpoint/2010/main" val="4282798861"/>
              </p:ext>
            </p:extLst>
          </p:nvPr>
        </p:nvGraphicFramePr>
        <p:xfrm>
          <a:off x="53472" y="1600200"/>
          <a:ext cx="9063790" cy="3208752"/>
        </p:xfrm>
        <a:graphic>
          <a:graphicData uri="http://schemas.openxmlformats.org/drawingml/2006/table">
            <a:tbl>
              <a:tblPr/>
              <a:tblGrid>
                <a:gridCol w="758934"/>
                <a:gridCol w="940194"/>
                <a:gridCol w="14478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chemeClr val="bg1"/>
                          </a:solidFill>
                          <a:effectLst/>
                          <a:latin typeface="Arial" charset="0"/>
                          <a:ea typeface="ＭＳ Ｐゴシック" charset="0"/>
                          <a:cs typeface="Arial" charset="0"/>
                        </a:rPr>
                        <a:t>2. INVESTMENT DECISIONS</a:t>
                      </a:r>
                      <a:endParaRPr kumimoji="0" lang="en-US" sz="1300" b="1" i="0" u="none" strike="noStrike" cap="none" normalizeH="0" baseline="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3. OBSERVATIONS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FLOOD</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DEVELOPMENT</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(1 - 10)</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DROUGHT</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a:t>
                      </a: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Choose</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Robust Option</a:t>
                      </a: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Annual Precipitation</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Decade</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pPr algn="ctr"/>
                      <a:endParaRPr lang="en-US" sz="2100" spc="-130" dirty="0">
                        <a:solidFill>
                          <a:srgbClr val="FF0000"/>
                        </a:solidFill>
                        <a:latin typeface="Brush Script MT Italic"/>
                        <a:cs typeface="Brush Script MT Italic"/>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2</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3</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4</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pattFill prst="wdUpDiag">
                      <a:fgClr>
                        <a:schemeClr val="bg2">
                          <a:lumMod val="75000"/>
                        </a:schemeClr>
                      </a:fgClr>
                      <a:bgClr>
                        <a:prstClr val="white"/>
                      </a:bgClr>
                    </a:patt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pattFill prst="wdUpDiag">
                      <a:fgClr>
                        <a:schemeClr val="bg2">
                          <a:lumMod val="75000"/>
                        </a:schemeClr>
                      </a:fgClr>
                      <a:bgClr>
                        <a:prstClr val="white"/>
                      </a:bgClr>
                    </a:patt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pattFill prst="wdUpDiag">
                      <a:fgClr>
                        <a:schemeClr val="bg2">
                          <a:lumMod val="75000"/>
                        </a:schemeClr>
                      </a:fgClr>
                      <a:bgClr>
                        <a:prstClr val="white"/>
                      </a:bgClr>
                    </a:pattFill>
                  </a:tcPr>
                </a:tc>
              </a:tr>
              <a:tr h="418909">
                <a:tc>
                  <a:txBody>
                    <a:bodyPr/>
                    <a:lstStyle/>
                    <a:p>
                      <a:endParaRPr lang="en-US"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19" name="Oval 50"/>
          <p:cNvSpPr>
            <a:spLocks noChangeArrowheads="1"/>
          </p:cNvSpPr>
          <p:nvPr/>
        </p:nvSpPr>
        <p:spPr bwMode="auto">
          <a:xfrm>
            <a:off x="7239000" y="4267200"/>
            <a:ext cx="1905000" cy="732538"/>
          </a:xfrm>
          <a:prstGeom prst="ellipse">
            <a:avLst/>
          </a:prstGeom>
          <a:noFill/>
          <a:ln w="5472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endParaRPr lang="en-US"/>
          </a:p>
        </p:txBody>
      </p:sp>
      <p:cxnSp>
        <p:nvCxnSpPr>
          <p:cNvPr id="3" name="Straight Connector 2"/>
          <p:cNvCxnSpPr/>
          <p:nvPr/>
        </p:nvCxnSpPr>
        <p:spPr bwMode="auto">
          <a:xfrm>
            <a:off x="5257800" y="2743200"/>
            <a:ext cx="0" cy="15240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4864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9436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1722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64008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29400" y="2743200"/>
            <a:ext cx="0" cy="15240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a:off x="68580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a:off x="7086600" y="27432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0977751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34" y="5758187"/>
            <a:ext cx="8532952" cy="75864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4818" name="Rectangle 2"/>
          <p:cNvSpPr>
            <a:spLocks noChangeArrowheads="1"/>
          </p:cNvSpPr>
          <p:nvPr/>
        </p:nvSpPr>
        <p:spPr bwMode="auto">
          <a:xfrm>
            <a:off x="1156919" y="3783129"/>
            <a:ext cx="6690302" cy="19910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41025" rIns="78894" bIns="41025">
            <a:spAutoFit/>
          </a:bodyPr>
          <a:lstStyle/>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200">
                <a:solidFill>
                  <a:srgbClr val="000000"/>
                </a:solidFill>
              </a:rPr>
              <a:t>This game was designed by Pablo Suarez and Janot Mendler de Suarez (Red Cross / Red Crescent Climate Centre) for the World Bank Chief Economist for Sustainable Development, with additional support from the American Red Cross and CDKN.</a:t>
            </a:r>
          </a:p>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endParaRPr lang="en-US" sz="1100">
              <a:solidFill>
                <a:srgbClr val="000000"/>
              </a:solidFill>
            </a:endParaRPr>
          </a:p>
          <a:p>
            <a:pP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1100">
                <a:solidFill>
                  <a:srgbClr val="000000"/>
                </a:solidFill>
              </a:rPr>
              <a:t>The development process was part of a research grant to the Red Cross/Red Crescent Climate Centre from the Climate and Development Knowledge Network (CDKN Action Lab Innovation Fund). As such, it is an output from a project funded by the UK Department for International Development (DFID) and the Netherlands Directorate-General for International Cooperation (DGIS) for the benefit of developing countries. However, the views expressed and information contained in it are not necessarily those of or endorsed by DFID, DGIS or the entities managing the delivery of the Climate and Development Knowledge Network, which can accept no responsibility or liability for such views, completeness or accuracy of the information or for any reliance placed on them. </a:t>
            </a:r>
          </a:p>
        </p:txBody>
      </p:sp>
      <p:pic>
        <p:nvPicPr>
          <p:cNvPr id="34819" name="Picture 3"/>
          <p:cNvPicPr>
            <a:picLocks noChangeAspect="1" noChangeArrowheads="1"/>
          </p:cNvPicPr>
          <p:nvPr/>
        </p:nvPicPr>
        <p:blipFill>
          <a:blip r:embed="rId4">
            <a:extLst>
              <a:ext uri="{28A0092B-C50C-407E-A947-70E740481C1C}">
                <a14:useLocalDpi xmlns:a14="http://schemas.microsoft.com/office/drawing/2010/main" val="0"/>
              </a:ext>
            </a:extLst>
          </a:blip>
          <a:srcRect t="28033" r="1868" b="31387"/>
          <a:stretch>
            <a:fillRect/>
          </a:stretch>
        </p:blipFill>
        <p:spPr bwMode="auto">
          <a:xfrm>
            <a:off x="376134" y="460656"/>
            <a:ext cx="8462342" cy="597412"/>
          </a:xfrm>
          <a:prstGeom prst="rect">
            <a:avLst/>
          </a:prstGeom>
          <a:noFill/>
          <a:ln>
            <a:noFill/>
          </a:ln>
          <a:effectLst/>
          <a:extLst>
            <a:ext uri="{909E8E84-426E-40DD-AFC4-6F175D3DCCD1}">
              <a14:hiddenFill xmlns:a14="http://schemas.microsoft.com/office/drawing/2010/main">
                <a:blipFill dpi="0" rotWithShape="0">
                  <a:blip/>
                  <a:srcRect t="28033" r="1868" b="3138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243" y="1301350"/>
            <a:ext cx="2638372" cy="252640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1590" y="44425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902" y="2377650"/>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42179" y="488708"/>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9" y="1619491"/>
            <a:ext cx="2788086"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Investissement de DEVELOPPEMENT</a:t>
            </a:r>
            <a:endParaRPr lang="fr-FR" sz="900" b="1" dirty="0" smtClean="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Gagnez 1 Point  de Prospérité par haricot investit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FF0000"/>
                </a:solidFill>
                <a:latin typeface="Arial" charset="0"/>
                <a:cs typeface="Arial" charset="0"/>
              </a:rPr>
              <a:t>Mais seulement si vous n’avez pas de crises</a:t>
            </a:r>
            <a:endParaRPr lang="fr-FR" sz="900" i="1" dirty="0">
              <a:solidFill>
                <a:srgbClr val="FF0000"/>
              </a:solidFill>
              <a:latin typeface="Arial" charset="0"/>
              <a:cs typeface="Arial" charset="0"/>
            </a:endParaRPr>
          </a:p>
        </p:txBody>
      </p:sp>
      <p:sp>
        <p:nvSpPr>
          <p:cNvPr id="4104" name="Rectangle 8"/>
          <p:cNvSpPr>
            <a:spLocks noChangeArrowheads="1"/>
          </p:cNvSpPr>
          <p:nvPr/>
        </p:nvSpPr>
        <p:spPr bwMode="auto">
          <a:xfrm>
            <a:off x="540143" y="2565272"/>
            <a:ext cx="2993438"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SECHERESSE</a:t>
            </a:r>
            <a:endParaRPr lang="fr-FR" sz="900" b="1" i="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a:solidFill>
                  <a:srgbClr val="000000"/>
                </a:solidFill>
                <a:latin typeface="Arial" charset="0"/>
                <a:cs typeface="Arial" charset="0"/>
              </a:rPr>
              <a:t>Si vous obtenez une </a:t>
            </a:r>
            <a:r>
              <a:rPr lang="fr-FR" sz="900" i="1" dirty="0" smtClean="0">
                <a:solidFill>
                  <a:srgbClr val="000000"/>
                </a:solidFill>
                <a:latin typeface="Arial" charset="0"/>
                <a:cs typeface="Arial" charset="0"/>
              </a:rPr>
              <a:t>sécheresse, </a:t>
            </a:r>
            <a:r>
              <a:rPr lang="fr-FR" sz="900" i="1" dirty="0">
                <a:solidFill>
                  <a:srgbClr val="000000"/>
                </a:solidFill>
                <a:latin typeface="Arial" charset="0"/>
                <a:cs typeface="Arial" charset="0"/>
              </a:rPr>
              <a:t>vous perdez 1 </a:t>
            </a:r>
            <a:r>
              <a:rPr lang="fr-FR" sz="900" i="1" dirty="0" smtClean="0">
                <a:solidFill>
                  <a:srgbClr val="000000"/>
                </a:solidFill>
                <a:latin typeface="Arial" charset="0"/>
                <a:cs typeface="Arial" charset="0"/>
              </a:rPr>
              <a:t>haricot</a:t>
            </a:r>
            <a:endParaRPr lang="fr-FR" sz="900" i="1" dirty="0">
              <a:solidFill>
                <a:srgbClr val="000000"/>
              </a:solidFill>
              <a:latin typeface="Arial" charset="0"/>
              <a:cs typeface="Arial" charset="0"/>
            </a:endParaRPr>
          </a:p>
        </p:txBody>
      </p:sp>
      <p:sp>
        <p:nvSpPr>
          <p:cNvPr id="4105" name="Rectangle 9"/>
          <p:cNvSpPr>
            <a:spLocks noChangeArrowheads="1"/>
          </p:cNvSpPr>
          <p:nvPr/>
        </p:nvSpPr>
        <p:spPr bwMode="auto">
          <a:xfrm>
            <a:off x="565791" y="699620"/>
            <a:ext cx="2967790"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b="1" i="1" dirty="0" smtClean="0">
                <a:solidFill>
                  <a:srgbClr val="000000"/>
                </a:solidFill>
                <a:latin typeface="Arial" charset="0"/>
                <a:cs typeface="Arial" charset="0"/>
              </a:rPr>
              <a:t>PROTECTION INONDATIONS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fr-FR" sz="900" i="1" dirty="0" smtClean="0">
                <a:solidFill>
                  <a:srgbClr val="000000"/>
                </a:solidFill>
                <a:latin typeface="Arial" charset="0"/>
                <a:cs typeface="Arial" charset="0"/>
              </a:rPr>
              <a:t>Si vous obtenez une inondation, vous perdez 1 haricot</a:t>
            </a:r>
            <a:endParaRPr lang="fr-FR" sz="900" i="1" dirty="0">
              <a:solidFill>
                <a:srgbClr val="000000"/>
              </a:solidFill>
              <a:latin typeface="Arial" charset="0"/>
              <a:cs typeface="Arial" charset="0"/>
            </a:endParaRPr>
          </a:p>
        </p:txBody>
      </p:sp>
      <p:graphicFrame>
        <p:nvGraphicFramePr>
          <p:cNvPr id="13" name="Group 21"/>
          <p:cNvGraphicFramePr>
            <a:graphicFrameLocks noGrp="1"/>
          </p:cNvGraphicFramePr>
          <p:nvPr>
            <p:extLst>
              <p:ext uri="{D42A27DB-BD31-4B8C-83A1-F6EECF244321}">
                <p14:modId xmlns:p14="http://schemas.microsoft.com/office/powerpoint/2010/main" val="1028605147"/>
              </p:ext>
            </p:extLst>
          </p:nvPr>
        </p:nvGraphicFramePr>
        <p:xfrm>
          <a:off x="53472" y="3365375"/>
          <a:ext cx="9063790" cy="3208752"/>
        </p:xfrm>
        <a:graphic>
          <a:graphicData uri="http://schemas.openxmlformats.org/drawingml/2006/table">
            <a:tbl>
              <a:tblPr/>
              <a:tblGrid>
                <a:gridCol w="758934"/>
                <a:gridCol w="940194"/>
                <a:gridCol w="14478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chemeClr val="bg1"/>
                          </a:solidFill>
                          <a:effectLst/>
                          <a:latin typeface="Arial" charset="0"/>
                          <a:ea typeface="ＭＳ Ｐゴシック" charset="0"/>
                          <a:cs typeface="Arial" charset="0"/>
                        </a:rPr>
                        <a:t>2. INVESTMENT DECISIONS</a:t>
                      </a:r>
                      <a:endParaRPr kumimoji="0" lang="en-US" sz="1300" b="1" i="0" u="none" strike="noStrike" cap="none" normalizeH="0" baseline="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3. OBSERVATIONS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FLOOD</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DEVELOPMENT</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(1 - 10)</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DROUGHT</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a:t>
                      </a: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Choose</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Robust Option</a:t>
                      </a: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Annual Precipitation</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Decade</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2</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3</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4</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2" name="Rectangle 1"/>
          <p:cNvSpPr/>
          <p:nvPr/>
        </p:nvSpPr>
        <p:spPr bwMode="auto">
          <a:xfrm>
            <a:off x="0" y="0"/>
            <a:ext cx="9144000" cy="381000"/>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
                <a:srgbClr val="000000"/>
              </a:buClr>
              <a:buSzPct val="100000"/>
              <a:buFont typeface="Times New Roman" charset="0"/>
              <a:buNone/>
              <a:tabLst/>
            </a:pPr>
            <a:r>
              <a:rPr kumimoji="0" lang="fr-FR" sz="2400" b="1" i="0" u="none" strike="noStrike" cap="none" normalizeH="0" baseline="0" dirty="0" smtClean="0">
                <a:ln>
                  <a:noFill/>
                </a:ln>
                <a:solidFill>
                  <a:schemeClr val="bg1"/>
                </a:solidFill>
                <a:effectLst/>
                <a:latin typeface="Calibri" charset="0"/>
                <a:ea typeface="ＭＳ Ｐゴシック" charset="0"/>
                <a:cs typeface="ＭＳ Ｐゴシック" charset="0"/>
              </a:rPr>
              <a:t>PLATEAU NATIONAL</a:t>
            </a:r>
            <a:endParaRPr kumimoji="0" lang="fr-FR" sz="2400" b="1" i="0" u="none" strike="noStrike" cap="none" normalizeH="0" baseline="0" dirty="0">
              <a:ln>
                <a:noFill/>
              </a:ln>
              <a:solidFill>
                <a:schemeClr val="bg1"/>
              </a:solidFill>
              <a:effectLst/>
              <a:latin typeface="Calibri" charset="0"/>
              <a:ea typeface="ＭＳ Ｐゴシック" charset="0"/>
              <a:cs typeface="ＭＳ Ｐゴシック" charset="0"/>
            </a:endParaRPr>
          </a:p>
        </p:txBody>
      </p:sp>
      <p:sp>
        <p:nvSpPr>
          <p:cNvPr id="14" name="Rectangle 13"/>
          <p:cNvSpPr/>
          <p:nvPr/>
        </p:nvSpPr>
        <p:spPr bwMode="auto">
          <a:xfrm>
            <a:off x="0" y="6705600"/>
            <a:ext cx="9144000" cy="152400"/>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1" i="0" u="none" strike="noStrike" cap="none" normalizeH="0" baseline="0" dirty="0">
              <a:ln>
                <a:noFill/>
              </a:ln>
              <a:solidFill>
                <a:schemeClr val="bg1"/>
              </a:solidFill>
              <a:effectLst/>
              <a:latin typeface="Calibri" charset="0"/>
              <a:ea typeface="ＭＳ Ｐゴシック" charset="0"/>
              <a:cs typeface="ＭＳ Ｐゴシック" charset="0"/>
            </a:endParaRPr>
          </a:p>
        </p:txBody>
      </p:sp>
      <p:sp>
        <p:nvSpPr>
          <p:cNvPr id="16" name="Rectangle 15"/>
          <p:cNvSpPr/>
          <p:nvPr/>
        </p:nvSpPr>
        <p:spPr>
          <a:xfrm>
            <a:off x="6586919" y="444250"/>
            <a:ext cx="2519362" cy="2846933"/>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smtClean="0">
                <a:ln>
                  <a:noFill/>
                </a:ln>
                <a:solidFill>
                  <a:sysClr val="windowText" lastClr="000000"/>
                </a:solidFill>
                <a:effectLst/>
                <a:uLnTx/>
                <a:uFillTx/>
                <a:latin typeface="Helvetica"/>
                <a:cs typeface="Helvetica"/>
              </a:rPr>
              <a:t>Comment Gagner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050" b="1" i="0" u="sng" strike="noStrike" kern="0" cap="none" spc="0" normalizeH="0" baseline="0" noProof="0" dirty="0" smtClean="0">
              <a:ln>
                <a:noFill/>
              </a:ln>
              <a:solidFill>
                <a:sysClr val="windowText" lastClr="000000"/>
              </a:solidFill>
              <a:effectLst/>
              <a:uLnTx/>
              <a:uFillTx/>
              <a:latin typeface="Helvetica"/>
              <a:cs typeface="Helvetica"/>
            </a:endParaRPr>
          </a:p>
          <a:p>
            <a:pPr marL="339725" indent="-339725">
              <a:buClrTx/>
              <a:buFontTx/>
              <a:buNone/>
            </a:pPr>
            <a:r>
              <a:rPr lang="fr-FR" sz="1200" b="1" dirty="0" smtClean="0">
                <a:solidFill>
                  <a:srgbClr val="000000"/>
                </a:solidFill>
                <a:latin typeface="Arial" charset="0"/>
              </a:rPr>
              <a:t>Provinces Gagnantes</a:t>
            </a:r>
            <a:endParaRPr lang="fr-FR" sz="1200" b="1" i="1" dirty="0" smtClean="0">
              <a:solidFill>
                <a:srgbClr val="000000"/>
              </a:solidFill>
              <a:latin typeface="Arial" charset="0"/>
            </a:endParaRPr>
          </a:p>
          <a:p>
            <a:pPr marL="171450" indent="-171450">
              <a:buClrTx/>
              <a:buFont typeface="Arial"/>
              <a:buChar char="•"/>
            </a:pPr>
            <a:r>
              <a:rPr lang="fr-FR" sz="1100" b="1" i="1" dirty="0" smtClean="0">
                <a:solidFill>
                  <a:schemeClr val="bg2">
                    <a:lumMod val="50000"/>
                  </a:schemeClr>
                </a:solidFill>
                <a:latin typeface="Arial" charset="0"/>
              </a:rPr>
              <a:t>Le moins de crises </a:t>
            </a:r>
            <a:r>
              <a:rPr lang="fr-FR" sz="1100" i="1" dirty="0" smtClean="0">
                <a:solidFill>
                  <a:schemeClr val="bg2">
                    <a:lumMod val="50000"/>
                  </a:schemeClr>
                </a:solidFill>
                <a:latin typeface="Arial" charset="0"/>
              </a:rPr>
              <a:t>parmi tous les joueurs  </a:t>
            </a:r>
          </a:p>
          <a:p>
            <a:pPr marL="171450" indent="-171450">
              <a:buClrTx/>
              <a:buFont typeface="Arial"/>
              <a:buChar char="•"/>
            </a:pPr>
            <a:r>
              <a:rPr lang="fr-FR" sz="1100" i="1" dirty="0" smtClean="0">
                <a:solidFill>
                  <a:srgbClr val="404040"/>
                </a:solidFill>
                <a:latin typeface="Arial" charset="0"/>
              </a:rPr>
              <a:t>Max 1 gagnant provincial par pays</a:t>
            </a:r>
          </a:p>
          <a:p>
            <a:pPr marL="171450" indent="-171450">
              <a:buClrTx/>
              <a:buFont typeface="Arial"/>
              <a:buChar char="•"/>
            </a:pPr>
            <a:r>
              <a:rPr lang="fr-FR" sz="1100" i="1" dirty="0" smtClean="0">
                <a:solidFill>
                  <a:schemeClr val="bg2">
                    <a:lumMod val="50000"/>
                  </a:schemeClr>
                </a:solidFill>
                <a:latin typeface="Arial" charset="0"/>
              </a:rPr>
              <a:t>Bris d'égalité au sein du pays: province avec le plus de points de prospérité</a:t>
            </a:r>
            <a:endParaRPr kumimoji="0" lang="fr-FR"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endParaRPr lang="fr-FR" sz="1200" b="1" smtClean="0">
              <a:solidFill>
                <a:srgbClr val="000000"/>
              </a:solidFill>
              <a:latin typeface="Arial" charset="0"/>
            </a:endParaRPr>
          </a:p>
          <a:p>
            <a:pPr>
              <a:buClrTx/>
              <a:buFontTx/>
              <a:buNone/>
            </a:pPr>
            <a:r>
              <a:rPr lang="fr-FR" sz="1200" b="1" smtClean="0">
                <a:solidFill>
                  <a:srgbClr val="000000"/>
                </a:solidFill>
                <a:latin typeface="Arial" charset="0"/>
              </a:rPr>
              <a:t>1 </a:t>
            </a:r>
            <a:r>
              <a:rPr lang="fr-FR" sz="1200" b="1" dirty="0">
                <a:solidFill>
                  <a:srgbClr val="000000"/>
                </a:solidFill>
                <a:latin typeface="Arial" charset="0"/>
              </a:rPr>
              <a:t>Pays Gagnant </a:t>
            </a:r>
          </a:p>
          <a:p>
            <a:pPr marL="171450" indent="-171450">
              <a:buClrTx/>
              <a:buFont typeface="Arial"/>
              <a:buChar char="•"/>
            </a:pPr>
            <a:r>
              <a:rPr lang="fr-FR" sz="1100" b="1" i="1" dirty="0" smtClean="0">
                <a:solidFill>
                  <a:srgbClr val="404040"/>
                </a:solidFill>
                <a:latin typeface="Arial" charset="0"/>
              </a:rPr>
              <a:t>Pays avec le plus de Points de Prospérité</a:t>
            </a:r>
          </a:p>
          <a:p>
            <a:pPr marL="171450" indent="-171450">
              <a:buClrTx/>
              <a:buFont typeface="Arial"/>
              <a:buChar char="•"/>
            </a:pPr>
            <a:r>
              <a:rPr lang="fr-FR" sz="1100" i="1" dirty="0" smtClean="0">
                <a:solidFill>
                  <a:srgbClr val="404040"/>
                </a:solidFill>
                <a:latin typeface="Arial" charset="0"/>
              </a:rPr>
              <a:t>Bris d'égalité: pays avec le moins de crises</a:t>
            </a:r>
            <a:endParaRPr lang="fr-FR" sz="1050" b="1" kern="0" dirty="0" smtClean="0">
              <a:solidFill>
                <a:sysClr val="windowText" lastClr="000000"/>
              </a:solidFill>
              <a:latin typeface="Helvetica"/>
              <a:cs typeface="Helvetica"/>
            </a:endParaRPr>
          </a:p>
          <a:p>
            <a:pPr marL="339725" indent="-339725">
              <a:buClrTx/>
              <a:buFontTx/>
              <a:buNone/>
            </a:pPr>
            <a:endParaRPr kumimoji="0" lang="fr-FR" sz="1050" b="1" i="0" u="none" strike="noStrike" kern="0" cap="none" spc="0" normalizeH="0" baseline="0" noProof="0" dirty="0">
              <a:ln>
                <a:noFill/>
              </a:ln>
              <a:solidFill>
                <a:sysClr val="windowText" lastClr="000000"/>
              </a:solidFill>
              <a:effectLst/>
              <a:uLnTx/>
              <a:uFillTx/>
              <a:latin typeface="Helvetica"/>
              <a:cs typeface="Helvetica"/>
            </a:endParaRPr>
          </a:p>
        </p:txBody>
      </p:sp>
      <p:cxnSp>
        <p:nvCxnSpPr>
          <p:cNvPr id="4" name="Straight Connector 3"/>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 name="Straight Connector 5"/>
          <p:cNvCxnSpPr/>
          <p:nvPr/>
        </p:nvCxnSpPr>
        <p:spPr bwMode="auto">
          <a:xfrm>
            <a:off x="54864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57150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4008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613889"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6858000" y="4501458"/>
            <a:ext cx="0" cy="15945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7086600" y="4501458"/>
            <a:ext cx="0" cy="167074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61105129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stretch>
            <a:fillRect/>
          </a:stretch>
        </p:blipFill>
        <p:spPr>
          <a:xfrm>
            <a:off x="4562326" y="-40720"/>
            <a:ext cx="2393890" cy="3455772"/>
          </a:xfrm>
          <a:prstGeom prst="rect">
            <a:avLst/>
          </a:prstGeom>
        </p:spPr>
      </p:pic>
      <p:pic>
        <p:nvPicPr>
          <p:cNvPr id="23" name="Picture 22"/>
          <p:cNvPicPr>
            <a:picLocks noChangeAspect="1"/>
          </p:cNvPicPr>
          <p:nvPr/>
        </p:nvPicPr>
        <p:blipFill>
          <a:blip r:embed="rId4"/>
          <a:stretch>
            <a:fillRect/>
          </a:stretch>
        </p:blipFill>
        <p:spPr>
          <a:xfrm>
            <a:off x="2281163" y="-40720"/>
            <a:ext cx="2393890" cy="3455772"/>
          </a:xfrm>
          <a:prstGeom prst="rect">
            <a:avLst/>
          </a:prstGeom>
        </p:spPr>
      </p:pic>
      <p:pic>
        <p:nvPicPr>
          <p:cNvPr id="24" name="Picture 23"/>
          <p:cNvPicPr>
            <a:picLocks noChangeAspect="1"/>
          </p:cNvPicPr>
          <p:nvPr/>
        </p:nvPicPr>
        <p:blipFill>
          <a:blip r:embed="rId5"/>
          <a:stretch>
            <a:fillRect/>
          </a:stretch>
        </p:blipFill>
        <p:spPr>
          <a:xfrm>
            <a:off x="6843490" y="-40720"/>
            <a:ext cx="2393890" cy="3455772"/>
          </a:xfrm>
          <a:prstGeom prst="rect">
            <a:avLst/>
          </a:prstGeom>
        </p:spPr>
      </p:pic>
      <p:pic>
        <p:nvPicPr>
          <p:cNvPr id="25" name="Picture 24"/>
          <p:cNvPicPr>
            <a:picLocks noChangeAspect="1"/>
          </p:cNvPicPr>
          <p:nvPr/>
        </p:nvPicPr>
        <p:blipFill>
          <a:blip r:embed="rId6"/>
          <a:stretch>
            <a:fillRect/>
          </a:stretch>
        </p:blipFill>
        <p:spPr>
          <a:xfrm>
            <a:off x="0" y="-40720"/>
            <a:ext cx="2393890" cy="3455772"/>
          </a:xfrm>
          <a:prstGeom prst="rect">
            <a:avLst/>
          </a:prstGeom>
        </p:spPr>
      </p:pic>
      <p:pic>
        <p:nvPicPr>
          <p:cNvPr id="30" name="Picture 29"/>
          <p:cNvPicPr>
            <a:picLocks noChangeAspect="1"/>
          </p:cNvPicPr>
          <p:nvPr/>
        </p:nvPicPr>
        <p:blipFill>
          <a:blip r:embed="rId7"/>
          <a:stretch>
            <a:fillRect/>
          </a:stretch>
        </p:blipFill>
        <p:spPr>
          <a:xfrm>
            <a:off x="4562326" y="3426297"/>
            <a:ext cx="2393890" cy="3455772"/>
          </a:xfrm>
          <a:prstGeom prst="rect">
            <a:avLst/>
          </a:prstGeom>
        </p:spPr>
      </p:pic>
      <p:pic>
        <p:nvPicPr>
          <p:cNvPr id="31" name="Picture 30"/>
          <p:cNvPicPr>
            <a:picLocks noChangeAspect="1"/>
          </p:cNvPicPr>
          <p:nvPr/>
        </p:nvPicPr>
        <p:blipFill>
          <a:blip r:embed="rId8"/>
          <a:stretch>
            <a:fillRect/>
          </a:stretch>
        </p:blipFill>
        <p:spPr>
          <a:xfrm>
            <a:off x="2281163" y="3426297"/>
            <a:ext cx="2393890" cy="3455772"/>
          </a:xfrm>
          <a:prstGeom prst="rect">
            <a:avLst/>
          </a:prstGeom>
        </p:spPr>
      </p:pic>
      <p:pic>
        <p:nvPicPr>
          <p:cNvPr id="32" name="Picture 31"/>
          <p:cNvPicPr>
            <a:picLocks noChangeAspect="1"/>
          </p:cNvPicPr>
          <p:nvPr/>
        </p:nvPicPr>
        <p:blipFill>
          <a:blip r:embed="rId9"/>
          <a:stretch>
            <a:fillRect/>
          </a:stretch>
        </p:blipFill>
        <p:spPr>
          <a:xfrm>
            <a:off x="6843490" y="3426297"/>
            <a:ext cx="2393890" cy="3455772"/>
          </a:xfrm>
          <a:prstGeom prst="rect">
            <a:avLst/>
          </a:prstGeom>
        </p:spPr>
      </p:pic>
      <p:pic>
        <p:nvPicPr>
          <p:cNvPr id="33" name="Picture 32"/>
          <p:cNvPicPr>
            <a:picLocks noChangeAspect="1"/>
          </p:cNvPicPr>
          <p:nvPr/>
        </p:nvPicPr>
        <p:blipFill>
          <a:blip r:embed="rId10"/>
          <a:stretch>
            <a:fillRect/>
          </a:stretch>
        </p:blipFill>
        <p:spPr>
          <a:xfrm>
            <a:off x="0" y="3426297"/>
            <a:ext cx="2393890" cy="3455772"/>
          </a:xfrm>
          <a:prstGeom prst="rect">
            <a:avLst/>
          </a:prstGeom>
        </p:spPr>
      </p:pic>
    </p:spTree>
    <p:extLst>
      <p:ext uri="{BB962C8B-B14F-4D97-AF65-F5344CB8AC3E}">
        <p14:creationId xmlns:p14="http://schemas.microsoft.com/office/powerpoint/2010/main" val="2123098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 Questions/Observations</a:t>
            </a:r>
            <a:endParaRPr lang="en-US" dirty="0"/>
          </a:p>
        </p:txBody>
      </p:sp>
      <p:sp>
        <p:nvSpPr>
          <p:cNvPr id="3" name="Content Placeholder 2"/>
          <p:cNvSpPr>
            <a:spLocks noGrp="1"/>
          </p:cNvSpPr>
          <p:nvPr>
            <p:ph idx="1"/>
          </p:nvPr>
        </p:nvSpPr>
        <p:spPr/>
        <p:txBody>
          <a:bodyPr/>
          <a:lstStyle/>
          <a:p>
            <a:pPr marL="457200" indent="-457200">
              <a:buFont typeface="Arial"/>
              <a:buChar char="•"/>
            </a:pPr>
            <a:r>
              <a:rPr lang="en-US" sz="2000" dirty="0" smtClean="0"/>
              <a:t>Each </a:t>
            </a:r>
            <a:r>
              <a:rPr lang="en-US" sz="2000" dirty="0"/>
              <a:t>country, discuss and share with us 1 emotion you felt playing the game, and 1 observation. Keep it brief.</a:t>
            </a:r>
          </a:p>
          <a:p>
            <a:pPr marL="457200" indent="-457200">
              <a:buFont typeface="Arial"/>
              <a:buChar char="•"/>
            </a:pPr>
            <a:r>
              <a:rPr lang="en-US" sz="2000" dirty="0" smtClean="0"/>
              <a:t>How </a:t>
            </a:r>
            <a:r>
              <a:rPr lang="en-US" sz="2000" dirty="0"/>
              <a:t>many people started out with ~2 beans in </a:t>
            </a:r>
            <a:r>
              <a:rPr lang="en-US" sz="2000" dirty="0" smtClean="0"/>
              <a:t>drought or flood protection</a:t>
            </a:r>
            <a:r>
              <a:rPr lang="en-US" sz="2000" dirty="0"/>
              <a:t>? That is </a:t>
            </a:r>
            <a:r>
              <a:rPr lang="en-US" sz="2000" dirty="0" smtClean="0"/>
              <a:t>the </a:t>
            </a:r>
            <a:r>
              <a:rPr lang="en-US" sz="2000" dirty="0"/>
              <a:t>average number of </a:t>
            </a:r>
            <a:r>
              <a:rPr lang="en-US" sz="2000" dirty="0" smtClean="0"/>
              <a:t>droughts or floods that would occur. </a:t>
            </a:r>
            <a:r>
              <a:rPr lang="en-US" sz="2000" dirty="0"/>
              <a:t>What happens when we protect to the average? </a:t>
            </a:r>
            <a:r>
              <a:rPr lang="en-US" sz="2000" dirty="0" smtClean="0"/>
              <a:t>(Caught </a:t>
            </a:r>
            <a:r>
              <a:rPr lang="en-US" sz="2000" dirty="0"/>
              <a:t>by </a:t>
            </a:r>
            <a:r>
              <a:rPr lang="en-US" sz="2000" dirty="0" smtClean="0"/>
              <a:t>extremes – outcomes of disaster are… disastrous. Asymmetric results.)</a:t>
            </a:r>
          </a:p>
          <a:p>
            <a:pPr marL="457200" indent="-457200">
              <a:buFont typeface="Arial"/>
              <a:buChar char="•"/>
            </a:pPr>
            <a:r>
              <a:rPr lang="en-US" sz="2000" dirty="0" smtClean="0"/>
              <a:t>How do we resolve conflict? By meeting in the middle. Which also often leaves us less than protected.</a:t>
            </a:r>
            <a:endParaRPr lang="en-US" sz="2000" dirty="0"/>
          </a:p>
          <a:p>
            <a:pPr marL="457200" indent="-457200">
              <a:buFont typeface="Arial"/>
              <a:buChar char="•"/>
            </a:pPr>
            <a:r>
              <a:rPr lang="en-US" sz="2000" dirty="0" smtClean="0"/>
              <a:t>What </a:t>
            </a:r>
            <a:r>
              <a:rPr lang="en-US" sz="2000" dirty="0"/>
              <a:t>elements of the game resemble the real world?</a:t>
            </a:r>
          </a:p>
          <a:p>
            <a:pPr marL="457200" indent="-457200">
              <a:buFont typeface="Arial"/>
              <a:buChar char="•"/>
            </a:pPr>
            <a:r>
              <a:rPr lang="en-US" sz="2000" dirty="0" smtClean="0"/>
              <a:t>In </a:t>
            </a:r>
            <a:r>
              <a:rPr lang="en-US" sz="2000" dirty="0"/>
              <a:t>this game, we only talked about climate uncertainty. What other sources of uncertainty affect the decisions you face?</a:t>
            </a:r>
          </a:p>
          <a:p>
            <a:pPr marL="457200" indent="-457200">
              <a:buFont typeface="Arial"/>
              <a:buChar char="•"/>
            </a:pPr>
            <a:endParaRPr lang="en-US" sz="2400" dirty="0"/>
          </a:p>
        </p:txBody>
      </p:sp>
    </p:spTree>
    <p:extLst>
      <p:ext uri="{BB962C8B-B14F-4D97-AF65-F5344CB8AC3E}">
        <p14:creationId xmlns:p14="http://schemas.microsoft.com/office/powerpoint/2010/main" val="3267007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7119" y="0"/>
            <a:ext cx="9707332" cy="6858000"/>
          </a:xfrm>
          <a:prstGeom prst="rect">
            <a:avLst/>
          </a:prstGeom>
        </p:spPr>
      </p:pic>
      <p:sp>
        <p:nvSpPr>
          <p:cNvPr id="4" name="TextBox 3"/>
          <p:cNvSpPr txBox="1"/>
          <p:nvPr/>
        </p:nvSpPr>
        <p:spPr>
          <a:xfrm>
            <a:off x="205040" y="5709242"/>
            <a:ext cx="6760975" cy="942713"/>
          </a:xfrm>
          <a:prstGeom prst="rect">
            <a:avLst/>
          </a:prstGeom>
          <a:noFill/>
        </p:spPr>
        <p:txBody>
          <a:bodyPr wrap="none" lIns="80156" tIns="40078" rIns="80156" bIns="40078" rtlCol="0">
            <a:spAutoFit/>
          </a:bodyPr>
          <a:lstStyle/>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Your vision is challenged by disasters </a:t>
            </a:r>
          </a:p>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such as severe droughts…</a:t>
            </a:r>
          </a:p>
        </p:txBody>
      </p:sp>
    </p:spTree>
    <p:extLst>
      <p:ext uri="{BB962C8B-B14F-4D97-AF65-F5344CB8AC3E}">
        <p14:creationId xmlns:p14="http://schemas.microsoft.com/office/powerpoint/2010/main" val="361042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6921" y="0"/>
            <a:ext cx="9737308" cy="6884081"/>
          </a:xfrm>
          <a:prstGeom prst="rect">
            <a:avLst/>
          </a:prstGeom>
        </p:spPr>
      </p:pic>
      <p:sp>
        <p:nvSpPr>
          <p:cNvPr id="4" name="TextBox 3"/>
          <p:cNvSpPr txBox="1"/>
          <p:nvPr/>
        </p:nvSpPr>
        <p:spPr>
          <a:xfrm>
            <a:off x="270219" y="6054733"/>
            <a:ext cx="3820542" cy="511826"/>
          </a:xfrm>
          <a:prstGeom prst="rect">
            <a:avLst/>
          </a:prstGeom>
          <a:noFill/>
        </p:spPr>
        <p:txBody>
          <a:bodyPr wrap="none" lIns="80156" tIns="40078" rIns="80156" bIns="40078" rtlCol="0">
            <a:spAutoFit/>
          </a:bodyPr>
          <a:lstStyle/>
          <a:p>
            <a:r>
              <a:rPr lang="en-US" sz="2800" b="1" i="1" dirty="0">
                <a:ln w="19050">
                  <a:solidFill>
                    <a:schemeClr val="tx2">
                      <a:tint val="1000"/>
                    </a:schemeClr>
                  </a:solidFill>
                  <a:prstDash val="solid"/>
                </a:ln>
                <a:solidFill>
                  <a:schemeClr val="accent3"/>
                </a:solidFill>
                <a:effectLst>
                  <a:glow rad="241300">
                    <a:schemeClr val="tx1">
                      <a:alpha val="75000"/>
                    </a:schemeClr>
                  </a:glow>
                  <a:outerShdw blurRad="50000" dist="50800" dir="7500000" algn="tl">
                    <a:srgbClr val="000000">
                      <a:shade val="5000"/>
                      <a:alpha val="35000"/>
                    </a:srgbClr>
                  </a:outerShdw>
                </a:effectLst>
                <a:latin typeface="Arial"/>
                <a:cs typeface="Arial"/>
              </a:rPr>
              <a:t>And  severe floods…</a:t>
            </a:r>
          </a:p>
        </p:txBody>
      </p:sp>
    </p:spTree>
    <p:extLst>
      <p:ext uri="{BB962C8B-B14F-4D97-AF65-F5344CB8AC3E}">
        <p14:creationId xmlns:p14="http://schemas.microsoft.com/office/powerpoint/2010/main" val="73370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685800" y="3013736"/>
            <a:ext cx="7858082" cy="1235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marL="9144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marL="452270" indent="-450879">
              <a:buFont typeface="+mj-lt"/>
              <a:buAutoNum type="arabicPeriod" startAt="2"/>
            </a:pPr>
            <a:r>
              <a:rPr lang="en-US" sz="2500" b="1" dirty="0" smtClean="0">
                <a:latin typeface="Arial" charset="0"/>
              </a:rPr>
              <a:t>Decisions are individual</a:t>
            </a:r>
          </a:p>
          <a:p>
            <a:pPr marL="458591" lvl="1" indent="0"/>
            <a:r>
              <a:rPr lang="en-US" sz="2500" i="1" u="sng" dirty="0" smtClean="0">
                <a:solidFill>
                  <a:srgbClr val="7F7F7F"/>
                </a:solidFill>
                <a:latin typeface="Arial" charset="0"/>
              </a:rPr>
              <a:t>No consulting </a:t>
            </a:r>
            <a:r>
              <a:rPr lang="en-US" sz="2500" i="1" dirty="0" smtClean="0">
                <a:solidFill>
                  <a:srgbClr val="7F7F7F"/>
                </a:solidFill>
                <a:latin typeface="Arial" charset="0"/>
              </a:rPr>
              <a:t>with others on Provincial Decisions</a:t>
            </a:r>
          </a:p>
          <a:p>
            <a:pPr marL="458591" lvl="1" indent="0"/>
            <a:r>
              <a:rPr lang="en-US" sz="2500" i="1" u="sng" dirty="0" smtClean="0">
                <a:solidFill>
                  <a:srgbClr val="7F7F7F"/>
                </a:solidFill>
                <a:latin typeface="Arial" charset="0"/>
              </a:rPr>
              <a:t>Do collaborate</a:t>
            </a:r>
            <a:r>
              <a:rPr lang="en-US" sz="2500" i="1" dirty="0" smtClean="0">
                <a:solidFill>
                  <a:srgbClr val="7F7F7F"/>
                </a:solidFill>
                <a:latin typeface="Arial" charset="0"/>
              </a:rPr>
              <a:t> during National Decisions</a:t>
            </a:r>
          </a:p>
        </p:txBody>
      </p:sp>
      <p:sp>
        <p:nvSpPr>
          <p:cNvPr id="18434" name="Text Box 2"/>
          <p:cNvSpPr txBox="1">
            <a:spLocks noChangeArrowheads="1"/>
          </p:cNvSpPr>
          <p:nvPr/>
        </p:nvSpPr>
        <p:spPr bwMode="auto">
          <a:xfrm>
            <a:off x="1514043" y="806146"/>
            <a:ext cx="6043947" cy="581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0156" tIns="40078" rIns="80156" bIns="40078">
            <a:spAutoFit/>
          </a:bodyPr>
          <a:lstStyle>
            <a:lvl1pPr marL="457200" indent="-4556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2400">
                <a:solidFill>
                  <a:srgbClr val="000000"/>
                </a:solidFill>
                <a:latin typeface="Calibri" charset="0"/>
                <a:ea typeface="ＭＳ Ｐゴシック" charset="0"/>
                <a:cs typeface="ＭＳ Ｐゴシック" charset="0"/>
              </a:defRPr>
            </a:lvl9pPr>
          </a:lstStyle>
          <a:p>
            <a:pPr algn="ctr">
              <a:buClrTx/>
              <a:buFontTx/>
              <a:buNone/>
            </a:pPr>
            <a:r>
              <a:rPr lang="es-PE" sz="3200" b="1" dirty="0">
                <a:latin typeface="Arial" charset="0"/>
                <a:cs typeface="Arial" charset="0"/>
              </a:rPr>
              <a:t>BASIC RULES</a:t>
            </a:r>
          </a:p>
        </p:txBody>
      </p:sp>
      <p:sp>
        <p:nvSpPr>
          <p:cNvPr id="3" name="TextBox 2"/>
          <p:cNvSpPr txBox="1"/>
          <p:nvPr/>
        </p:nvSpPr>
        <p:spPr>
          <a:xfrm>
            <a:off x="685800" y="1905000"/>
            <a:ext cx="4175129" cy="861774"/>
          </a:xfrm>
          <a:prstGeom prst="rect">
            <a:avLst/>
          </a:prstGeom>
          <a:noFill/>
        </p:spPr>
        <p:txBody>
          <a:bodyPr wrap="none" rtlCol="0">
            <a:spAutoFit/>
          </a:bodyPr>
          <a:lstStyle/>
          <a:p>
            <a:pPr marL="458787" indent="-457200">
              <a:buClrTx/>
              <a:buFontTx/>
              <a:buAutoNum type="arabicPeriod"/>
            </a:pPr>
            <a:r>
              <a:rPr lang="en-US" sz="2500" b="1" dirty="0">
                <a:solidFill>
                  <a:schemeClr val="tx1"/>
                </a:solidFill>
                <a:latin typeface="Arial" charset="0"/>
              </a:rPr>
              <a:t>Simplification of reality</a:t>
            </a:r>
          </a:p>
          <a:p>
            <a:pPr marL="458787" lvl="1" indent="0">
              <a:buClrTx/>
            </a:pPr>
            <a:r>
              <a:rPr lang="en-US" sz="2500" i="1" dirty="0">
                <a:solidFill>
                  <a:srgbClr val="7F7F7F"/>
                </a:solidFill>
                <a:latin typeface="Arial" charset="0"/>
              </a:rPr>
              <a:t>No challenging the rules</a:t>
            </a:r>
            <a:r>
              <a:rPr lang="en-US" sz="2500" i="1" dirty="0" smtClean="0">
                <a:solidFill>
                  <a:srgbClr val="7F7F7F"/>
                </a:solidFill>
                <a:latin typeface="Arial" charset="0"/>
              </a:rPr>
              <a:t>!</a:t>
            </a:r>
            <a:endParaRPr lang="en-US" sz="2500" dirty="0">
              <a:latin typeface="Arial" charset="0"/>
            </a:endParaRPr>
          </a:p>
        </p:txBody>
      </p:sp>
      <p:sp>
        <p:nvSpPr>
          <p:cNvPr id="4" name="TextBox 3"/>
          <p:cNvSpPr txBox="1"/>
          <p:nvPr/>
        </p:nvSpPr>
        <p:spPr>
          <a:xfrm>
            <a:off x="685800" y="4495800"/>
            <a:ext cx="7007046" cy="1184940"/>
          </a:xfrm>
          <a:prstGeom prst="rect">
            <a:avLst/>
          </a:prstGeom>
          <a:noFill/>
        </p:spPr>
        <p:txBody>
          <a:bodyPr wrap="none" rtlCol="0">
            <a:spAutoFit/>
          </a:bodyPr>
          <a:lstStyle/>
          <a:p>
            <a:pPr marL="452270" lvl="1" indent="-450879">
              <a:spcBef>
                <a:spcPts val="2454"/>
              </a:spcBef>
              <a:buClrTx/>
              <a:buFontTx/>
              <a:buAutoNum type="arabicPeriod" startAt="3"/>
            </a:pPr>
            <a:r>
              <a:rPr lang="en-US" sz="2500" b="1" dirty="0">
                <a:solidFill>
                  <a:srgbClr val="000000"/>
                </a:solidFill>
                <a:latin typeface="Arial" charset="0"/>
              </a:rPr>
              <a:t>We will play 4 decades of decision making</a:t>
            </a:r>
          </a:p>
          <a:p>
            <a:pPr marL="489726" lvl="3" indent="0">
              <a:spcBef>
                <a:spcPts val="0"/>
              </a:spcBef>
              <a:buClrTx/>
            </a:pPr>
            <a:r>
              <a:rPr lang="en-US" sz="2500" i="1" dirty="0">
                <a:solidFill>
                  <a:srgbClr val="7F7F7F"/>
                </a:solidFill>
                <a:latin typeface="Arial" charset="0"/>
              </a:rPr>
              <a:t>Each round is 10 years</a:t>
            </a:r>
          </a:p>
          <a:p>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228600" y="467853"/>
            <a:ext cx="6258019"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228600" y="1402119"/>
            <a:ext cx="6258019"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243593" y="2336385"/>
            <a:ext cx="625660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9"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80"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graphicFrame>
        <p:nvGraphicFramePr>
          <p:cNvPr id="13" name="Group 21"/>
          <p:cNvGraphicFramePr>
            <a:graphicFrameLocks noGrp="1"/>
          </p:cNvGraphicFramePr>
          <p:nvPr>
            <p:extLst>
              <p:ext uri="{D42A27DB-BD31-4B8C-83A1-F6EECF244321}">
                <p14:modId xmlns:p14="http://schemas.microsoft.com/office/powerpoint/2010/main" val="2527990251"/>
              </p:ext>
            </p:extLst>
          </p:nvPr>
        </p:nvGraphicFramePr>
        <p:xfrm>
          <a:off x="53472" y="3365375"/>
          <a:ext cx="9063790" cy="3208752"/>
        </p:xfrm>
        <a:graphic>
          <a:graphicData uri="http://schemas.openxmlformats.org/drawingml/2006/table">
            <a:tbl>
              <a:tblPr/>
              <a:tblGrid>
                <a:gridCol w="758934"/>
                <a:gridCol w="940194"/>
                <a:gridCol w="1447800"/>
                <a:gridCol w="990600"/>
                <a:gridCol w="838200"/>
                <a:gridCol w="2319551"/>
                <a:gridCol w="712725"/>
                <a:gridCol w="1055786"/>
              </a:tblGrid>
              <a:tr h="356527">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381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38100" cap="flat" cmpd="sng" algn="ctr">
                      <a:no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gridSpan="4">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chemeClr val="bg1"/>
                          </a:solidFill>
                          <a:effectLst/>
                          <a:latin typeface="Arial" charset="0"/>
                          <a:ea typeface="ＭＳ Ｐゴシック" charset="0"/>
                          <a:cs typeface="Arial" charset="0"/>
                        </a:rPr>
                        <a:t>2. INVESTMENT DECISIONS</a:t>
                      </a:r>
                      <a:endParaRPr kumimoji="0" lang="en-US" sz="1300" b="1" i="0" u="none" strike="noStrike" cap="none" normalizeH="0" baseline="0" dirty="0">
                        <a:ln>
                          <a:noFill/>
                        </a:ln>
                        <a:solidFill>
                          <a:schemeClr val="bg1"/>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66FC86"/>
                    </a:solidFill>
                  </a:tcPr>
                </a:tc>
                <a:tc hMerge="1">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F0F983"/>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4767" marB="41459" anchor="ctr" horzOverflow="overflow">
                    <a:lnL>
                      <a:noFill/>
                    </a:lnL>
                    <a:lnR>
                      <a:noFill/>
                    </a:lnR>
                    <a:lnT>
                      <a:noFill/>
                    </a:lnT>
                    <a:lnB>
                      <a:noFill/>
                    </a:lnB>
                    <a:lnTlToBr>
                      <a:noFill/>
                    </a:lnTlToBr>
                    <a:lnBlToTr>
                      <a:noFill/>
                    </a:lnBlToTr>
                    <a:solidFill>
                      <a:srgbClr val="C0C0C0"/>
                    </a:solidFill>
                  </a:tcPr>
                </a:tc>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3. OBSERVATIONS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grid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FFFFFF"/>
                          </a:solidFill>
                          <a:effectLst/>
                          <a:latin typeface="Arial" charset="0"/>
                          <a:ea typeface="ＭＳ Ｐゴシック" charset="0"/>
                          <a:cs typeface="Arial" charset="0"/>
                        </a:rPr>
                        <a:t>4. RESULTS</a:t>
                      </a:r>
                      <a:endParaRPr kumimoji="0" lang="es-PE" sz="1300" b="1" i="0" u="none" strike="noStrike" cap="none" normalizeH="0" baseline="0" dirty="0">
                        <a:ln>
                          <a:noFill/>
                        </a:ln>
                        <a:solidFill>
                          <a:srgbClr val="FFFFFF"/>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a:noFill/>
                    </a:lnB>
                    <a:lnTlToBr>
                      <a:noFill/>
                    </a:lnTlToBr>
                    <a:lnBlToTr>
                      <a:noFill/>
                    </a:lnBlToTr>
                    <a:solidFill>
                      <a:schemeClr val="tx1">
                        <a:lumMod val="65000"/>
                        <a:lumOff val="35000"/>
                      </a:schemeClr>
                    </a:solidFill>
                  </a:tcPr>
                </a:tc>
                <a:tc h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27193" marB="0" horzOverflow="overflow">
                    <a:lnL>
                      <a:noFill/>
                    </a:lnL>
                    <a:lnR>
                      <a:noFill/>
                    </a:lnR>
                    <a:lnT>
                      <a:noFill/>
                    </a:lnT>
                    <a:lnB>
                      <a:noFill/>
                    </a:lnB>
                    <a:lnTlToBr>
                      <a:noFill/>
                    </a:lnTlToBr>
                    <a:lnBlToTr>
                      <a:noFill/>
                    </a:lnBlToTr>
                    <a:solidFill>
                      <a:srgbClr val="008000">
                        <a:alpha val="50000"/>
                      </a:srgbClr>
                    </a:solidFill>
                  </a:tcPr>
                </a:tc>
              </a:tr>
              <a:tr h="388150">
                <a:tc vMerge="1">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78214" marR="78214" marT="68652" marB="41459" anchor="ctr" horzOverflow="overflow">
                    <a:lnL>
                      <a:noFill/>
                    </a:lnL>
                    <a:lnR>
                      <a:noFill/>
                    </a:lnR>
                    <a:lnT>
                      <a:noFill/>
                    </a:lnT>
                    <a:lnB>
                      <a:noFill/>
                    </a:lnB>
                    <a:lnTlToBr>
                      <a:noFill/>
                    </a:lnTlToBr>
                    <a:lnBlToTr>
                      <a:noFill/>
                    </a:lnBlToTr>
                    <a:solidFill>
                      <a:srgbClr val="C0C0C0"/>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FLOOD</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endParaRPr kumimoji="0" lang="en-US"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AFC7E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DEVELOPMENT</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(1 - 10)</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66FC86"/>
                    </a:solidFill>
                  </a:tcPr>
                </a:tc>
                <a:tc rowSpan="2">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DROUGHT</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Protection</a:t>
                      </a:r>
                    </a:p>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n-US" sz="1300" b="1" i="0" u="none" strike="noStrike" cap="none" normalizeH="0" baseline="0" dirty="0" smtClean="0">
                          <a:ln>
                            <a:noFill/>
                          </a:ln>
                          <a:solidFill>
                            <a:srgbClr val="000000"/>
                          </a:solidFill>
                          <a:effectLst/>
                          <a:latin typeface="Arial" charset="0"/>
                          <a:ea typeface="ＭＳ Ｐゴシック" charset="0"/>
                          <a:cs typeface="Arial" charset="0"/>
                        </a:rPr>
                        <a:t>(</a:t>
                      </a:r>
                      <a:r>
                        <a:rPr kumimoji="0" lang="en-US" sz="1300" b="1" i="0" u="none" strike="noStrike" cap="none" normalizeH="0" baseline="0" dirty="0">
                          <a:ln>
                            <a:noFill/>
                          </a:ln>
                          <a:solidFill>
                            <a:srgbClr val="000000"/>
                          </a:solidFill>
                          <a:effectLst/>
                          <a:latin typeface="Arial" charset="0"/>
                          <a:ea typeface="ＭＳ Ｐゴシック" charset="0"/>
                          <a:cs typeface="Arial" charset="0"/>
                        </a:rPr>
                        <a:t>0 - 9)</a:t>
                      </a:r>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F0F983"/>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Choose</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Robust Option</a:t>
                      </a:r>
                      <a:r>
                        <a:rPr kumimoji="0" lang="es-PE" sz="1300" b="0" i="0"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smtClean="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Annual Precipitation</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rgbClr val="D9D9D9"/>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Crises</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c rowSpan="2">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1" u="none" strike="noStrike" cap="none" normalizeH="0" baseline="0" dirty="0" smtClean="0">
                          <a:ln>
                            <a:noFill/>
                          </a:ln>
                          <a:solidFill>
                            <a:srgbClr val="000000"/>
                          </a:solidFill>
                          <a:effectLst/>
                          <a:latin typeface="Arial" charset="0"/>
                          <a:ea typeface="ＭＳ Ｐゴシック" charset="0"/>
                          <a:cs typeface="Arial" charset="0"/>
                        </a:rPr>
                        <a:t>Prosperity Points</a:t>
                      </a:r>
                      <a:endParaRPr kumimoji="0" lang="es-PE" sz="1300" b="1" i="1"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a:noFill/>
                    </a:lnT>
                    <a:lnB w="9525" cap="flat" cmpd="sng" algn="ctr">
                      <a:solidFill>
                        <a:scrgbClr r="0" g="0" b="0"/>
                      </a:solidFill>
                      <a:prstDash val="solid"/>
                      <a:round/>
                      <a:headEnd type="none" w="med" len="med"/>
                      <a:tailEnd type="none" w="med" len="med"/>
                    </a:lnB>
                    <a:lnTlToBr>
                      <a:noFill/>
                    </a:lnTlToBr>
                    <a:lnBlToTr>
                      <a:noFill/>
                    </a:lnBlToTr>
                    <a:solidFill>
                      <a:schemeClr val="bg1">
                        <a:lumMod val="75000"/>
                        <a:alpha val="50000"/>
                      </a:schemeClr>
                    </a:solidFill>
                  </a:tcPr>
                </a:tc>
              </a:tr>
              <a:tr h="373850">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smtClean="0">
                          <a:ln>
                            <a:noFill/>
                          </a:ln>
                          <a:solidFill>
                            <a:srgbClr val="000000"/>
                          </a:solidFill>
                          <a:effectLst/>
                          <a:latin typeface="Arial" charset="0"/>
                          <a:ea typeface="ＭＳ Ｐゴシック" charset="0"/>
                          <a:cs typeface="Arial" charset="0"/>
                        </a:rPr>
                        <a:t>Decade</a:t>
                      </a:r>
                      <a:endParaRPr kumimoji="0" lang="es-PE" sz="1300" b="1"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lumMod val="8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1</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w="12700" cap="flat" cmpd="sng" algn="ctr">
                      <a:solidFill>
                        <a:scrgbClr r="0" g="0" b="0"/>
                      </a:solidFill>
                      <a:prstDash val="solid"/>
                      <a:round/>
                      <a:headEnd type="none" w="med" len="med"/>
                      <a:tailEnd type="none" w="med" len="med"/>
                    </a:lnTlToBr>
                    <a:lnBlToTr w="12700" cap="flat" cmpd="sng" algn="ctr">
                      <a:solidFill>
                        <a:scrgbClr r="0" g="0" b="0"/>
                      </a:solidFill>
                      <a:prstDash val="solid"/>
                      <a:round/>
                      <a:headEnd type="none" w="med" len="med"/>
                      <a:tailEnd type="none" w="med" len="med"/>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2</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746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3</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9525"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pPr marL="0" marR="0" lvl="0" indent="0" algn="ctr" defTabSz="457200" rtl="0" eaLnBrk="1" fontAlgn="base" latinLnBrk="0" hangingPunct="1">
                        <a:lnSpc>
                          <a:spcPct val="83000"/>
                        </a:lnSpc>
                        <a:spcBef>
                          <a:spcPct val="0"/>
                        </a:spcBef>
                        <a:spcAft>
                          <a:spcPct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300" b="1" i="0" u="none" strike="noStrike" cap="none" normalizeH="0" baseline="0" dirty="0">
                          <a:ln>
                            <a:noFill/>
                          </a:ln>
                          <a:solidFill>
                            <a:srgbClr val="000000"/>
                          </a:solidFill>
                          <a:effectLst/>
                          <a:latin typeface="Arial" charset="0"/>
                          <a:ea typeface="ＭＳ Ｐゴシック" charset="0"/>
                          <a:cs typeface="Arial" charset="0"/>
                        </a:rPr>
                        <a:t>4</a:t>
                      </a:r>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83000"/>
                        </a:lnSpc>
                        <a:spcBef>
                          <a:spcPct val="0"/>
                        </a:spcBef>
                        <a:spcAft>
                          <a:spcPct val="0"/>
                        </a:spcAft>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pPr>
                      <a:r>
                        <a:rPr kumimoji="0" lang="es-PE" sz="1000" b="0" i="0" u="none" strike="noStrike" cap="none" normalizeH="0" baseline="0" dirty="0" smtClean="0">
                          <a:ln>
                            <a:noFill/>
                          </a:ln>
                          <a:solidFill>
                            <a:srgbClr val="000000"/>
                          </a:solidFill>
                          <a:effectLst/>
                          <a:latin typeface="Arial" charset="0"/>
                          <a:ea typeface="ＭＳ Ｐゴシック" charset="0"/>
                          <a:cs typeface="Arial" charset="0"/>
                        </a:rPr>
                        <a:t>Yes / No</a:t>
                      </a:r>
                      <a:endParaRPr kumimoji="0" lang="es-PE" sz="1000" b="0" i="0" u="none" strike="noStrike" cap="none" normalizeH="0" baseline="0" dirty="0">
                        <a:ln>
                          <a:noFill/>
                        </a:ln>
                        <a:solidFill>
                          <a:srgbClr val="000000"/>
                        </a:solidFill>
                        <a:effectLst/>
                        <a:latin typeface="Arial" charset="0"/>
                        <a:ea typeface="ＭＳ Ｐゴシック" charset="0"/>
                        <a:cs typeface="Arial" charset="0"/>
                      </a:endParaRPr>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9525"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r h="418909">
                <a:tc>
                  <a:txBody>
                    <a:bodyPr/>
                    <a:lstStyle/>
                    <a:p>
                      <a:endParaRPr lang="en-US" dirty="0"/>
                    </a:p>
                  </a:txBody>
                  <a:tcPr marL="0" marR="0" marT="0" marB="0" anchor="ctr" horzOverflow="overflow">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9525"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solidFill>
                      <a:srgbClr val="FFFFFF"/>
                    </a:solidFill>
                  </a:tcPr>
                </a:tc>
                <a:tc>
                  <a:txBody>
                    <a:bodyPr/>
                    <a:lstStyle/>
                    <a:p>
                      <a:endParaRPr lang="en-US" dirty="0"/>
                    </a:p>
                  </a:txBody>
                  <a:tcPr marL="0" marR="0" marT="0" marB="0" anchor="ctr" horzOverflow="overflow">
                    <a:lnL w="9525"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pPr algn="ctr"/>
                      <a:r>
                        <a:rPr lang="en-US" i="1" baseline="0" dirty="0" smtClean="0"/>
                        <a:t>                TOTAL</a:t>
                      </a:r>
                      <a:r>
                        <a:rPr lang="en-US" i="1" dirty="0" smtClean="0"/>
                        <a:t>:</a:t>
                      </a:r>
                      <a:endParaRPr lang="en-US" i="1" dirty="0"/>
                    </a:p>
                  </a:txBody>
                  <a:tcPr marL="0" marR="0" marT="0" marB="0" anchor="ctr" horzOverflow="overflow">
                    <a:lnL w="76200" cap="flat" cmpd="sng" algn="ctr">
                      <a:no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noFill/>
                      <a:prstDash val="solid"/>
                      <a:round/>
                      <a:headEnd type="none" w="med" len="med"/>
                      <a:tailEnd type="none" w="med" len="med"/>
                    </a:lnB>
                    <a:lnTlToBr>
                      <a:noFill/>
                    </a:lnTlToBr>
                    <a:lnBlToTr>
                      <a:noFill/>
                    </a:lnBlToTr>
                    <a:noFill/>
                  </a:tcPr>
                </a:tc>
                <a:tc>
                  <a:txBody>
                    <a:bodyPr/>
                    <a:lstStyle/>
                    <a:p>
                      <a:endParaRPr lang="en-US" dirty="0"/>
                    </a:p>
                  </a:txBody>
                  <a:tcPr marL="0" marR="0" marT="0" marB="0" anchor="ctr" horzOverflow="overflow">
                    <a:lnL w="76200" cap="flat" cmpd="sng" algn="ctr">
                      <a:solidFill>
                        <a:scrgbClr r="0" g="0" b="0"/>
                      </a:solidFill>
                      <a:prstDash val="solid"/>
                      <a:round/>
                      <a:headEnd type="none" w="med" len="med"/>
                      <a:tailEnd type="none" w="med" len="med"/>
                    </a:lnL>
                    <a:lnR w="9525"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c>
                  <a:txBody>
                    <a:bodyPr/>
                    <a:lstStyle/>
                    <a:p>
                      <a:endParaRPr lang="en-US" dirty="0"/>
                    </a:p>
                  </a:txBody>
                  <a:tcPr marL="0" marR="0" marT="0" marB="0" anchor="ctr" horzOverflow="overflow">
                    <a:lnL w="9525" cap="flat" cmpd="sng" algn="ctr">
                      <a:solidFill>
                        <a:scrgbClr r="0" g="0" b="0"/>
                      </a:solidFill>
                      <a:prstDash val="solid"/>
                      <a:round/>
                      <a:headEnd type="none" w="med" len="med"/>
                      <a:tailEnd type="none" w="med" len="med"/>
                    </a:lnL>
                    <a:lnR w="76200" cap="flat" cmpd="sng" algn="ctr">
                      <a:solidFill>
                        <a:scrgbClr r="0" g="0" b="0"/>
                      </a:solidFill>
                      <a:prstDash val="solid"/>
                      <a:round/>
                      <a:headEnd type="none" w="med" len="med"/>
                      <a:tailEnd type="none" w="med" len="med"/>
                    </a:lnR>
                    <a:lnT w="76200" cap="flat" cmpd="sng" algn="ctr">
                      <a:solidFill>
                        <a:scrgbClr r="0" g="0" b="0"/>
                      </a:solidFill>
                      <a:prstDash val="solid"/>
                      <a:round/>
                      <a:headEnd type="none" w="med" len="med"/>
                      <a:tailEnd type="none" w="med" len="med"/>
                    </a:lnT>
                    <a:lnB w="76200" cap="flat" cmpd="sng" algn="ctr">
                      <a:solidFill>
                        <a:scrgbClr r="0" g="0" b="0"/>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14" name="Rectangle 13"/>
          <p:cNvSpPr/>
          <p:nvPr/>
        </p:nvSpPr>
        <p:spPr>
          <a:xfrm>
            <a:off x="6586919" y="444250"/>
            <a:ext cx="2519362" cy="2485296"/>
          </a:xfrm>
          <a:prstGeom prst="rect">
            <a:avLst/>
          </a:prstGeom>
          <a:solidFill>
            <a:sysClr val="window" lastClr="FFFFFF">
              <a:lumMod val="75000"/>
            </a:sysClr>
          </a:solid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sng" strike="noStrike" kern="0" cap="none" spc="0" normalizeH="0" baseline="0" noProof="0" dirty="0" smtClean="0">
                <a:ln>
                  <a:noFill/>
                </a:ln>
                <a:solidFill>
                  <a:sysClr val="windowText" lastClr="000000"/>
                </a:solidFill>
                <a:effectLst/>
                <a:uLnTx/>
                <a:uFillTx/>
                <a:latin typeface="Helvetica"/>
                <a:cs typeface="Helvetica"/>
              </a:rPr>
              <a:t>How to Win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1" i="0" u="sng" strike="noStrike" kern="0" cap="none" spc="0" normalizeH="0" baseline="0" noProof="0" dirty="0">
              <a:ln>
                <a:noFill/>
              </a:ln>
              <a:solidFill>
                <a:sysClr val="windowText" lastClr="000000"/>
              </a:solidFill>
              <a:effectLst/>
              <a:uLnTx/>
              <a:uFillTx/>
              <a:latin typeface="Helvetica"/>
              <a:cs typeface="Helvetica"/>
            </a:endParaRPr>
          </a:p>
          <a:p>
            <a:pPr marL="339725" indent="-339725">
              <a:buClrTx/>
              <a:buFontTx/>
              <a:buNone/>
            </a:pPr>
            <a:r>
              <a:rPr lang="es-PE" sz="1200" b="1" dirty="0" smtClean="0">
                <a:solidFill>
                  <a:srgbClr val="000000"/>
                </a:solidFill>
                <a:latin typeface="Arial" charset="0"/>
              </a:rPr>
              <a:t>Winning Provinces</a:t>
            </a:r>
            <a:endParaRPr lang="es-PE" sz="1200" b="1" i="1" dirty="0" smtClean="0">
              <a:solidFill>
                <a:srgbClr val="000000"/>
              </a:solidFill>
              <a:latin typeface="Arial" charset="0"/>
            </a:endParaRPr>
          </a:p>
          <a:p>
            <a:pPr marL="171450" indent="-171450">
              <a:buClrTx/>
              <a:buFont typeface="Arial"/>
              <a:buChar char="•"/>
            </a:pPr>
            <a:r>
              <a:rPr lang="es-PE" sz="1100" b="1" i="1" dirty="0" smtClean="0">
                <a:solidFill>
                  <a:schemeClr val="bg2">
                    <a:lumMod val="50000"/>
                  </a:schemeClr>
                </a:solidFill>
                <a:latin typeface="Arial" charset="0"/>
              </a:rPr>
              <a:t>Fewest Crises </a:t>
            </a:r>
            <a:r>
              <a:rPr lang="es-PE" sz="1100" i="1" dirty="0" smtClean="0">
                <a:solidFill>
                  <a:schemeClr val="bg2">
                    <a:lumMod val="50000"/>
                  </a:schemeClr>
                </a:solidFill>
                <a:latin typeface="Arial" charset="0"/>
              </a:rPr>
              <a:t>out </a:t>
            </a:r>
            <a:r>
              <a:rPr lang="es-PE" sz="1100" i="1" dirty="0">
                <a:solidFill>
                  <a:schemeClr val="bg2">
                    <a:lumMod val="50000"/>
                  </a:schemeClr>
                </a:solidFill>
                <a:latin typeface="Arial" charset="0"/>
              </a:rPr>
              <a:t>of ALL </a:t>
            </a:r>
            <a:r>
              <a:rPr lang="es-PE" sz="1100" i="1" dirty="0" smtClean="0">
                <a:solidFill>
                  <a:schemeClr val="bg2">
                    <a:lumMod val="50000"/>
                  </a:schemeClr>
                </a:solidFill>
                <a:latin typeface="Arial" charset="0"/>
              </a:rPr>
              <a:t>players</a:t>
            </a:r>
          </a:p>
          <a:p>
            <a:pPr marL="171450" indent="-171450">
              <a:buClrTx/>
              <a:buFont typeface="Arial"/>
              <a:buChar char="•"/>
            </a:pPr>
            <a:r>
              <a:rPr lang="es-PE" sz="1100" i="1" dirty="0">
                <a:solidFill>
                  <a:srgbClr val="404040"/>
                </a:solidFill>
                <a:latin typeface="Arial" charset="0"/>
              </a:rPr>
              <a:t>Max 1 </a:t>
            </a:r>
            <a:r>
              <a:rPr lang="es-PE" sz="1100" i="1" dirty="0" smtClean="0">
                <a:solidFill>
                  <a:srgbClr val="404040"/>
                </a:solidFill>
                <a:latin typeface="Arial" charset="0"/>
              </a:rPr>
              <a:t>provicial winner per country</a:t>
            </a:r>
          </a:p>
          <a:p>
            <a:pPr marL="171450" indent="-171450">
              <a:buClrTx/>
              <a:buFont typeface="Arial"/>
              <a:buChar char="•"/>
            </a:pPr>
            <a:r>
              <a:rPr lang="es-PE" sz="1100" i="1" dirty="0" smtClean="0">
                <a:solidFill>
                  <a:schemeClr val="bg2">
                    <a:lumMod val="50000"/>
                  </a:schemeClr>
                </a:solidFill>
                <a:latin typeface="Arial" charset="0"/>
              </a:rPr>
              <a:t>Tiebreaker </a:t>
            </a:r>
            <a:r>
              <a:rPr lang="es-PE" sz="1100" i="1" dirty="0">
                <a:solidFill>
                  <a:schemeClr val="bg2">
                    <a:lumMod val="50000"/>
                  </a:schemeClr>
                </a:solidFill>
                <a:latin typeface="Arial" charset="0"/>
              </a:rPr>
              <a:t>within country</a:t>
            </a:r>
            <a:r>
              <a:rPr lang="es-PE" sz="1100" i="1" dirty="0" smtClean="0">
                <a:solidFill>
                  <a:schemeClr val="bg2">
                    <a:lumMod val="50000"/>
                  </a:schemeClr>
                </a:solidFill>
                <a:latin typeface="Arial" charset="0"/>
              </a:rPr>
              <a:t>: province with  most prosperity points</a:t>
            </a:r>
            <a:endParaRPr lang="es-PE" sz="1100" i="1" dirty="0">
              <a:solidFill>
                <a:schemeClr val="bg2">
                  <a:lumMod val="50000"/>
                </a:schemeClr>
              </a:solidFill>
              <a:latin typeface="Arial" charset="0"/>
            </a:endParaRPr>
          </a:p>
          <a:p>
            <a:pPr marL="339725" indent="-339725">
              <a:buClrTx/>
              <a:buFontTx/>
              <a:buNone/>
            </a:pPr>
            <a:endParaRPr kumimoji="0" lang="en-US" sz="1100" b="1" i="0" u="none" strike="noStrike" kern="0" cap="none" spc="0" normalizeH="0" baseline="0" noProof="0" dirty="0" smtClean="0">
              <a:ln>
                <a:noFill/>
              </a:ln>
              <a:solidFill>
                <a:sysClr val="windowText" lastClr="000000"/>
              </a:solidFill>
              <a:effectLst/>
              <a:uLnTx/>
              <a:uFillTx/>
              <a:latin typeface="Helvetica"/>
              <a:cs typeface="Helvetica"/>
            </a:endParaRPr>
          </a:p>
          <a:p>
            <a:pPr>
              <a:buClrTx/>
              <a:buFontTx/>
              <a:buNone/>
            </a:pPr>
            <a:r>
              <a:rPr lang="es-PE" sz="1200" b="1" dirty="0">
                <a:solidFill>
                  <a:srgbClr val="404040"/>
                </a:solidFill>
                <a:latin typeface="Arial" charset="0"/>
              </a:rPr>
              <a:t>1 Winning </a:t>
            </a:r>
            <a:r>
              <a:rPr lang="es-PE" sz="1200" b="1" dirty="0" smtClean="0">
                <a:solidFill>
                  <a:srgbClr val="404040"/>
                </a:solidFill>
                <a:latin typeface="Arial" charset="0"/>
              </a:rPr>
              <a:t>Country:</a:t>
            </a:r>
          </a:p>
          <a:p>
            <a:pPr marL="171450" indent="-171450">
              <a:buClrTx/>
              <a:buFont typeface="Arial"/>
              <a:buChar char="•"/>
            </a:pPr>
            <a:r>
              <a:rPr lang="es-PE" sz="1100" b="1" i="1" dirty="0" smtClean="0">
                <a:solidFill>
                  <a:srgbClr val="404040"/>
                </a:solidFill>
                <a:latin typeface="Arial" charset="0"/>
              </a:rPr>
              <a:t>Most </a:t>
            </a:r>
            <a:r>
              <a:rPr lang="es-PE" sz="1100" b="1" i="1" dirty="0">
                <a:solidFill>
                  <a:srgbClr val="404040"/>
                </a:solidFill>
                <a:latin typeface="Arial" charset="0"/>
              </a:rPr>
              <a:t>Prosperity </a:t>
            </a:r>
            <a:r>
              <a:rPr lang="es-PE" sz="1100" b="1" i="1" dirty="0" smtClean="0">
                <a:solidFill>
                  <a:srgbClr val="404040"/>
                </a:solidFill>
                <a:latin typeface="Arial" charset="0"/>
              </a:rPr>
              <a:t>Points</a:t>
            </a:r>
          </a:p>
          <a:p>
            <a:pPr marL="171450" indent="-171450">
              <a:buClrTx/>
              <a:buFont typeface="Arial"/>
              <a:buChar char="•"/>
            </a:pPr>
            <a:r>
              <a:rPr lang="es-PE" sz="1100" i="1" dirty="0" smtClean="0">
                <a:solidFill>
                  <a:srgbClr val="404040"/>
                </a:solidFill>
                <a:latin typeface="Arial" charset="0"/>
              </a:rPr>
              <a:t>Tiebreaker</a:t>
            </a:r>
            <a:r>
              <a:rPr lang="es-PE" sz="1100" i="1" dirty="0">
                <a:solidFill>
                  <a:srgbClr val="404040"/>
                </a:solidFill>
                <a:latin typeface="Arial" charset="0"/>
              </a:rPr>
              <a:t>: country with fewest crises </a:t>
            </a:r>
          </a:p>
          <a:p>
            <a:pPr marL="339725" indent="-339725">
              <a:buClrTx/>
              <a:buFontTx/>
              <a:buNone/>
            </a:pPr>
            <a:endParaRPr lang="en-US" sz="1050" b="1" kern="0" dirty="0">
              <a:solidFill>
                <a:sysClr val="windowText" lastClr="000000"/>
              </a:solidFill>
              <a:latin typeface="Helvetica"/>
              <a:cs typeface="Helvetica"/>
            </a:endParaRPr>
          </a:p>
          <a:p>
            <a:pPr marL="339725" indent="-339725">
              <a:buClrTx/>
              <a:buFontTx/>
              <a:buNone/>
            </a:pPr>
            <a:endParaRPr kumimoji="0" lang="en-US" sz="1050" b="1" i="0" u="none" strike="noStrike" kern="0" cap="none" spc="0" normalizeH="0" baseline="0" noProof="0" dirty="0">
              <a:ln>
                <a:noFill/>
              </a:ln>
              <a:solidFill>
                <a:sysClr val="windowText" lastClr="000000"/>
              </a:solidFill>
              <a:effectLst/>
              <a:uLnTx/>
              <a:uFillTx/>
              <a:latin typeface="Helvetica"/>
              <a:cs typeface="Helvetica"/>
            </a:endParaRPr>
          </a:p>
        </p:txBody>
      </p:sp>
      <p:cxnSp>
        <p:nvCxnSpPr>
          <p:cNvPr id="3" name="Straight Connector 2"/>
          <p:cNvCxnSpPr/>
          <p:nvPr/>
        </p:nvCxnSpPr>
        <p:spPr bwMode="auto">
          <a:xfrm>
            <a:off x="5257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p:nvCxnSpPr>
        <p:spPr bwMode="auto">
          <a:xfrm>
            <a:off x="54864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Straight Connector 6"/>
          <p:cNvCxnSpPr/>
          <p:nvPr/>
        </p:nvCxnSpPr>
        <p:spPr bwMode="auto">
          <a:xfrm>
            <a:off x="57150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5943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1722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a:off x="6400800"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p:cNvCxnSpPr/>
          <p:nvPr/>
        </p:nvCxnSpPr>
        <p:spPr bwMode="auto">
          <a:xfrm>
            <a:off x="6611122" y="4495800"/>
            <a:ext cx="0" cy="16002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6858000" y="4495800"/>
            <a:ext cx="0" cy="17526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7086600" y="4495800"/>
            <a:ext cx="0" cy="16764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4058843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sp>
        <p:nvSpPr>
          <p:cNvPr id="35" name="Rectangle 7"/>
          <p:cNvSpPr>
            <a:spLocks noChangeArrowheads="1"/>
          </p:cNvSpPr>
          <p:nvPr/>
        </p:nvSpPr>
        <p:spPr bwMode="auto">
          <a:xfrm>
            <a:off x="583806"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grpSp>
        <p:nvGrpSpPr>
          <p:cNvPr id="2" name="Group 1"/>
          <p:cNvGrpSpPr/>
          <p:nvPr/>
        </p:nvGrpSpPr>
        <p:grpSpPr>
          <a:xfrm>
            <a:off x="856826" y="1485613"/>
            <a:ext cx="5268596" cy="630521"/>
            <a:chOff x="1001712" y="1638300"/>
            <a:chExt cx="6159501" cy="695325"/>
          </a:xfrm>
          <a:solidFill>
            <a:srgbClr val="804000"/>
          </a:solidFill>
        </p:grpSpPr>
        <p:sp>
          <p:nvSpPr>
            <p:cNvPr id="24" name="Freeform 11"/>
            <p:cNvSpPr>
              <a:spLocks noChangeArrowheads="1"/>
            </p:cNvSpPr>
            <p:nvPr/>
          </p:nvSpPr>
          <p:spPr bwMode="auto">
            <a:xfrm>
              <a:off x="4659312"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
            <p:cNvSpPr>
              <a:spLocks noChangeArrowheads="1"/>
            </p:cNvSpPr>
            <p:nvPr/>
          </p:nvSpPr>
          <p:spPr bwMode="auto">
            <a:xfrm>
              <a:off x="5911850"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
            <p:cNvSpPr>
              <a:spLocks noChangeArrowheads="1"/>
            </p:cNvSpPr>
            <p:nvPr/>
          </p:nvSpPr>
          <p:spPr bwMode="auto">
            <a:xfrm>
              <a:off x="1001712"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Freeform 14"/>
            <p:cNvSpPr>
              <a:spLocks noChangeArrowheads="1"/>
            </p:cNvSpPr>
            <p:nvPr/>
          </p:nvSpPr>
          <p:spPr bwMode="auto">
            <a:xfrm>
              <a:off x="1570037"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5"/>
            <p:cNvSpPr>
              <a:spLocks noChangeArrowheads="1"/>
            </p:cNvSpPr>
            <p:nvPr/>
          </p:nvSpPr>
          <p:spPr bwMode="auto">
            <a:xfrm>
              <a:off x="2111375" y="1639888"/>
              <a:ext cx="625475"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6"/>
            <p:cNvSpPr>
              <a:spLocks noChangeArrowheads="1"/>
            </p:cNvSpPr>
            <p:nvPr/>
          </p:nvSpPr>
          <p:spPr bwMode="auto">
            <a:xfrm>
              <a:off x="3195637"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7"/>
            <p:cNvSpPr>
              <a:spLocks noChangeArrowheads="1"/>
            </p:cNvSpPr>
            <p:nvPr/>
          </p:nvSpPr>
          <p:spPr bwMode="auto">
            <a:xfrm>
              <a:off x="4098925"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8"/>
            <p:cNvSpPr>
              <a:spLocks noChangeArrowheads="1"/>
            </p:cNvSpPr>
            <p:nvPr/>
          </p:nvSpPr>
          <p:spPr bwMode="auto">
            <a:xfrm>
              <a:off x="528637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9"/>
            <p:cNvSpPr>
              <a:spLocks noChangeArrowheads="1"/>
            </p:cNvSpPr>
            <p:nvPr/>
          </p:nvSpPr>
          <p:spPr bwMode="auto">
            <a:xfrm>
              <a:off x="6537325" y="1638300"/>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20"/>
            <p:cNvSpPr>
              <a:spLocks noChangeArrowheads="1"/>
            </p:cNvSpPr>
            <p:nvPr/>
          </p:nvSpPr>
          <p:spPr bwMode="auto">
            <a:xfrm>
              <a:off x="2660650" y="1639888"/>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50760" cap="flat">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17"/>
            <p:cNvSpPr>
              <a:spLocks noChangeArrowheads="1"/>
            </p:cNvSpPr>
            <p:nvPr/>
          </p:nvSpPr>
          <p:spPr bwMode="auto">
            <a:xfrm>
              <a:off x="4091580" y="1641475"/>
              <a:ext cx="623888" cy="692150"/>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grp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a:p>
          </p:txBody>
        </p:sp>
      </p:grpSp>
    </p:spTree>
    <p:extLst>
      <p:ext uri="{BB962C8B-B14F-4D97-AF65-F5344CB8AC3E}">
        <p14:creationId xmlns:p14="http://schemas.microsoft.com/office/powerpoint/2010/main" val="35971105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886" y="477930"/>
            <a:ext cx="711532" cy="7500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665" y="2406922"/>
            <a:ext cx="695237" cy="650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noChangeArrowheads="1"/>
          </p:cNvSpPr>
          <p:nvPr/>
        </p:nvSpPr>
        <p:spPr bwMode="auto">
          <a:xfrm>
            <a:off x="477976" y="467853"/>
            <a:ext cx="6008643" cy="781673"/>
          </a:xfrm>
          <a:prstGeom prst="roundRect">
            <a:avLst>
              <a:gd name="adj" fmla="val 16667"/>
            </a:avLst>
          </a:prstGeom>
          <a:solidFill>
            <a:srgbClr val="558ED5">
              <a:alpha val="34000"/>
            </a:srgbClr>
          </a:solidFill>
          <a:ln w="57240" cap="flat">
            <a:solidFill>
              <a:srgbClr val="3366FF"/>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1" name="AutoShape 5"/>
          <p:cNvSpPr>
            <a:spLocks noChangeArrowheads="1"/>
          </p:cNvSpPr>
          <p:nvPr/>
        </p:nvSpPr>
        <p:spPr bwMode="auto">
          <a:xfrm>
            <a:off x="477976" y="1402119"/>
            <a:ext cx="6008643" cy="781674"/>
          </a:xfrm>
          <a:prstGeom prst="roundRect">
            <a:avLst>
              <a:gd name="adj" fmla="val 16667"/>
            </a:avLst>
          </a:prstGeom>
          <a:solidFill>
            <a:srgbClr val="23FF23">
              <a:alpha val="45000"/>
            </a:srgbClr>
          </a:solidFill>
          <a:ln w="57240" cap="flat">
            <a:solidFill>
              <a:srgbClr val="9BBB59"/>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2" name="AutoShape 6"/>
          <p:cNvSpPr>
            <a:spLocks noChangeArrowheads="1"/>
          </p:cNvSpPr>
          <p:nvPr/>
        </p:nvSpPr>
        <p:spPr bwMode="auto">
          <a:xfrm>
            <a:off x="492913" y="2336385"/>
            <a:ext cx="6007285" cy="781673"/>
          </a:xfrm>
          <a:prstGeom prst="roundRect">
            <a:avLst>
              <a:gd name="adj" fmla="val 16667"/>
            </a:avLst>
          </a:prstGeom>
          <a:solidFill>
            <a:srgbClr val="FFFF00">
              <a:alpha val="34000"/>
            </a:srgbClr>
          </a:solidFill>
          <a:ln w="57240" cap="flat">
            <a:solidFill>
              <a:srgbClr val="FFFF00"/>
            </a:solidFill>
            <a:miter lim="800000"/>
            <a:headEnd/>
            <a:tailEnd/>
          </a:ln>
          <a:effectLst>
            <a:outerShdw blurRad="63500" dist="75597" dir="1064680" algn="ctr" rotWithShape="0">
              <a:srgbClr val="808080">
                <a:alpha val="35036"/>
              </a:srgbClr>
            </a:outerShdw>
          </a:effectLst>
        </p:spPr>
        <p:txBody>
          <a:bodyPr wrap="none" lIns="80156" tIns="40078" rIns="80156" bIns="40078" anchor="ctr"/>
          <a:lstStyle/>
          <a:p>
            <a:endParaRPr lang="en-US"/>
          </a:p>
        </p:txBody>
      </p:sp>
      <p:sp>
        <p:nvSpPr>
          <p:cNvPr id="4103" name="Rectangle 7"/>
          <p:cNvSpPr>
            <a:spLocks noChangeArrowheads="1"/>
          </p:cNvSpPr>
          <p:nvPr/>
        </p:nvSpPr>
        <p:spPr bwMode="auto">
          <a:xfrm>
            <a:off x="583805" y="1619491"/>
            <a:ext cx="1893091" cy="49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DEVELOPMENT Investment</a:t>
            </a:r>
            <a:endParaRPr lang="en-US" sz="900" b="1" dirty="0">
              <a:solidFill>
                <a:srgbClr val="000000"/>
              </a:solidFill>
              <a:latin typeface="Arial" charset="0"/>
              <a:cs typeface="Arial" charset="0"/>
            </a:endParaRP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Earn 1 Prosperity Point per bean, </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FF0000"/>
                </a:solidFill>
                <a:latin typeface="Arial" charset="0"/>
                <a:cs typeface="Arial" charset="0"/>
              </a:rPr>
              <a:t>But only if no crisis</a:t>
            </a:r>
          </a:p>
        </p:txBody>
      </p:sp>
      <p:sp>
        <p:nvSpPr>
          <p:cNvPr id="4104" name="Rectangle 8"/>
          <p:cNvSpPr>
            <a:spLocks noChangeArrowheads="1"/>
          </p:cNvSpPr>
          <p:nvPr/>
        </p:nvSpPr>
        <p:spPr bwMode="auto">
          <a:xfrm>
            <a:off x="692030" y="2565272"/>
            <a:ext cx="1835495"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DROUGHT PROTECTION</a:t>
            </a:r>
          </a:p>
          <a:p>
            <a:pPr algn="ctr">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drought: lose 1 bean</a:t>
            </a:r>
          </a:p>
        </p:txBody>
      </p:sp>
      <p:sp>
        <p:nvSpPr>
          <p:cNvPr id="4105" name="Rectangle 9"/>
          <p:cNvSpPr>
            <a:spLocks noChangeArrowheads="1"/>
          </p:cNvSpPr>
          <p:nvPr/>
        </p:nvSpPr>
        <p:spPr bwMode="auto">
          <a:xfrm>
            <a:off x="613779" y="699620"/>
            <a:ext cx="2020511" cy="35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78894" tIns="41025" rIns="78894" bIns="41025">
            <a:spAutoFit/>
          </a:bodyPr>
          <a:lstStyle/>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b="1" i="1" dirty="0">
                <a:solidFill>
                  <a:srgbClr val="000000"/>
                </a:solidFill>
                <a:latin typeface="Arial" charset="0"/>
                <a:cs typeface="Arial" charset="0"/>
              </a:rPr>
              <a:t>FLOOD PROTECTION Investment</a:t>
            </a:r>
          </a:p>
          <a:p>
            <a:pPr algn="ctr">
              <a:buClrTx/>
              <a:tabLst>
                <a:tab pos="0" algn="l"/>
                <a:tab pos="400782" algn="l"/>
                <a:tab pos="801563" algn="l"/>
                <a:tab pos="1202345" algn="l"/>
                <a:tab pos="1603126" algn="l"/>
                <a:tab pos="2003908" algn="l"/>
                <a:tab pos="2404689" algn="l"/>
                <a:tab pos="2805471" algn="l"/>
                <a:tab pos="3206252" algn="l"/>
                <a:tab pos="3607034" algn="l"/>
                <a:tab pos="4007815" algn="l"/>
                <a:tab pos="4408597" algn="l"/>
                <a:tab pos="4809378" algn="l"/>
                <a:tab pos="5210160" algn="l"/>
                <a:tab pos="5610941" algn="l"/>
                <a:tab pos="6011723" algn="l"/>
                <a:tab pos="6412504" algn="l"/>
                <a:tab pos="6813286" algn="l"/>
                <a:tab pos="7214067" algn="l"/>
                <a:tab pos="7614849" algn="l"/>
                <a:tab pos="8015630" algn="l"/>
              </a:tabLst>
            </a:pPr>
            <a:r>
              <a:rPr lang="en-US" sz="900" i="1" dirty="0">
                <a:solidFill>
                  <a:srgbClr val="000000"/>
                </a:solidFill>
                <a:latin typeface="Arial" charset="0"/>
                <a:cs typeface="Arial" charset="0"/>
              </a:rPr>
              <a:t>If you roll a flood: lose 1 bean</a:t>
            </a:r>
          </a:p>
        </p:txBody>
      </p:sp>
      <p:sp>
        <p:nvSpPr>
          <p:cNvPr id="24" name="Freeform 11"/>
          <p:cNvSpPr>
            <a:spLocks noChangeArrowheads="1"/>
          </p:cNvSpPr>
          <p:nvPr/>
        </p:nvSpPr>
        <p:spPr bwMode="auto">
          <a:xfrm>
            <a:off x="3985393"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5" name="Freeform 12"/>
          <p:cNvSpPr>
            <a:spLocks noChangeArrowheads="1"/>
          </p:cNvSpPr>
          <p:nvPr/>
        </p:nvSpPr>
        <p:spPr bwMode="auto">
          <a:xfrm>
            <a:off x="5056765"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6" name="Freeform 13"/>
          <p:cNvSpPr>
            <a:spLocks noChangeArrowheads="1"/>
          </p:cNvSpPr>
          <p:nvPr/>
        </p:nvSpPr>
        <p:spPr bwMode="auto">
          <a:xfrm>
            <a:off x="856826"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7" name="Freeform 14"/>
          <p:cNvSpPr>
            <a:spLocks noChangeArrowheads="1"/>
          </p:cNvSpPr>
          <p:nvPr/>
        </p:nvSpPr>
        <p:spPr bwMode="auto">
          <a:xfrm>
            <a:off x="1342948"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8" name="Freeform 15"/>
          <p:cNvSpPr>
            <a:spLocks noChangeArrowheads="1"/>
          </p:cNvSpPr>
          <p:nvPr/>
        </p:nvSpPr>
        <p:spPr bwMode="auto">
          <a:xfrm>
            <a:off x="1805988" y="1487052"/>
            <a:ext cx="535007"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29" name="Freeform 16"/>
          <p:cNvSpPr>
            <a:spLocks noChangeArrowheads="1"/>
          </p:cNvSpPr>
          <p:nvPr/>
        </p:nvSpPr>
        <p:spPr bwMode="auto">
          <a:xfrm>
            <a:off x="2733423"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0" name="Freeform 17"/>
          <p:cNvSpPr>
            <a:spLocks noChangeArrowheads="1"/>
          </p:cNvSpPr>
          <p:nvPr/>
        </p:nvSpPr>
        <p:spPr bwMode="auto">
          <a:xfrm>
            <a:off x="3506060"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1" name="Freeform 18"/>
          <p:cNvSpPr>
            <a:spLocks noChangeArrowheads="1"/>
          </p:cNvSpPr>
          <p:nvPr/>
        </p:nvSpPr>
        <p:spPr bwMode="auto">
          <a:xfrm>
            <a:off x="4521758"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2" name="Freeform 19"/>
          <p:cNvSpPr>
            <a:spLocks noChangeArrowheads="1"/>
          </p:cNvSpPr>
          <p:nvPr/>
        </p:nvSpPr>
        <p:spPr bwMode="auto">
          <a:xfrm>
            <a:off x="5591772" y="148561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3" name="Freeform 20"/>
          <p:cNvSpPr>
            <a:spLocks noChangeArrowheads="1"/>
          </p:cNvSpPr>
          <p:nvPr/>
        </p:nvSpPr>
        <p:spPr bwMode="auto">
          <a:xfrm>
            <a:off x="2275816" y="1487052"/>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solidFill>
            <a:srgbClr val="804000"/>
          </a:solidFill>
          <a:ln w="50760" cap="flat">
            <a:solidFill>
              <a:srgbClr val="000000"/>
            </a:solidFill>
            <a:round/>
            <a:headEnd/>
            <a:tailEnd/>
          </a:ln>
          <a:effectLst/>
          <a:extLst/>
        </p:spPr>
        <p:txBody>
          <a:bodyPr wrap="none" lIns="80156" tIns="40078" rIns="80156" bIns="40078" anchor="ctr"/>
          <a:lstStyle/>
          <a:p>
            <a:endParaRPr lang="en-US"/>
          </a:p>
        </p:txBody>
      </p:sp>
      <p:sp>
        <p:nvSpPr>
          <p:cNvPr id="34" name="Freeform 17"/>
          <p:cNvSpPr>
            <a:spLocks noChangeArrowheads="1"/>
          </p:cNvSpPr>
          <p:nvPr/>
        </p:nvSpPr>
        <p:spPr bwMode="auto">
          <a:xfrm>
            <a:off x="3499778" y="1488491"/>
            <a:ext cx="533649" cy="627642"/>
          </a:xfrm>
          <a:custGeom>
            <a:avLst/>
            <a:gdLst>
              <a:gd name="T0" fmla="*/ 288 w 392"/>
              <a:gd name="T1" fmla="*/ 280 h 536"/>
              <a:gd name="T2" fmla="*/ 384 w 392"/>
              <a:gd name="T3" fmla="*/ 184 h 536"/>
              <a:gd name="T4" fmla="*/ 336 w 392"/>
              <a:gd name="T5" fmla="*/ 40 h 536"/>
              <a:gd name="T6" fmla="*/ 144 w 392"/>
              <a:gd name="T7" fmla="*/ 40 h 536"/>
              <a:gd name="T8" fmla="*/ 0 w 392"/>
              <a:gd name="T9" fmla="*/ 280 h 536"/>
              <a:gd name="T10" fmla="*/ 144 w 392"/>
              <a:gd name="T11" fmla="*/ 520 h 536"/>
              <a:gd name="T12" fmla="*/ 288 w 392"/>
              <a:gd name="T13" fmla="*/ 376 h 536"/>
              <a:gd name="T14" fmla="*/ 288 w 392"/>
              <a:gd name="T15" fmla="*/ 28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36">
                <a:moveTo>
                  <a:pt x="288" y="280"/>
                </a:moveTo>
                <a:cubicBezTo>
                  <a:pt x="304" y="248"/>
                  <a:pt x="376" y="224"/>
                  <a:pt x="384" y="184"/>
                </a:cubicBezTo>
                <a:cubicBezTo>
                  <a:pt x="392" y="144"/>
                  <a:pt x="376" y="64"/>
                  <a:pt x="336" y="40"/>
                </a:cubicBezTo>
                <a:cubicBezTo>
                  <a:pt x="296" y="16"/>
                  <a:pt x="200" y="0"/>
                  <a:pt x="144" y="40"/>
                </a:cubicBezTo>
                <a:cubicBezTo>
                  <a:pt x="88" y="80"/>
                  <a:pt x="0" y="200"/>
                  <a:pt x="0" y="280"/>
                </a:cubicBezTo>
                <a:cubicBezTo>
                  <a:pt x="0" y="360"/>
                  <a:pt x="96" y="504"/>
                  <a:pt x="144" y="520"/>
                </a:cubicBezTo>
                <a:cubicBezTo>
                  <a:pt x="192" y="536"/>
                  <a:pt x="264" y="416"/>
                  <a:pt x="288" y="376"/>
                </a:cubicBezTo>
                <a:cubicBezTo>
                  <a:pt x="312" y="336"/>
                  <a:pt x="272" y="312"/>
                  <a:pt x="288" y="280"/>
                </a:cubicBezTo>
                <a:close/>
              </a:path>
            </a:pathLst>
          </a:custGeom>
          <a:noFill/>
          <a:ln w="12700" cap="flat" cmpd="sng">
            <a:solidFill>
              <a:srgbClr val="000000"/>
            </a:solidFill>
            <a:prstDash val="sysDash"/>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0156" tIns="40078" rIns="80156" bIns="40078" anchor="ctr"/>
          <a:lstStyle/>
          <a:p>
            <a:pPr algn="ctr"/>
            <a:endParaRPr lang="en-US"/>
          </a:p>
        </p:txBody>
      </p:sp>
      <p:cxnSp>
        <p:nvCxnSpPr>
          <p:cNvPr id="36" name="Straight Arrow Connector 35"/>
          <p:cNvCxnSpPr/>
          <p:nvPr/>
        </p:nvCxnSpPr>
        <p:spPr bwMode="auto">
          <a:xfrm>
            <a:off x="3724679" y="1908839"/>
            <a:ext cx="0" cy="690982"/>
          </a:xfrm>
          <a:prstGeom prst="straightConnector1">
            <a:avLst/>
          </a:prstGeom>
          <a:solidFill>
            <a:srgbClr val="00B8FF"/>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7" name="Text Box 22"/>
          <p:cNvSpPr txBox="1">
            <a:spLocks noChangeArrowheads="1"/>
          </p:cNvSpPr>
          <p:nvPr/>
        </p:nvSpPr>
        <p:spPr bwMode="auto">
          <a:xfrm>
            <a:off x="270219" y="3359902"/>
            <a:ext cx="8285817" cy="62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8894" tIns="39447" rIns="78894" bIns="39447"/>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Calibri" charset="0"/>
                <a:ea typeface="ＭＳ Ｐゴシック" charset="0"/>
                <a:cs typeface="ＭＳ Ｐゴシック" charset="0"/>
              </a:defRPr>
            </a:lvl9pPr>
          </a:lstStyle>
          <a:p>
            <a:r>
              <a:rPr lang="es-PE" sz="3200" b="1" dirty="0"/>
              <a:t>Let’s protect against 1 drought…</a:t>
            </a:r>
          </a:p>
          <a:p>
            <a:endParaRPr lang="es-PE" sz="3200" b="1" dirty="0"/>
          </a:p>
        </p:txBody>
      </p:sp>
    </p:spTree>
    <p:extLst>
      <p:ext uri="{BB962C8B-B14F-4D97-AF65-F5344CB8AC3E}">
        <p14:creationId xmlns:p14="http://schemas.microsoft.com/office/powerpoint/2010/main" val="20280416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3.41253E-6 7.86988E-7 L -3.41253E-6 0.13641 " pathEditMode="relative" rAng="0" ptsTypes="AA">
                                      <p:cBhvr>
                                        <p:cTn id="10" dur="1000" fill="hold"/>
                                        <p:tgtEl>
                                          <p:spTgt spid="30"/>
                                        </p:tgtEl>
                                        <p:attrNameLst>
                                          <p:attrName>ppt_x</p:attrName>
                                          <p:attrName>ppt_y</p:attrName>
                                        </p:attrNameLst>
                                      </p:cBhvr>
                                      <p:rCtr x="0" y="6821"/>
                                    </p:animMotion>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ＭＳ Ｐゴシック"/>
        <a:cs typeface="ＭＳ Ｐゴシック"/>
      </a:majorFont>
      <a:minorFont>
        <a:latin typeface="Calibri"/>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Calibri"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Calibri" charset="0"/>
            <a:ea typeface="ＭＳ Ｐゴシック" charset="0"/>
            <a:cs typeface="ＭＳ Ｐゴシック"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12965</TotalTime>
  <Words>2745</Words>
  <Application>Microsoft Office PowerPoint</Application>
  <PresentationFormat>Letter Paper (8.5x11 in)</PresentationFormat>
  <Paragraphs>534</Paragraphs>
  <Slides>37</Slides>
  <Notes>37</Notes>
  <HiddenSlides>7</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Debrief Questions/Observations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Pablo Suarez</dc:creator>
  <cp:lastModifiedBy>Tamaro Kane</cp:lastModifiedBy>
  <cp:revision>426</cp:revision>
  <cp:lastPrinted>2014-02-20T14:50:09Z</cp:lastPrinted>
  <dcterms:created xsi:type="dcterms:W3CDTF">2012-06-22T10:42:19Z</dcterms:created>
  <dcterms:modified xsi:type="dcterms:W3CDTF">2014-06-24T18:39:00Z</dcterms:modified>
</cp:coreProperties>
</file>